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slides/slide200.xml" ContentType="application/vnd.openxmlformats-officedocument.presentationml.slide+xml"/>
  <Override PartName="/ppt/slides/slide20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0.xml" ContentType="application/vnd.openxmlformats-officedocument.presentationml.notesSlide+xml"/>
  <Override PartName="/ppt/notesSlides/notesSlide131.xml" ContentType="application/vnd.openxmlformats-officedocument.presentationml.notesSlide+xml"/>
  <Override PartName="/ppt/notesSlides/notesSlide132.xml" ContentType="application/vnd.openxmlformats-officedocument.presentationml.notesSlide+xml"/>
  <Override PartName="/ppt/notesSlides/notesSlide133.xml" ContentType="application/vnd.openxmlformats-officedocument.presentationml.notesSlide+xml"/>
  <Override PartName="/ppt/notesSlides/notesSlide134.xml" ContentType="application/vnd.openxmlformats-officedocument.presentationml.notesSlide+xml"/>
  <Override PartName="/ppt/notesSlides/notesSlide135.xml" ContentType="application/vnd.openxmlformats-officedocument.presentationml.notesSlide+xml"/>
  <Override PartName="/ppt/notesSlides/notesSlide136.xml" ContentType="application/vnd.openxmlformats-officedocument.presentationml.notesSlide+xml"/>
  <Override PartName="/ppt/notesSlides/notesSlide137.xml" ContentType="application/vnd.openxmlformats-officedocument.presentationml.notesSlide+xml"/>
  <Override PartName="/ppt/notesSlides/notesSlide138.xml" ContentType="application/vnd.openxmlformats-officedocument.presentationml.notesSlide+xml"/>
  <Override PartName="/ppt/notesSlides/notesSlide139.xml" ContentType="application/vnd.openxmlformats-officedocument.presentationml.notesSlide+xml"/>
  <Override PartName="/ppt/notesSlides/notesSlide140.xml" ContentType="application/vnd.openxmlformats-officedocument.presentationml.notesSlide+xml"/>
  <Override PartName="/ppt/notesSlides/notesSlide141.xml" ContentType="application/vnd.openxmlformats-officedocument.presentationml.notesSlide+xml"/>
  <Override PartName="/ppt/notesSlides/notesSlide142.xml" ContentType="application/vnd.openxmlformats-officedocument.presentationml.notesSlide+xml"/>
  <Override PartName="/ppt/notesSlides/notesSlide143.xml" ContentType="application/vnd.openxmlformats-officedocument.presentationml.notesSlide+xml"/>
  <Override PartName="/ppt/notesSlides/notesSlide144.xml" ContentType="application/vnd.openxmlformats-officedocument.presentationml.notesSlide+xml"/>
  <Override PartName="/ppt/notesSlides/notesSlide145.xml" ContentType="application/vnd.openxmlformats-officedocument.presentationml.notesSlide+xml"/>
  <Override PartName="/ppt/notesSlides/notesSlide146.xml" ContentType="application/vnd.openxmlformats-officedocument.presentationml.notesSlide+xml"/>
  <Override PartName="/ppt/notesSlides/notesSlide147.xml" ContentType="application/vnd.openxmlformats-officedocument.presentationml.notesSlide+xml"/>
  <Override PartName="/ppt/notesSlides/notesSlide148.xml" ContentType="application/vnd.openxmlformats-officedocument.presentationml.notesSlide+xml"/>
  <Override PartName="/ppt/notesSlides/notesSlide149.xml" ContentType="application/vnd.openxmlformats-officedocument.presentationml.notesSlide+xml"/>
  <Override PartName="/ppt/notesSlides/notesSlide150.xml" ContentType="application/vnd.openxmlformats-officedocument.presentationml.notesSlide+xml"/>
  <Override PartName="/ppt/notesSlides/notesSlide151.xml" ContentType="application/vnd.openxmlformats-officedocument.presentationml.notesSlide+xml"/>
  <Override PartName="/ppt/notesSlides/notesSlide152.xml" ContentType="application/vnd.openxmlformats-officedocument.presentationml.notesSlide+xml"/>
  <Override PartName="/ppt/notesSlides/notesSlide153.xml" ContentType="application/vnd.openxmlformats-officedocument.presentationml.notesSlide+xml"/>
  <Override PartName="/ppt/notesSlides/notesSlide154.xml" ContentType="application/vnd.openxmlformats-officedocument.presentationml.notesSlide+xml"/>
  <Override PartName="/ppt/notesSlides/notesSlide155.xml" ContentType="application/vnd.openxmlformats-officedocument.presentationml.notesSlide+xml"/>
  <Override PartName="/ppt/notesSlides/notesSlide156.xml" ContentType="application/vnd.openxmlformats-officedocument.presentationml.notesSlide+xml"/>
  <Override PartName="/ppt/notesSlides/notesSlide157.xml" ContentType="application/vnd.openxmlformats-officedocument.presentationml.notesSlide+xml"/>
  <Override PartName="/ppt/notesSlides/notesSlide158.xml" ContentType="application/vnd.openxmlformats-officedocument.presentationml.notesSlide+xml"/>
  <Override PartName="/ppt/notesSlides/notesSlide159.xml" ContentType="application/vnd.openxmlformats-officedocument.presentationml.notesSlide+xml"/>
  <Override PartName="/ppt/notesSlides/notesSlide160.xml" ContentType="application/vnd.openxmlformats-officedocument.presentationml.notesSlide+xml"/>
  <Override PartName="/ppt/notesSlides/notesSlide161.xml" ContentType="application/vnd.openxmlformats-officedocument.presentationml.notesSlide+xml"/>
  <Override PartName="/ppt/notesSlides/notesSlide162.xml" ContentType="application/vnd.openxmlformats-officedocument.presentationml.notesSlide+xml"/>
  <Override PartName="/ppt/tags/tag1.xml" ContentType="application/vnd.openxmlformats-officedocument.presentationml.tags+xml"/>
  <Override PartName="/ppt/notesSlides/notesSlide163.xml" ContentType="application/vnd.openxmlformats-officedocument.presentationml.notesSlide+xml"/>
  <Override PartName="/ppt/notesSlides/notesSlide164.xml" ContentType="application/vnd.openxmlformats-officedocument.presentationml.notesSlide+xml"/>
  <Override PartName="/ppt/notesSlides/notesSlide165.xml" ContentType="application/vnd.openxmlformats-officedocument.presentationml.notesSlide+xml"/>
  <Override PartName="/ppt/notesSlides/notesSlide166.xml" ContentType="application/vnd.openxmlformats-officedocument.presentationml.notesSlide+xml"/>
  <Override PartName="/ppt/notesSlides/notesSlide167.xml" ContentType="application/vnd.openxmlformats-officedocument.presentationml.notesSlide+xml"/>
  <Override PartName="/ppt/notesSlides/notesSlide168.xml" ContentType="application/vnd.openxmlformats-officedocument.presentationml.notesSlide+xml"/>
  <Override PartName="/ppt/notesSlides/notesSlide169.xml" ContentType="application/vnd.openxmlformats-officedocument.presentationml.notesSlide+xml"/>
  <Override PartName="/ppt/notesSlides/notesSlide170.xml" ContentType="application/vnd.openxmlformats-officedocument.presentationml.notesSlide+xml"/>
  <Override PartName="/ppt/notesSlides/notesSlide171.xml" ContentType="application/vnd.openxmlformats-officedocument.presentationml.notesSlide+xml"/>
  <Override PartName="/ppt/notesSlides/notesSlide172.xml" ContentType="application/vnd.openxmlformats-officedocument.presentationml.notesSlide+xml"/>
  <Override PartName="/ppt/notesSlides/notesSlide173.xml" ContentType="application/vnd.openxmlformats-officedocument.presentationml.notesSlide+xml"/>
  <Override PartName="/ppt/notesSlides/notesSlide174.xml" ContentType="application/vnd.openxmlformats-officedocument.presentationml.notesSlide+xml"/>
  <Override PartName="/ppt/notesSlides/notesSlide175.xml" ContentType="application/vnd.openxmlformats-officedocument.presentationml.notesSlide+xml"/>
  <Override PartName="/ppt/notesSlides/notesSlide176.xml" ContentType="application/vnd.openxmlformats-officedocument.presentationml.notesSlide+xml"/>
  <Override PartName="/ppt/notesSlides/notesSlide177.xml" ContentType="application/vnd.openxmlformats-officedocument.presentationml.notesSlide+xml"/>
  <Override PartName="/ppt/notesSlides/notesSlide178.xml" ContentType="application/vnd.openxmlformats-officedocument.presentationml.notesSlide+xml"/>
  <Override PartName="/ppt/notesSlides/notesSlide179.xml" ContentType="application/vnd.openxmlformats-officedocument.presentationml.notesSlide+xml"/>
  <Override PartName="/ppt/notesSlides/notesSlide180.xml" ContentType="application/vnd.openxmlformats-officedocument.presentationml.notesSlide+xml"/>
  <Override PartName="/ppt/notesSlides/notesSlide181.xml" ContentType="application/vnd.openxmlformats-officedocument.presentationml.notesSlide+xml"/>
  <Override PartName="/ppt/notesSlides/notesSlide182.xml" ContentType="application/vnd.openxmlformats-officedocument.presentationml.notesSlide+xml"/>
  <Override PartName="/ppt/notesSlides/notesSlide183.xml" ContentType="application/vnd.openxmlformats-officedocument.presentationml.notesSlide+xml"/>
  <Override PartName="/ppt/notesSlides/notesSlide184.xml" ContentType="application/vnd.openxmlformats-officedocument.presentationml.notesSlide+xml"/>
  <Override PartName="/ppt/notesSlides/notesSlide185.xml" ContentType="application/vnd.openxmlformats-officedocument.presentationml.notesSlide+xml"/>
  <Override PartName="/ppt/notesSlides/notesSlide186.xml" ContentType="application/vnd.openxmlformats-officedocument.presentationml.notesSlide+xml"/>
  <Override PartName="/ppt/notesSlides/notesSlide187.xml" ContentType="application/vnd.openxmlformats-officedocument.presentationml.notesSlide+xml"/>
  <Override PartName="/ppt/notesSlides/notesSlide188.xml" ContentType="application/vnd.openxmlformats-officedocument.presentationml.notesSlide+xml"/>
  <Override PartName="/ppt/notesSlides/notesSlide189.xml" ContentType="application/vnd.openxmlformats-officedocument.presentationml.notesSlide+xml"/>
  <Override PartName="/ppt/notesSlides/notesSlide190.xml" ContentType="application/vnd.openxmlformats-officedocument.presentationml.notesSlide+xml"/>
  <Override PartName="/ppt/notesSlides/notesSlide191.xml" ContentType="application/vnd.openxmlformats-officedocument.presentationml.notesSlide+xml"/>
  <Override PartName="/ppt/notesSlides/notesSlide192.xml" ContentType="application/vnd.openxmlformats-officedocument.presentationml.notesSlide+xml"/>
  <Override PartName="/ppt/notesSlides/notesSlide193.xml" ContentType="application/vnd.openxmlformats-officedocument.presentationml.notesSlide+xml"/>
  <Override PartName="/ppt/notesSlides/notesSlide194.xml" ContentType="application/vnd.openxmlformats-officedocument.presentationml.notesSlide+xml"/>
  <Override PartName="/ppt/notesSlides/notesSlide195.xml" ContentType="application/vnd.openxmlformats-officedocument.presentationml.notesSlide+xml"/>
  <Override PartName="/ppt/notesSlides/notesSlide196.xml" ContentType="application/vnd.openxmlformats-officedocument.presentationml.notesSlide+xml"/>
  <Override PartName="/ppt/notesSlides/notesSlide197.xml" ContentType="application/vnd.openxmlformats-officedocument.presentationml.notesSlide+xml"/>
  <Override PartName="/ppt/notesSlides/notesSlide198.xml" ContentType="application/vnd.openxmlformats-officedocument.presentationml.notesSlide+xml"/>
  <Override PartName="/ppt/notesSlides/notesSlide199.xml" ContentType="application/vnd.openxmlformats-officedocument.presentationml.notesSlide+xml"/>
  <Override PartName="/ppt/notesSlides/notesSlide200.xml" ContentType="application/vnd.openxmlformats-officedocument.presentationml.notesSlide+xml"/>
  <Override PartName="/ppt/notesSlides/notesSlide20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notesMasterIdLst>
    <p:notesMasterId r:id="rId203"/>
  </p:notesMasterIdLst>
  <p:sldIdLst>
    <p:sldId id="470" r:id="rId2"/>
    <p:sldId id="290" r:id="rId3"/>
    <p:sldId id="465" r:id="rId4"/>
    <p:sldId id="472" r:id="rId5"/>
    <p:sldId id="471" r:id="rId6"/>
    <p:sldId id="474" r:id="rId7"/>
    <p:sldId id="473" r:id="rId8"/>
    <p:sldId id="475" r:id="rId9"/>
    <p:sldId id="295" r:id="rId10"/>
    <p:sldId id="477" r:id="rId11"/>
    <p:sldId id="476" r:id="rId12"/>
    <p:sldId id="294" r:id="rId13"/>
    <p:sldId id="297" r:id="rId14"/>
    <p:sldId id="296" r:id="rId15"/>
    <p:sldId id="463" r:id="rId16"/>
    <p:sldId id="478" r:id="rId17"/>
    <p:sldId id="298" r:id="rId18"/>
    <p:sldId id="480" r:id="rId19"/>
    <p:sldId id="481" r:id="rId20"/>
    <p:sldId id="299" r:id="rId21"/>
    <p:sldId id="300" r:id="rId22"/>
    <p:sldId id="301" r:id="rId23"/>
    <p:sldId id="302" r:id="rId24"/>
    <p:sldId id="303" r:id="rId25"/>
    <p:sldId id="306" r:id="rId26"/>
    <p:sldId id="307" r:id="rId27"/>
    <p:sldId id="308" r:id="rId28"/>
    <p:sldId id="304" r:id="rId29"/>
    <p:sldId id="310" r:id="rId30"/>
    <p:sldId id="311" r:id="rId31"/>
    <p:sldId id="482" r:id="rId32"/>
    <p:sldId id="483" r:id="rId33"/>
    <p:sldId id="314" r:id="rId34"/>
    <p:sldId id="315" r:id="rId35"/>
    <p:sldId id="319" r:id="rId36"/>
    <p:sldId id="316" r:id="rId37"/>
    <p:sldId id="318" r:id="rId38"/>
    <p:sldId id="484" r:id="rId39"/>
    <p:sldId id="320" r:id="rId40"/>
    <p:sldId id="464" r:id="rId41"/>
    <p:sldId id="322" r:id="rId42"/>
    <p:sldId id="317" r:id="rId43"/>
    <p:sldId id="485" r:id="rId44"/>
    <p:sldId id="469" r:id="rId45"/>
    <p:sldId id="323" r:id="rId46"/>
    <p:sldId id="486" r:id="rId47"/>
    <p:sldId id="324" r:id="rId48"/>
    <p:sldId id="326" r:id="rId49"/>
    <p:sldId id="488" r:id="rId50"/>
    <p:sldId id="489" r:id="rId51"/>
    <p:sldId id="487" r:id="rId52"/>
    <p:sldId id="325" r:id="rId53"/>
    <p:sldId id="327" r:id="rId54"/>
    <p:sldId id="328" r:id="rId55"/>
    <p:sldId id="331" r:id="rId56"/>
    <p:sldId id="332" r:id="rId57"/>
    <p:sldId id="333" r:id="rId58"/>
    <p:sldId id="490" r:id="rId59"/>
    <p:sldId id="491" r:id="rId60"/>
    <p:sldId id="492" r:id="rId61"/>
    <p:sldId id="493" r:id="rId62"/>
    <p:sldId id="329" r:id="rId63"/>
    <p:sldId id="494" r:id="rId64"/>
    <p:sldId id="495" r:id="rId65"/>
    <p:sldId id="496" r:id="rId66"/>
    <p:sldId id="330" r:id="rId67"/>
    <p:sldId id="347" r:id="rId68"/>
    <p:sldId id="348" r:id="rId69"/>
    <p:sldId id="498" r:id="rId70"/>
    <p:sldId id="343" r:id="rId71"/>
    <p:sldId id="345" r:id="rId72"/>
    <p:sldId id="499" r:id="rId73"/>
    <p:sldId id="497" r:id="rId74"/>
    <p:sldId id="344" r:id="rId75"/>
    <p:sldId id="500" r:id="rId76"/>
    <p:sldId id="349" r:id="rId77"/>
    <p:sldId id="355" r:id="rId78"/>
    <p:sldId id="350" r:id="rId79"/>
    <p:sldId id="501" r:id="rId80"/>
    <p:sldId id="502" r:id="rId81"/>
    <p:sldId id="503" r:id="rId82"/>
    <p:sldId id="504" r:id="rId83"/>
    <p:sldId id="505" r:id="rId84"/>
    <p:sldId id="506" r:id="rId85"/>
    <p:sldId id="507" r:id="rId86"/>
    <p:sldId id="351" r:id="rId87"/>
    <p:sldId id="356" r:id="rId88"/>
    <p:sldId id="508" r:id="rId89"/>
    <p:sldId id="358" r:id="rId90"/>
    <p:sldId id="359" r:id="rId91"/>
    <p:sldId id="357" r:id="rId92"/>
    <p:sldId id="509" r:id="rId93"/>
    <p:sldId id="360" r:id="rId94"/>
    <p:sldId id="510" r:id="rId95"/>
    <p:sldId id="511" r:id="rId96"/>
    <p:sldId id="363" r:id="rId97"/>
    <p:sldId id="362" r:id="rId98"/>
    <p:sldId id="366" r:id="rId99"/>
    <p:sldId id="364" r:id="rId100"/>
    <p:sldId id="367" r:id="rId101"/>
    <p:sldId id="368" r:id="rId102"/>
    <p:sldId id="369" r:id="rId103"/>
    <p:sldId id="370" r:id="rId104"/>
    <p:sldId id="372" r:id="rId105"/>
    <p:sldId id="373" r:id="rId106"/>
    <p:sldId id="467" r:id="rId107"/>
    <p:sldId id="512" r:id="rId108"/>
    <p:sldId id="513" r:id="rId109"/>
    <p:sldId id="514" r:id="rId110"/>
    <p:sldId id="515" r:id="rId111"/>
    <p:sldId id="517" r:id="rId112"/>
    <p:sldId id="518" r:id="rId113"/>
    <p:sldId id="519" r:id="rId114"/>
    <p:sldId id="520" r:id="rId115"/>
    <p:sldId id="379" r:id="rId116"/>
    <p:sldId id="522" r:id="rId117"/>
    <p:sldId id="521" r:id="rId118"/>
    <p:sldId id="380" r:id="rId119"/>
    <p:sldId id="523" r:id="rId120"/>
    <p:sldId id="381" r:id="rId121"/>
    <p:sldId id="385" r:id="rId122"/>
    <p:sldId id="386" r:id="rId123"/>
    <p:sldId id="389" r:id="rId124"/>
    <p:sldId id="390" r:id="rId125"/>
    <p:sldId id="387" r:id="rId126"/>
    <p:sldId id="524" r:id="rId127"/>
    <p:sldId id="388" r:id="rId128"/>
    <p:sldId id="384" r:id="rId129"/>
    <p:sldId id="525" r:id="rId130"/>
    <p:sldId id="383" r:id="rId131"/>
    <p:sldId id="550" r:id="rId132"/>
    <p:sldId id="391" r:id="rId133"/>
    <p:sldId id="446" r:id="rId134"/>
    <p:sldId id="447" r:id="rId135"/>
    <p:sldId id="393" r:id="rId136"/>
    <p:sldId id="526" r:id="rId137"/>
    <p:sldId id="396" r:id="rId138"/>
    <p:sldId id="527" r:id="rId139"/>
    <p:sldId id="398" r:id="rId140"/>
    <p:sldId id="397" r:id="rId141"/>
    <p:sldId id="399" r:id="rId142"/>
    <p:sldId id="528" r:id="rId143"/>
    <p:sldId id="394" r:id="rId144"/>
    <p:sldId id="401" r:id="rId145"/>
    <p:sldId id="529" r:id="rId146"/>
    <p:sldId id="530" r:id="rId147"/>
    <p:sldId id="402" r:id="rId148"/>
    <p:sldId id="532" r:id="rId149"/>
    <p:sldId id="533" r:id="rId150"/>
    <p:sldId id="531" r:id="rId151"/>
    <p:sldId id="535" r:id="rId152"/>
    <p:sldId id="537" r:id="rId153"/>
    <p:sldId id="409" r:id="rId154"/>
    <p:sldId id="407" r:id="rId155"/>
    <p:sldId id="412" r:id="rId156"/>
    <p:sldId id="413" r:id="rId157"/>
    <p:sldId id="414" r:id="rId158"/>
    <p:sldId id="411" r:id="rId159"/>
    <p:sldId id="410" r:id="rId160"/>
    <p:sldId id="549" r:id="rId161"/>
    <p:sldId id="408" r:id="rId162"/>
    <p:sldId id="420" r:id="rId163"/>
    <p:sldId id="422" r:id="rId164"/>
    <p:sldId id="538" r:id="rId165"/>
    <p:sldId id="425" r:id="rId166"/>
    <p:sldId id="424" r:id="rId167"/>
    <p:sldId id="416" r:id="rId168"/>
    <p:sldId id="417" r:id="rId169"/>
    <p:sldId id="427" r:id="rId170"/>
    <p:sldId id="428" r:id="rId171"/>
    <p:sldId id="429" r:id="rId172"/>
    <p:sldId id="431" r:id="rId173"/>
    <p:sldId id="432" r:id="rId174"/>
    <p:sldId id="434" r:id="rId175"/>
    <p:sldId id="433" r:id="rId176"/>
    <p:sldId id="468" r:id="rId177"/>
    <p:sldId id="539" r:id="rId178"/>
    <p:sldId id="540" r:id="rId179"/>
    <p:sldId id="541" r:id="rId180"/>
    <p:sldId id="438" r:id="rId181"/>
    <p:sldId id="542" r:id="rId182"/>
    <p:sldId id="441" r:id="rId183"/>
    <p:sldId id="442" r:id="rId184"/>
    <p:sldId id="543" r:id="rId185"/>
    <p:sldId id="435" r:id="rId186"/>
    <p:sldId id="547" r:id="rId187"/>
    <p:sldId id="544" r:id="rId188"/>
    <p:sldId id="545" r:id="rId189"/>
    <p:sldId id="546" r:id="rId190"/>
    <p:sldId id="455" r:id="rId191"/>
    <p:sldId id="449" r:id="rId192"/>
    <p:sldId id="450" r:id="rId193"/>
    <p:sldId id="451" r:id="rId194"/>
    <p:sldId id="452" r:id="rId195"/>
    <p:sldId id="453" r:id="rId196"/>
    <p:sldId id="454" r:id="rId197"/>
    <p:sldId id="458" r:id="rId198"/>
    <p:sldId id="459" r:id="rId199"/>
    <p:sldId id="460" r:id="rId200"/>
    <p:sldId id="462" r:id="rId201"/>
    <p:sldId id="548" r:id="rId20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EFF00"/>
    <a:srgbClr val="010000"/>
    <a:srgbClr val="000000"/>
    <a:srgbClr val="BF0000"/>
    <a:srgbClr val="FEFFFF"/>
    <a:srgbClr val="FFFFFF"/>
    <a:srgbClr val="CC00CC"/>
    <a:srgbClr val="08080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44AB207-A3C4-416D-9025-8E581D14E84D}" v="11" dt="2020-09-05T04:35:10.54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819" autoAdjust="0"/>
    <p:restoredTop sz="77578" autoAdjust="0"/>
  </p:normalViewPr>
  <p:slideViewPr>
    <p:cSldViewPr snapToGrid="0" snapToObjects="1">
      <p:cViewPr varScale="1">
        <p:scale>
          <a:sx n="83" d="100"/>
          <a:sy n="83" d="100"/>
        </p:scale>
        <p:origin x="2334" y="72"/>
      </p:cViewPr>
      <p:guideLst>
        <p:guide orient="horz" pos="2160"/>
        <p:guide pos="2880"/>
      </p:guideLst>
    </p:cSldViewPr>
  </p:slideViewPr>
  <p:outlineViewPr>
    <p:cViewPr>
      <p:scale>
        <a:sx n="33" d="100"/>
        <a:sy n="33" d="100"/>
      </p:scale>
      <p:origin x="0" y="48150"/>
    </p:cViewPr>
  </p:outlineViewPr>
  <p:notesTextViewPr>
    <p:cViewPr>
      <p:scale>
        <a:sx n="100" d="100"/>
        <a:sy n="100" d="100"/>
      </p:scale>
      <p:origin x="0" y="0"/>
    </p:cViewPr>
  </p:notesTextViewPr>
  <p:sorterViewPr>
    <p:cViewPr>
      <p:scale>
        <a:sx n="100" d="100"/>
        <a:sy n="100" d="100"/>
      </p:scale>
      <p:origin x="0" y="-35382"/>
    </p:cViewPr>
  </p:sorterViewPr>
  <p:notesViewPr>
    <p:cSldViewPr snapToGrid="0" snapToObjects="1">
      <p:cViewPr>
        <p:scale>
          <a:sx n="100" d="100"/>
          <a:sy n="100" d="100"/>
        </p:scale>
        <p:origin x="2112" y="-894"/>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59" Type="http://schemas.openxmlformats.org/officeDocument/2006/relationships/slide" Target="slides/slide158.xml"/><Relationship Id="rId170" Type="http://schemas.openxmlformats.org/officeDocument/2006/relationships/slide" Target="slides/slide169.xml"/><Relationship Id="rId191" Type="http://schemas.openxmlformats.org/officeDocument/2006/relationships/slide" Target="slides/slide190.xml"/><Relationship Id="rId205" Type="http://schemas.openxmlformats.org/officeDocument/2006/relationships/viewProps" Target="viewProps.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144" Type="http://schemas.openxmlformats.org/officeDocument/2006/relationships/slide" Target="slides/slide143.xml"/><Relationship Id="rId149" Type="http://schemas.openxmlformats.org/officeDocument/2006/relationships/slide" Target="slides/slide148.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160" Type="http://schemas.openxmlformats.org/officeDocument/2006/relationships/slide" Target="slides/slide159.xml"/><Relationship Id="rId165" Type="http://schemas.openxmlformats.org/officeDocument/2006/relationships/slide" Target="slides/slide164.xml"/><Relationship Id="rId181" Type="http://schemas.openxmlformats.org/officeDocument/2006/relationships/slide" Target="slides/slide180.xml"/><Relationship Id="rId186" Type="http://schemas.openxmlformats.org/officeDocument/2006/relationships/slide" Target="slides/slide185.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150" Type="http://schemas.openxmlformats.org/officeDocument/2006/relationships/slide" Target="slides/slide149.xml"/><Relationship Id="rId155" Type="http://schemas.openxmlformats.org/officeDocument/2006/relationships/slide" Target="slides/slide154.xml"/><Relationship Id="rId171" Type="http://schemas.openxmlformats.org/officeDocument/2006/relationships/slide" Target="slides/slide170.xml"/><Relationship Id="rId176" Type="http://schemas.openxmlformats.org/officeDocument/2006/relationships/slide" Target="slides/slide175.xml"/><Relationship Id="rId192" Type="http://schemas.openxmlformats.org/officeDocument/2006/relationships/slide" Target="slides/slide191.xml"/><Relationship Id="rId197" Type="http://schemas.openxmlformats.org/officeDocument/2006/relationships/slide" Target="slides/slide196.xml"/><Relationship Id="rId206" Type="http://schemas.openxmlformats.org/officeDocument/2006/relationships/theme" Target="theme/theme1.xml"/><Relationship Id="rId201" Type="http://schemas.openxmlformats.org/officeDocument/2006/relationships/slide" Target="slides/slide200.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40" Type="http://schemas.openxmlformats.org/officeDocument/2006/relationships/slide" Target="slides/slide139.xml"/><Relationship Id="rId145" Type="http://schemas.openxmlformats.org/officeDocument/2006/relationships/slide" Target="slides/slide144.xml"/><Relationship Id="rId161" Type="http://schemas.openxmlformats.org/officeDocument/2006/relationships/slide" Target="slides/slide160.xml"/><Relationship Id="rId166" Type="http://schemas.openxmlformats.org/officeDocument/2006/relationships/slide" Target="slides/slide165.xml"/><Relationship Id="rId182" Type="http://schemas.openxmlformats.org/officeDocument/2006/relationships/slide" Target="slides/slide181.xml"/><Relationship Id="rId187" Type="http://schemas.openxmlformats.org/officeDocument/2006/relationships/slide" Target="slides/slide186.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slide" Target="slides/slide129.xml"/><Relationship Id="rId135" Type="http://schemas.openxmlformats.org/officeDocument/2006/relationships/slide" Target="slides/slide134.xml"/><Relationship Id="rId151" Type="http://schemas.openxmlformats.org/officeDocument/2006/relationships/slide" Target="slides/slide150.xml"/><Relationship Id="rId156" Type="http://schemas.openxmlformats.org/officeDocument/2006/relationships/slide" Target="slides/slide155.xml"/><Relationship Id="rId177" Type="http://schemas.openxmlformats.org/officeDocument/2006/relationships/slide" Target="slides/slide176.xml"/><Relationship Id="rId198" Type="http://schemas.openxmlformats.org/officeDocument/2006/relationships/slide" Target="slides/slide197.xml"/><Relationship Id="rId172" Type="http://schemas.openxmlformats.org/officeDocument/2006/relationships/slide" Target="slides/slide171.xml"/><Relationship Id="rId193" Type="http://schemas.openxmlformats.org/officeDocument/2006/relationships/slide" Target="slides/slide192.xml"/><Relationship Id="rId202" Type="http://schemas.openxmlformats.org/officeDocument/2006/relationships/slide" Target="slides/slide201.xml"/><Relationship Id="rId207" Type="http://schemas.openxmlformats.org/officeDocument/2006/relationships/tableStyles" Target="tableStyles.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167" Type="http://schemas.openxmlformats.org/officeDocument/2006/relationships/slide" Target="slides/slide166.xml"/><Relationship Id="rId188" Type="http://schemas.openxmlformats.org/officeDocument/2006/relationships/slide" Target="slides/slide187.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162" Type="http://schemas.openxmlformats.org/officeDocument/2006/relationships/slide" Target="slides/slide161.xml"/><Relationship Id="rId183" Type="http://schemas.openxmlformats.org/officeDocument/2006/relationships/slide" Target="slides/slide182.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slide" Target="slides/slide177.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73" Type="http://schemas.openxmlformats.org/officeDocument/2006/relationships/slide" Target="slides/slide172.xml"/><Relationship Id="rId194" Type="http://schemas.openxmlformats.org/officeDocument/2006/relationships/slide" Target="slides/slide193.xml"/><Relationship Id="rId199" Type="http://schemas.openxmlformats.org/officeDocument/2006/relationships/slide" Target="slides/slide198.xml"/><Relationship Id="rId203" Type="http://schemas.openxmlformats.org/officeDocument/2006/relationships/notesMaster" Target="notesMasters/notesMaster1.xml"/><Relationship Id="rId208" Type="http://schemas.microsoft.com/office/2016/11/relationships/changesInfo" Target="changesInfos/changesInfo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184" Type="http://schemas.openxmlformats.org/officeDocument/2006/relationships/slide" Target="slides/slide183.xml"/><Relationship Id="rId189" Type="http://schemas.openxmlformats.org/officeDocument/2006/relationships/slide" Target="slides/slide188.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slide" Target="slides/slide173.xml"/><Relationship Id="rId179" Type="http://schemas.openxmlformats.org/officeDocument/2006/relationships/slide" Target="slides/slide178.xml"/><Relationship Id="rId195" Type="http://schemas.openxmlformats.org/officeDocument/2006/relationships/slide" Target="slides/slide194.xml"/><Relationship Id="rId209" Type="http://schemas.microsoft.com/office/2015/10/relationships/revisionInfo" Target="revisionInfo.xml"/><Relationship Id="rId190" Type="http://schemas.openxmlformats.org/officeDocument/2006/relationships/slide" Target="slides/slide189.xml"/><Relationship Id="rId204" Type="http://schemas.openxmlformats.org/officeDocument/2006/relationships/presProps" Target="presProps.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slide" Target="slides/slide147.xml"/><Relationship Id="rId164" Type="http://schemas.openxmlformats.org/officeDocument/2006/relationships/slide" Target="slides/slide163.xml"/><Relationship Id="rId169" Type="http://schemas.openxmlformats.org/officeDocument/2006/relationships/slide" Target="slides/slide168.xml"/><Relationship Id="rId185" Type="http://schemas.openxmlformats.org/officeDocument/2006/relationships/slide" Target="slides/slide184.xml"/><Relationship Id="rId4" Type="http://schemas.openxmlformats.org/officeDocument/2006/relationships/slide" Target="slides/slide3.xml"/><Relationship Id="rId9" Type="http://schemas.openxmlformats.org/officeDocument/2006/relationships/slide" Target="slides/slide8.xml"/><Relationship Id="rId180" Type="http://schemas.openxmlformats.org/officeDocument/2006/relationships/slide" Target="slides/slide179.xml"/><Relationship Id="rId26" Type="http://schemas.openxmlformats.org/officeDocument/2006/relationships/slide" Target="slides/slide25.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75" Type="http://schemas.openxmlformats.org/officeDocument/2006/relationships/slide" Target="slides/slide174.xml"/><Relationship Id="rId196" Type="http://schemas.openxmlformats.org/officeDocument/2006/relationships/slide" Target="slides/slide195.xml"/><Relationship Id="rId200" Type="http://schemas.openxmlformats.org/officeDocument/2006/relationships/slide" Target="slides/slide199.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ethany Bolen" userId="8e338a04f9f07398" providerId="LiveId" clId="{344AB207-A3C4-416D-9025-8E581D14E84D}"/>
    <pc:docChg chg="custSel modSld">
      <pc:chgData name="Bethany Bolen" userId="8e338a04f9f07398" providerId="LiveId" clId="{344AB207-A3C4-416D-9025-8E581D14E84D}" dt="2020-09-05T04:35:13.721" v="81" actId="478"/>
      <pc:docMkLst>
        <pc:docMk/>
      </pc:docMkLst>
      <pc:sldChg chg="addSp delSp modSp mod">
        <pc:chgData name="Bethany Bolen" userId="8e338a04f9f07398" providerId="LiveId" clId="{344AB207-A3C4-416D-9025-8E581D14E84D}" dt="2020-09-05T04:33:02.318" v="45" actId="478"/>
        <pc:sldMkLst>
          <pc:docMk/>
          <pc:sldMk cId="1171897676" sldId="360"/>
        </pc:sldMkLst>
        <pc:picChg chg="del">
          <ac:chgData name="Bethany Bolen" userId="8e338a04f9f07398" providerId="LiveId" clId="{344AB207-A3C4-416D-9025-8E581D14E84D}" dt="2020-09-05T04:33:02.318" v="45" actId="478"/>
          <ac:picMkLst>
            <pc:docMk/>
            <pc:sldMk cId="1171897676" sldId="360"/>
            <ac:picMk id="5" creationId="{00000000-0000-0000-0000-000000000000}"/>
          </ac:picMkLst>
        </pc:picChg>
        <pc:picChg chg="add mod ord">
          <ac:chgData name="Bethany Bolen" userId="8e338a04f9f07398" providerId="LiveId" clId="{344AB207-A3C4-416D-9025-8E581D14E84D}" dt="2020-09-05T04:33:01.255" v="44" actId="167"/>
          <ac:picMkLst>
            <pc:docMk/>
            <pc:sldMk cId="1171897676" sldId="360"/>
            <ac:picMk id="7" creationId="{6B6C4600-C2B8-4186-9F2D-BE8846323940}"/>
          </ac:picMkLst>
        </pc:picChg>
      </pc:sldChg>
      <pc:sldChg chg="addSp delSp modSp mod">
        <pc:chgData name="Bethany Bolen" userId="8e338a04f9f07398" providerId="LiveId" clId="{344AB207-A3C4-416D-9025-8E581D14E84D}" dt="2020-09-05T04:33:17.005" v="50" actId="478"/>
        <pc:sldMkLst>
          <pc:docMk/>
          <pc:sldMk cId="1641871688" sldId="382"/>
        </pc:sldMkLst>
        <pc:picChg chg="del">
          <ac:chgData name="Bethany Bolen" userId="8e338a04f9f07398" providerId="LiveId" clId="{344AB207-A3C4-416D-9025-8E581D14E84D}" dt="2020-09-05T04:33:17.005" v="50" actId="478"/>
          <ac:picMkLst>
            <pc:docMk/>
            <pc:sldMk cId="1641871688" sldId="382"/>
            <ac:picMk id="6" creationId="{00000000-0000-0000-0000-000000000000}"/>
          </ac:picMkLst>
        </pc:picChg>
        <pc:picChg chg="add mod ord">
          <ac:chgData name="Bethany Bolen" userId="8e338a04f9f07398" providerId="LiveId" clId="{344AB207-A3C4-416D-9025-8E581D14E84D}" dt="2020-09-05T04:33:16.034" v="49" actId="962"/>
          <ac:picMkLst>
            <pc:docMk/>
            <pc:sldMk cId="1641871688" sldId="382"/>
            <ac:picMk id="8" creationId="{68A89D36-80C6-4535-AFB6-ABAA0FC9F09D}"/>
          </ac:picMkLst>
        </pc:picChg>
      </pc:sldChg>
      <pc:sldChg chg="addSp delSp modSp mod">
        <pc:chgData name="Bethany Bolen" userId="8e338a04f9f07398" providerId="LiveId" clId="{344AB207-A3C4-416D-9025-8E581D14E84D}" dt="2020-09-05T04:33:43.042" v="55" actId="478"/>
        <pc:sldMkLst>
          <pc:docMk/>
          <pc:sldMk cId="691963852" sldId="403"/>
        </pc:sldMkLst>
        <pc:picChg chg="del">
          <ac:chgData name="Bethany Bolen" userId="8e338a04f9f07398" providerId="LiveId" clId="{344AB207-A3C4-416D-9025-8E581D14E84D}" dt="2020-09-05T04:33:43.042" v="55" actId="478"/>
          <ac:picMkLst>
            <pc:docMk/>
            <pc:sldMk cId="691963852" sldId="403"/>
            <ac:picMk id="5" creationId="{00000000-0000-0000-0000-000000000000}"/>
          </ac:picMkLst>
        </pc:picChg>
        <pc:picChg chg="add mod ord">
          <ac:chgData name="Bethany Bolen" userId="8e338a04f9f07398" providerId="LiveId" clId="{344AB207-A3C4-416D-9025-8E581D14E84D}" dt="2020-09-05T04:33:42.264" v="54" actId="962"/>
          <ac:picMkLst>
            <pc:docMk/>
            <pc:sldMk cId="691963852" sldId="403"/>
            <ac:picMk id="11" creationId="{B3205775-D9BE-4EC5-9E53-2FC1EC91A9C9}"/>
          </ac:picMkLst>
        </pc:picChg>
      </pc:sldChg>
      <pc:sldChg chg="addSp delSp modSp mod">
        <pc:chgData name="Bethany Bolen" userId="8e338a04f9f07398" providerId="LiveId" clId="{344AB207-A3C4-416D-9025-8E581D14E84D}" dt="2020-09-05T04:34:41.956" v="64" actId="478"/>
        <pc:sldMkLst>
          <pc:docMk/>
          <pc:sldMk cId="1374791464" sldId="406"/>
        </pc:sldMkLst>
        <pc:picChg chg="del">
          <ac:chgData name="Bethany Bolen" userId="8e338a04f9f07398" providerId="LiveId" clId="{344AB207-A3C4-416D-9025-8E581D14E84D}" dt="2020-09-05T04:34:41.956" v="64" actId="478"/>
          <ac:picMkLst>
            <pc:docMk/>
            <pc:sldMk cId="1374791464" sldId="406"/>
            <ac:picMk id="5" creationId="{00000000-0000-0000-0000-000000000000}"/>
          </ac:picMkLst>
        </pc:picChg>
        <pc:picChg chg="add mod ord modCrop">
          <ac:chgData name="Bethany Bolen" userId="8e338a04f9f07398" providerId="LiveId" clId="{344AB207-A3C4-416D-9025-8E581D14E84D}" dt="2020-09-05T04:34:37.822" v="63" actId="732"/>
          <ac:picMkLst>
            <pc:docMk/>
            <pc:sldMk cId="1374791464" sldId="406"/>
            <ac:picMk id="17" creationId="{5D408994-EAC8-4C56-9DD4-7CF14FB6F2D4}"/>
          </ac:picMkLst>
        </pc:picChg>
      </pc:sldChg>
      <pc:sldChg chg="addSp delSp modSp mod">
        <pc:chgData name="Bethany Bolen" userId="8e338a04f9f07398" providerId="LiveId" clId="{344AB207-A3C4-416D-9025-8E581D14E84D}" dt="2020-09-05T04:34:52.840" v="69" actId="478"/>
        <pc:sldMkLst>
          <pc:docMk/>
          <pc:sldMk cId="1312638824" sldId="427"/>
        </pc:sldMkLst>
        <pc:picChg chg="del">
          <ac:chgData name="Bethany Bolen" userId="8e338a04f9f07398" providerId="LiveId" clId="{344AB207-A3C4-416D-9025-8E581D14E84D}" dt="2020-09-05T04:34:52.840" v="69" actId="478"/>
          <ac:picMkLst>
            <pc:docMk/>
            <pc:sldMk cId="1312638824" sldId="427"/>
            <ac:picMk id="8" creationId="{00000000-0000-0000-0000-000000000000}"/>
          </ac:picMkLst>
        </pc:picChg>
        <pc:picChg chg="add mod ord">
          <ac:chgData name="Bethany Bolen" userId="8e338a04f9f07398" providerId="LiveId" clId="{344AB207-A3C4-416D-9025-8E581D14E84D}" dt="2020-09-05T04:34:51.624" v="68" actId="962"/>
          <ac:picMkLst>
            <pc:docMk/>
            <pc:sldMk cId="1312638824" sldId="427"/>
            <ac:picMk id="14" creationId="{FE46ADF3-C2BB-4B04-AB7C-81368B21F780}"/>
          </ac:picMkLst>
        </pc:picChg>
      </pc:sldChg>
      <pc:sldChg chg="addSp delSp modSp mod">
        <pc:chgData name="Bethany Bolen" userId="8e338a04f9f07398" providerId="LiveId" clId="{344AB207-A3C4-416D-9025-8E581D14E84D}" dt="2020-09-05T04:35:06.132" v="76" actId="478"/>
        <pc:sldMkLst>
          <pc:docMk/>
          <pc:sldMk cId="910327614" sldId="437"/>
        </pc:sldMkLst>
        <pc:picChg chg="del">
          <ac:chgData name="Bethany Bolen" userId="8e338a04f9f07398" providerId="LiveId" clId="{344AB207-A3C4-416D-9025-8E581D14E84D}" dt="2020-09-05T04:35:02.358" v="74" actId="478"/>
          <ac:picMkLst>
            <pc:docMk/>
            <pc:sldMk cId="910327614" sldId="437"/>
            <ac:picMk id="5" creationId="{00000000-0000-0000-0000-000000000000}"/>
          </ac:picMkLst>
        </pc:picChg>
        <pc:picChg chg="add mod ord">
          <ac:chgData name="Bethany Bolen" userId="8e338a04f9f07398" providerId="LiveId" clId="{344AB207-A3C4-416D-9025-8E581D14E84D}" dt="2020-09-05T04:35:00.841" v="73" actId="167"/>
          <ac:picMkLst>
            <pc:docMk/>
            <pc:sldMk cId="910327614" sldId="437"/>
            <ac:picMk id="9" creationId="{32403D43-7354-4F59-A6DF-5969DFC99750}"/>
          </ac:picMkLst>
        </pc:picChg>
        <pc:picChg chg="add del mod">
          <ac:chgData name="Bethany Bolen" userId="8e338a04f9f07398" providerId="LiveId" clId="{344AB207-A3C4-416D-9025-8E581D14E84D}" dt="2020-09-05T04:35:06.132" v="76" actId="478"/>
          <ac:picMkLst>
            <pc:docMk/>
            <pc:sldMk cId="910327614" sldId="437"/>
            <ac:picMk id="11" creationId="{731104AD-8801-4D00-BCD6-483651630940}"/>
          </ac:picMkLst>
        </pc:picChg>
      </pc:sldChg>
      <pc:sldChg chg="addSp delSp modSp mod">
        <pc:chgData name="Bethany Bolen" userId="8e338a04f9f07398" providerId="LiveId" clId="{344AB207-A3C4-416D-9025-8E581D14E84D}" dt="2020-09-05T04:35:13.721" v="81" actId="478"/>
        <pc:sldMkLst>
          <pc:docMk/>
          <pc:sldMk cId="1486134220" sldId="440"/>
        </pc:sldMkLst>
        <pc:picChg chg="del">
          <ac:chgData name="Bethany Bolen" userId="8e338a04f9f07398" providerId="LiveId" clId="{344AB207-A3C4-416D-9025-8E581D14E84D}" dt="2020-09-05T04:35:13.721" v="81" actId="478"/>
          <ac:picMkLst>
            <pc:docMk/>
            <pc:sldMk cId="1486134220" sldId="440"/>
            <ac:picMk id="5" creationId="{00000000-0000-0000-0000-000000000000}"/>
          </ac:picMkLst>
        </pc:picChg>
        <pc:picChg chg="add mod ord">
          <ac:chgData name="Bethany Bolen" userId="8e338a04f9f07398" providerId="LiveId" clId="{344AB207-A3C4-416D-9025-8E581D14E84D}" dt="2020-09-05T04:35:12.765" v="80" actId="167"/>
          <ac:picMkLst>
            <pc:docMk/>
            <pc:sldMk cId="1486134220" sldId="440"/>
            <ac:picMk id="9" creationId="{2CFFBF46-6FFD-4B68-B126-16D13C7489D0}"/>
          </ac:picMkLst>
        </pc:picChg>
      </pc:sldChg>
      <pc:sldChg chg="addSp delSp modSp mod">
        <pc:chgData name="Bethany Bolen" userId="8e338a04f9f07398" providerId="LiveId" clId="{344AB207-A3C4-416D-9025-8E581D14E84D}" dt="2020-09-05T04:32:26.240" v="40" actId="732"/>
        <pc:sldMkLst>
          <pc:docMk/>
          <pc:sldMk cId="884488589" sldId="469"/>
        </pc:sldMkLst>
        <pc:picChg chg="add mod ord modCrop">
          <ac:chgData name="Bethany Bolen" userId="8e338a04f9f07398" providerId="LiveId" clId="{344AB207-A3C4-416D-9025-8E581D14E84D}" dt="2020-09-05T04:32:26.240" v="40" actId="732"/>
          <ac:picMkLst>
            <pc:docMk/>
            <pc:sldMk cId="884488589" sldId="469"/>
            <ac:picMk id="6" creationId="{62BE68A5-879A-4B6D-8C97-AAF75CE5D78D}"/>
          </ac:picMkLst>
        </pc:picChg>
        <pc:picChg chg="del">
          <ac:chgData name="Bethany Bolen" userId="8e338a04f9f07398" providerId="LiveId" clId="{344AB207-A3C4-416D-9025-8E581D14E84D}" dt="2020-09-05T04:32:22.546" v="39" actId="478"/>
          <ac:picMkLst>
            <pc:docMk/>
            <pc:sldMk cId="884488589" sldId="469"/>
            <ac:picMk id="7170" creationId="{00000000-0000-0000-0000-000000000000}"/>
          </ac:picMkLst>
        </pc:picChg>
      </pc:sldChg>
      <pc:sldChg chg="addSp delSp modSp mod">
        <pc:chgData name="Bethany Bolen" userId="8e338a04f9f07398" providerId="LiveId" clId="{344AB207-A3C4-416D-9025-8E581D14E84D}" dt="2020-09-05T04:31:56.692" v="32" actId="732"/>
        <pc:sldMkLst>
          <pc:docMk/>
          <pc:sldMk cId="1815492150" sldId="471"/>
        </pc:sldMkLst>
        <pc:picChg chg="del">
          <ac:chgData name="Bethany Bolen" userId="8e338a04f9f07398" providerId="LiveId" clId="{344AB207-A3C4-416D-9025-8E581D14E84D}" dt="2020-09-05T04:31:49.757" v="30" actId="478"/>
          <ac:picMkLst>
            <pc:docMk/>
            <pc:sldMk cId="1815492150" sldId="471"/>
            <ac:picMk id="5" creationId="{00000000-0000-0000-0000-000000000000}"/>
          </ac:picMkLst>
        </pc:picChg>
        <pc:picChg chg="add mod ord modCrop">
          <ac:chgData name="Bethany Bolen" userId="8e338a04f9f07398" providerId="LiveId" clId="{344AB207-A3C4-416D-9025-8E581D14E84D}" dt="2020-09-05T04:31:56.692" v="32" actId="732"/>
          <ac:picMkLst>
            <pc:docMk/>
            <pc:sldMk cId="1815492150" sldId="471"/>
            <ac:picMk id="7" creationId="{62F4A0AC-A5F7-47EB-94AD-E427E17F2970}"/>
          </ac:picMkLst>
        </pc:picChg>
      </pc:sldChg>
    </pc:docChg>
  </pc:docChgLst>
  <pc:docChgLst>
    <pc:chgData name="Kris Udd" userId="1177e061ad7f1e06" providerId="LiveId" clId="{3BF9847F-ECB2-47AA-8DC4-401D0D491D26}"/>
    <pc:docChg chg="undo custSel modSld">
      <pc:chgData name="Kris Udd" userId="1177e061ad7f1e06" providerId="LiveId" clId="{3BF9847F-ECB2-47AA-8DC4-401D0D491D26}" dt="2020-08-27T17:31:03.956" v="570"/>
      <pc:docMkLst>
        <pc:docMk/>
      </pc:docMkLst>
      <pc:sldChg chg="modSp mod">
        <pc:chgData name="Kris Udd" userId="1177e061ad7f1e06" providerId="LiveId" clId="{3BF9847F-ECB2-47AA-8DC4-401D0D491D26}" dt="2020-08-27T16:29:55.767" v="3" actId="20577"/>
        <pc:sldMkLst>
          <pc:docMk/>
          <pc:sldMk cId="962454961" sldId="298"/>
        </pc:sldMkLst>
        <pc:spChg chg="mod">
          <ac:chgData name="Kris Udd" userId="1177e061ad7f1e06" providerId="LiveId" clId="{3BF9847F-ECB2-47AA-8DC4-401D0D491D26}" dt="2020-08-27T16:29:55.767" v="3" actId="20577"/>
          <ac:spMkLst>
            <pc:docMk/>
            <pc:sldMk cId="962454961" sldId="298"/>
            <ac:spMk id="2" creationId="{00000000-0000-0000-0000-000000000000}"/>
          </ac:spMkLst>
        </pc:spChg>
      </pc:sldChg>
      <pc:sldChg chg="modNotesTx">
        <pc:chgData name="Kris Udd" userId="1177e061ad7f1e06" providerId="LiveId" clId="{3BF9847F-ECB2-47AA-8DC4-401D0D491D26}" dt="2020-08-27T16:30:47.786" v="7" actId="20577"/>
        <pc:sldMkLst>
          <pc:docMk/>
          <pc:sldMk cId="1166718901" sldId="300"/>
        </pc:sldMkLst>
      </pc:sldChg>
      <pc:sldChg chg="modNotes">
        <pc:chgData name="Kris Udd" userId="1177e061ad7f1e06" providerId="LiveId" clId="{3BF9847F-ECB2-47AA-8DC4-401D0D491D26}" dt="2020-08-27T17:31:03.956" v="570"/>
        <pc:sldMkLst>
          <pc:docMk/>
          <pc:sldMk cId="617951623" sldId="311"/>
        </pc:sldMkLst>
      </pc:sldChg>
      <pc:sldChg chg="modSp mod">
        <pc:chgData name="Kris Udd" userId="1177e061ad7f1e06" providerId="LiveId" clId="{3BF9847F-ECB2-47AA-8DC4-401D0D491D26}" dt="2020-08-27T16:32:09.135" v="46" actId="20577"/>
        <pc:sldMkLst>
          <pc:docMk/>
          <pc:sldMk cId="1428960056" sldId="315"/>
        </pc:sldMkLst>
        <pc:spChg chg="mod">
          <ac:chgData name="Kris Udd" userId="1177e061ad7f1e06" providerId="LiveId" clId="{3BF9847F-ECB2-47AA-8DC4-401D0D491D26}" dt="2020-08-27T16:32:09.135" v="46" actId="20577"/>
          <ac:spMkLst>
            <pc:docMk/>
            <pc:sldMk cId="1428960056" sldId="315"/>
            <ac:spMk id="2" creationId="{00000000-0000-0000-0000-000000000000}"/>
          </ac:spMkLst>
        </pc:spChg>
      </pc:sldChg>
      <pc:sldChg chg="modSp mod">
        <pc:chgData name="Kris Udd" userId="1177e061ad7f1e06" providerId="LiveId" clId="{3BF9847F-ECB2-47AA-8DC4-401D0D491D26}" dt="2020-08-27T16:32:43.141" v="58" actId="20577"/>
        <pc:sldMkLst>
          <pc:docMk/>
          <pc:sldMk cId="2066152976" sldId="318"/>
        </pc:sldMkLst>
        <pc:spChg chg="mod">
          <ac:chgData name="Kris Udd" userId="1177e061ad7f1e06" providerId="LiveId" clId="{3BF9847F-ECB2-47AA-8DC4-401D0D491D26}" dt="2020-08-27T16:32:43.141" v="58" actId="20577"/>
          <ac:spMkLst>
            <pc:docMk/>
            <pc:sldMk cId="2066152976" sldId="318"/>
            <ac:spMk id="2" creationId="{00000000-0000-0000-0000-000000000000}"/>
          </ac:spMkLst>
        </pc:spChg>
      </pc:sldChg>
      <pc:sldChg chg="modNotesTx">
        <pc:chgData name="Kris Udd" userId="1177e061ad7f1e06" providerId="LiveId" clId="{3BF9847F-ECB2-47AA-8DC4-401D0D491D26}" dt="2020-08-27T16:34:42.464" v="89" actId="20577"/>
        <pc:sldMkLst>
          <pc:docMk/>
          <pc:sldMk cId="2039832289" sldId="331"/>
        </pc:sldMkLst>
      </pc:sldChg>
      <pc:sldChg chg="modSp mod">
        <pc:chgData name="Kris Udd" userId="1177e061ad7f1e06" providerId="LiveId" clId="{3BF9847F-ECB2-47AA-8DC4-401D0D491D26}" dt="2020-08-27T16:40:38.689" v="98" actId="20577"/>
        <pc:sldMkLst>
          <pc:docMk/>
          <pc:sldMk cId="150745648" sldId="343"/>
        </pc:sldMkLst>
        <pc:spChg chg="mod">
          <ac:chgData name="Kris Udd" userId="1177e061ad7f1e06" providerId="LiveId" clId="{3BF9847F-ECB2-47AA-8DC4-401D0D491D26}" dt="2020-08-27T16:40:38.689" v="98" actId="20577"/>
          <ac:spMkLst>
            <pc:docMk/>
            <pc:sldMk cId="150745648" sldId="343"/>
            <ac:spMk id="2" creationId="{00000000-0000-0000-0000-000000000000}"/>
          </ac:spMkLst>
        </pc:spChg>
      </pc:sldChg>
      <pc:sldChg chg="modSp mod">
        <pc:chgData name="Kris Udd" userId="1177e061ad7f1e06" providerId="LiveId" clId="{3BF9847F-ECB2-47AA-8DC4-401D0D491D26}" dt="2020-08-27T16:41:21.944" v="128" actId="12788"/>
        <pc:sldMkLst>
          <pc:docMk/>
          <pc:sldMk cId="117076703" sldId="345"/>
        </pc:sldMkLst>
        <pc:picChg chg="mod">
          <ac:chgData name="Kris Udd" userId="1177e061ad7f1e06" providerId="LiveId" clId="{3BF9847F-ECB2-47AA-8DC4-401D0D491D26}" dt="2020-08-27T16:41:21.944" v="128" actId="12788"/>
          <ac:picMkLst>
            <pc:docMk/>
            <pc:sldMk cId="117076703" sldId="345"/>
            <ac:picMk id="5" creationId="{00000000-0000-0000-0000-000000000000}"/>
          </ac:picMkLst>
        </pc:picChg>
      </pc:sldChg>
      <pc:sldChg chg="modNotesTx">
        <pc:chgData name="Kris Udd" userId="1177e061ad7f1e06" providerId="LiveId" clId="{3BF9847F-ECB2-47AA-8DC4-401D0D491D26}" dt="2020-08-27T17:07:34.535" v="265" actId="20577"/>
        <pc:sldMkLst>
          <pc:docMk/>
          <pc:sldMk cId="987579190" sldId="349"/>
        </pc:sldMkLst>
      </pc:sldChg>
      <pc:sldChg chg="modNotesTx">
        <pc:chgData name="Kris Udd" userId="1177e061ad7f1e06" providerId="LiveId" clId="{3BF9847F-ECB2-47AA-8DC4-401D0D491D26}" dt="2020-08-27T17:08:32.813" v="267" actId="20577"/>
        <pc:sldMkLst>
          <pc:docMk/>
          <pc:sldMk cId="1557574185" sldId="359"/>
        </pc:sldMkLst>
      </pc:sldChg>
      <pc:sldChg chg="addSp delSp mod">
        <pc:chgData name="Kris Udd" userId="1177e061ad7f1e06" providerId="LiveId" clId="{3BF9847F-ECB2-47AA-8DC4-401D0D491D26}" dt="2020-08-27T17:11:08.850" v="269" actId="22"/>
        <pc:sldMkLst>
          <pc:docMk/>
          <pc:sldMk cId="1641871688" sldId="382"/>
        </pc:sldMkLst>
        <pc:spChg chg="del">
          <ac:chgData name="Kris Udd" userId="1177e061ad7f1e06" providerId="LiveId" clId="{3BF9847F-ECB2-47AA-8DC4-401D0D491D26}" dt="2020-08-27T17:10:39.170" v="268" actId="478"/>
          <ac:spMkLst>
            <pc:docMk/>
            <pc:sldMk cId="1641871688" sldId="382"/>
            <ac:spMk id="5" creationId="{00000000-0000-0000-0000-000000000000}"/>
          </ac:spMkLst>
        </pc:spChg>
        <pc:spChg chg="add">
          <ac:chgData name="Kris Udd" userId="1177e061ad7f1e06" providerId="LiveId" clId="{3BF9847F-ECB2-47AA-8DC4-401D0D491D26}" dt="2020-08-27T17:11:08.850" v="269" actId="22"/>
          <ac:spMkLst>
            <pc:docMk/>
            <pc:sldMk cId="1641871688" sldId="382"/>
            <ac:spMk id="9" creationId="{AA6A62F5-2EBE-4BFC-8908-62A9576C9A5F}"/>
          </ac:spMkLst>
        </pc:spChg>
      </pc:sldChg>
      <pc:sldChg chg="modNotesTx">
        <pc:chgData name="Kris Udd" userId="1177e061ad7f1e06" providerId="LiveId" clId="{3BF9847F-ECB2-47AA-8DC4-401D0D491D26}" dt="2020-08-27T17:26:06.279" v="561"/>
        <pc:sldMkLst>
          <pc:docMk/>
          <pc:sldMk cId="1488895891" sldId="398"/>
        </pc:sldMkLst>
      </pc:sldChg>
      <pc:sldChg chg="modNotesTx">
        <pc:chgData name="Kris Udd" userId="1177e061ad7f1e06" providerId="LiveId" clId="{3BF9847F-ECB2-47AA-8DC4-401D0D491D26}" dt="2020-08-27T17:27:41.199" v="562" actId="6549"/>
        <pc:sldMkLst>
          <pc:docMk/>
          <pc:sldMk cId="1447925404" sldId="408"/>
        </pc:sldMkLst>
      </pc:sldChg>
      <pc:sldChg chg="modNotesTx">
        <pc:chgData name="Kris Udd" userId="1177e061ad7f1e06" providerId="LiveId" clId="{3BF9847F-ECB2-47AA-8DC4-401D0D491D26}" dt="2020-08-27T17:24:47.468" v="560" actId="6549"/>
        <pc:sldMkLst>
          <pc:docMk/>
          <pc:sldMk cId="141272619" sldId="446"/>
        </pc:sldMkLst>
      </pc:sldChg>
      <pc:sldChg chg="modNotesTx">
        <pc:chgData name="Kris Udd" userId="1177e061ad7f1e06" providerId="LiveId" clId="{3BF9847F-ECB2-47AA-8DC4-401D0D491D26}" dt="2020-08-27T17:24:34.634" v="559" actId="6549"/>
        <pc:sldMkLst>
          <pc:docMk/>
          <pc:sldMk cId="1793981749" sldId="447"/>
        </pc:sldMkLst>
      </pc:sldChg>
      <pc:sldChg chg="modSp mod">
        <pc:chgData name="Kris Udd" userId="1177e061ad7f1e06" providerId="LiveId" clId="{3BF9847F-ECB2-47AA-8DC4-401D0D491D26}" dt="2020-08-27T17:29:38.959" v="568" actId="1076"/>
        <pc:sldMkLst>
          <pc:docMk/>
          <pc:sldMk cId="1821281588" sldId="450"/>
        </pc:sldMkLst>
        <pc:spChg chg="mod">
          <ac:chgData name="Kris Udd" userId="1177e061ad7f1e06" providerId="LiveId" clId="{3BF9847F-ECB2-47AA-8DC4-401D0D491D26}" dt="2020-08-27T17:29:27.698" v="565" actId="14100"/>
          <ac:spMkLst>
            <pc:docMk/>
            <pc:sldMk cId="1821281588" sldId="450"/>
            <ac:spMk id="7" creationId="{00000000-0000-0000-0000-000000000000}"/>
          </ac:spMkLst>
        </pc:spChg>
        <pc:spChg chg="mod">
          <ac:chgData name="Kris Udd" userId="1177e061ad7f1e06" providerId="LiveId" clId="{3BF9847F-ECB2-47AA-8DC4-401D0D491D26}" dt="2020-08-27T17:29:38.959" v="568" actId="1076"/>
          <ac:spMkLst>
            <pc:docMk/>
            <pc:sldMk cId="1821281588" sldId="450"/>
            <ac:spMk id="8" creationId="{00000000-0000-0000-0000-000000000000}"/>
          </ac:spMkLst>
        </pc:spChg>
        <pc:picChg chg="mod">
          <ac:chgData name="Kris Udd" userId="1177e061ad7f1e06" providerId="LiveId" clId="{3BF9847F-ECB2-47AA-8DC4-401D0D491D26}" dt="2020-08-27T17:29:32.095" v="567" actId="1076"/>
          <ac:picMkLst>
            <pc:docMk/>
            <pc:sldMk cId="1821281588" sldId="450"/>
            <ac:picMk id="6" creationId="{00000000-0000-0000-0000-000000000000}"/>
          </ac:picMkLst>
        </pc:picChg>
      </pc:sldChg>
      <pc:sldChg chg="modSp mod">
        <pc:chgData name="Kris Udd" userId="1177e061ad7f1e06" providerId="LiveId" clId="{3BF9847F-ECB2-47AA-8DC4-401D0D491D26}" dt="2020-08-27T16:29:32.243" v="2" actId="20577"/>
        <pc:sldMkLst>
          <pc:docMk/>
          <pc:sldMk cId="626034197" sldId="463"/>
        </pc:sldMkLst>
        <pc:spChg chg="mod">
          <ac:chgData name="Kris Udd" userId="1177e061ad7f1e06" providerId="LiveId" clId="{3BF9847F-ECB2-47AA-8DC4-401D0D491D26}" dt="2020-08-27T16:29:32.243" v="2" actId="20577"/>
          <ac:spMkLst>
            <pc:docMk/>
            <pc:sldMk cId="626034197" sldId="463"/>
            <ac:spMk id="2" creationId="{00000000-0000-0000-0000-000000000000}"/>
          </ac:spMkLst>
        </pc:spChg>
      </pc:sldChg>
      <pc:sldChg chg="modNotes">
        <pc:chgData name="Kris Udd" userId="1177e061ad7f1e06" providerId="LiveId" clId="{3BF9847F-ECB2-47AA-8DC4-401D0D491D26}" dt="2020-08-27T17:31:03.956" v="570"/>
        <pc:sldMkLst>
          <pc:docMk/>
          <pc:sldMk cId="1919038017" sldId="482"/>
        </pc:sldMkLst>
      </pc:sldChg>
      <pc:sldChg chg="modNotes">
        <pc:chgData name="Kris Udd" userId="1177e061ad7f1e06" providerId="LiveId" clId="{3BF9847F-ECB2-47AA-8DC4-401D0D491D26}" dt="2020-08-27T17:31:03.956" v="570"/>
        <pc:sldMkLst>
          <pc:docMk/>
          <pc:sldMk cId="627963185" sldId="483"/>
        </pc:sldMkLst>
      </pc:sldChg>
      <pc:sldChg chg="addSp mod">
        <pc:chgData name="Kris Udd" userId="1177e061ad7f1e06" providerId="LiveId" clId="{3BF9847F-ECB2-47AA-8DC4-401D0D491D26}" dt="2020-08-27T16:41:52.195" v="129" actId="22"/>
        <pc:sldMkLst>
          <pc:docMk/>
          <pc:sldMk cId="226437455" sldId="497"/>
        </pc:sldMkLst>
        <pc:spChg chg="add">
          <ac:chgData name="Kris Udd" userId="1177e061ad7f1e06" providerId="LiveId" clId="{3BF9847F-ECB2-47AA-8DC4-401D0D491D26}" dt="2020-08-27T16:41:52.195" v="129" actId="22"/>
          <ac:spMkLst>
            <pc:docMk/>
            <pc:sldMk cId="226437455" sldId="497"/>
            <ac:spMk id="5" creationId="{B09DC91E-1F43-43F8-888F-3341B9025068}"/>
          </ac:spMkLst>
        </pc:spChg>
      </pc:sldChg>
      <pc:sldChg chg="delSp mod">
        <pc:chgData name="Kris Udd" userId="1177e061ad7f1e06" providerId="LiveId" clId="{3BF9847F-ECB2-47AA-8DC4-401D0D491D26}" dt="2020-08-27T17:30:03.870" v="569" actId="21"/>
        <pc:sldMkLst>
          <pc:docMk/>
          <pc:sldMk cId="888050165" sldId="548"/>
        </pc:sldMkLst>
        <pc:spChg chg="del">
          <ac:chgData name="Kris Udd" userId="1177e061ad7f1e06" providerId="LiveId" clId="{3BF9847F-ECB2-47AA-8DC4-401D0D491D26}" dt="2020-08-27T17:30:03.870" v="569" actId="21"/>
          <ac:spMkLst>
            <pc:docMk/>
            <pc:sldMk cId="888050165" sldId="548"/>
            <ac:spMk id="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AECCC14-810E-455D-A119-B200546DAE01}" type="datetimeFigureOut">
              <a:rPr lang="en-US" smtClean="0"/>
              <a:t>12/23/2021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E4946A3-FD68-4E77-9DEF-1E7536A4AD96}" type="slidenum">
              <a:rPr lang="en-US" smtClean="0"/>
              <a:t>‹#›</a:t>
            </a:fld>
            <a:endParaRPr lang="en-US"/>
          </a:p>
        </p:txBody>
      </p:sp>
    </p:spTree>
    <p:extLst>
      <p:ext uri="{BB962C8B-B14F-4D97-AF65-F5344CB8AC3E}">
        <p14:creationId xmlns:p14="http://schemas.microsoft.com/office/powerpoint/2010/main" val="313795877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3" Type="http://schemas.openxmlformats.org/officeDocument/2006/relationships/hyperlink" Target="http://digitalcollections.nypl.org/items/510d47dc-4744-a3d9-e040-e00a18064a99" TargetMode="External"/><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3" Type="http://schemas.openxmlformats.org/officeDocument/2006/relationships/hyperlink" Target="http://digitalcollections.nypl.org/items/510d47dc-472f-a3d9-e040-e00a18064a99" TargetMode="External"/><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3" Type="http://schemas.openxmlformats.org/officeDocument/2006/relationships/hyperlink" Target="http://digitalcollections.nypl.org/items/510d47e2-5d53-a3d9-e040-e00a18064a99" TargetMode="External"/><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3" Type="http://schemas.openxmlformats.org/officeDocument/2006/relationships/hyperlink" Target="http://digitalcollections.nypl.org/items/510d47dc-4746-a3d9-e040-e00a18064a99" TargetMode="External"/><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0.xml.rels><?xml version="1.0" encoding="UTF-8" standalone="yes"?>
<Relationships xmlns="http://schemas.openxmlformats.org/package/2006/relationships"><Relationship Id="rId3" Type="http://schemas.openxmlformats.org/officeDocument/2006/relationships/hyperlink" Target="http://digitalcollections.nypl.org/items/510d47dc-472f-a3d9-e040-e00a18064a99" TargetMode="External"/><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141.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142.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143.xml.rels><?xml version="1.0" encoding="UTF-8" standalone="yes"?>
<Relationships xmlns="http://schemas.openxmlformats.org/package/2006/relationships"><Relationship Id="rId3" Type="http://schemas.openxmlformats.org/officeDocument/2006/relationships/hyperlink" Target="http://digitalcollections.nypl.org/items/510d47dc-474b-a3d9-e040-e00a18064a99" TargetMode="External"/><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144.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145.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146.xml.rels><?xml version="1.0" encoding="UTF-8" standalone="yes"?>
<Relationships xmlns="http://schemas.openxmlformats.org/package/2006/relationships"><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147.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148.xml.rels><?xml version="1.0" encoding="UTF-8" standalone="yes"?>
<Relationships xmlns="http://schemas.openxmlformats.org/package/2006/relationships"><Relationship Id="rId2" Type="http://schemas.openxmlformats.org/officeDocument/2006/relationships/slide" Target="../slides/slide148.xml"/><Relationship Id="rId1" Type="http://schemas.openxmlformats.org/officeDocument/2006/relationships/notesMaster" Target="../notesMasters/notesMaster1.xml"/></Relationships>
</file>

<file path=ppt/notesSlides/_rels/notesSlide149.xml.rels><?xml version="1.0" encoding="UTF-8" standalone="yes"?>
<Relationships xmlns="http://schemas.openxmlformats.org/package/2006/relationships"><Relationship Id="rId2" Type="http://schemas.openxmlformats.org/officeDocument/2006/relationships/slide" Target="../slides/slide14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0.xml.rels><?xml version="1.0" encoding="UTF-8" standalone="yes"?>
<Relationships xmlns="http://schemas.openxmlformats.org/package/2006/relationships"><Relationship Id="rId2" Type="http://schemas.openxmlformats.org/officeDocument/2006/relationships/slide" Target="../slides/slide150.xml"/><Relationship Id="rId1" Type="http://schemas.openxmlformats.org/officeDocument/2006/relationships/notesMaster" Target="../notesMasters/notesMaster1.xml"/></Relationships>
</file>

<file path=ppt/notesSlides/_rels/notesSlide151.xml.rels><?xml version="1.0" encoding="UTF-8" standalone="yes"?>
<Relationships xmlns="http://schemas.openxmlformats.org/package/2006/relationships"><Relationship Id="rId2" Type="http://schemas.openxmlformats.org/officeDocument/2006/relationships/slide" Target="../slides/slide151.xml"/><Relationship Id="rId1" Type="http://schemas.openxmlformats.org/officeDocument/2006/relationships/notesMaster" Target="../notesMasters/notesMaster1.xml"/></Relationships>
</file>

<file path=ppt/notesSlides/_rels/notesSlide152.xml.rels><?xml version="1.0" encoding="UTF-8" standalone="yes"?>
<Relationships xmlns="http://schemas.openxmlformats.org/package/2006/relationships"><Relationship Id="rId2" Type="http://schemas.openxmlformats.org/officeDocument/2006/relationships/slide" Target="../slides/slide152.xml"/><Relationship Id="rId1" Type="http://schemas.openxmlformats.org/officeDocument/2006/relationships/notesMaster" Target="../notesMasters/notesMaster1.xml"/></Relationships>
</file>

<file path=ppt/notesSlides/_rels/notesSlide153.xml.rels><?xml version="1.0" encoding="UTF-8" standalone="yes"?>
<Relationships xmlns="http://schemas.openxmlformats.org/package/2006/relationships"><Relationship Id="rId2" Type="http://schemas.openxmlformats.org/officeDocument/2006/relationships/slide" Target="../slides/slide153.xml"/><Relationship Id="rId1" Type="http://schemas.openxmlformats.org/officeDocument/2006/relationships/notesMaster" Target="../notesMasters/notesMaster1.xml"/></Relationships>
</file>

<file path=ppt/notesSlides/_rels/notesSlide154.xml.rels><?xml version="1.0" encoding="UTF-8" standalone="yes"?>
<Relationships xmlns="http://schemas.openxmlformats.org/package/2006/relationships"><Relationship Id="rId2" Type="http://schemas.openxmlformats.org/officeDocument/2006/relationships/slide" Target="../slides/slide154.xml"/><Relationship Id="rId1" Type="http://schemas.openxmlformats.org/officeDocument/2006/relationships/notesMaster" Target="../notesMasters/notesMaster1.xml"/></Relationships>
</file>

<file path=ppt/notesSlides/_rels/notesSlide155.xml.rels><?xml version="1.0" encoding="UTF-8" standalone="yes"?>
<Relationships xmlns="http://schemas.openxmlformats.org/package/2006/relationships"><Relationship Id="rId2" Type="http://schemas.openxmlformats.org/officeDocument/2006/relationships/slide" Target="../slides/slide155.xml"/><Relationship Id="rId1" Type="http://schemas.openxmlformats.org/officeDocument/2006/relationships/notesMaster" Target="../notesMasters/notesMaster1.xml"/></Relationships>
</file>

<file path=ppt/notesSlides/_rels/notesSlide156.xml.rels><?xml version="1.0" encoding="UTF-8" standalone="yes"?>
<Relationships xmlns="http://schemas.openxmlformats.org/package/2006/relationships"><Relationship Id="rId2" Type="http://schemas.openxmlformats.org/officeDocument/2006/relationships/slide" Target="../slides/slide156.xml"/><Relationship Id="rId1" Type="http://schemas.openxmlformats.org/officeDocument/2006/relationships/notesMaster" Target="../notesMasters/notesMaster1.xml"/></Relationships>
</file>

<file path=ppt/notesSlides/_rels/notesSlide157.xml.rels><?xml version="1.0" encoding="UTF-8" standalone="yes"?>
<Relationships xmlns="http://schemas.openxmlformats.org/package/2006/relationships"><Relationship Id="rId2" Type="http://schemas.openxmlformats.org/officeDocument/2006/relationships/slide" Target="../slides/slide157.xml"/><Relationship Id="rId1" Type="http://schemas.openxmlformats.org/officeDocument/2006/relationships/notesMaster" Target="../notesMasters/notesMaster1.xml"/></Relationships>
</file>

<file path=ppt/notesSlides/_rels/notesSlide158.xml.rels><?xml version="1.0" encoding="UTF-8" standalone="yes"?>
<Relationships xmlns="http://schemas.openxmlformats.org/package/2006/relationships"><Relationship Id="rId2" Type="http://schemas.openxmlformats.org/officeDocument/2006/relationships/slide" Target="../slides/slide158.xml"/><Relationship Id="rId1" Type="http://schemas.openxmlformats.org/officeDocument/2006/relationships/notesMaster" Target="../notesMasters/notesMaster1.xml"/></Relationships>
</file>

<file path=ppt/notesSlides/_rels/notesSlide159.xml.rels><?xml version="1.0" encoding="UTF-8" standalone="yes"?>
<Relationships xmlns="http://schemas.openxmlformats.org/package/2006/relationships"><Relationship Id="rId2" Type="http://schemas.openxmlformats.org/officeDocument/2006/relationships/slide" Target="../slides/slide15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0.xml.rels><?xml version="1.0" encoding="UTF-8" standalone="yes"?>
<Relationships xmlns="http://schemas.openxmlformats.org/package/2006/relationships"><Relationship Id="rId2" Type="http://schemas.openxmlformats.org/officeDocument/2006/relationships/slide" Target="../slides/slide160.xml"/><Relationship Id="rId1" Type="http://schemas.openxmlformats.org/officeDocument/2006/relationships/notesMaster" Target="../notesMasters/notesMaster1.xml"/></Relationships>
</file>

<file path=ppt/notesSlides/_rels/notesSlide161.xml.rels><?xml version="1.0" encoding="UTF-8" standalone="yes"?>
<Relationships xmlns="http://schemas.openxmlformats.org/package/2006/relationships"><Relationship Id="rId2" Type="http://schemas.openxmlformats.org/officeDocument/2006/relationships/slide" Target="../slides/slide161.xml"/><Relationship Id="rId1" Type="http://schemas.openxmlformats.org/officeDocument/2006/relationships/notesMaster" Target="../notesMasters/notesMaster1.xml"/></Relationships>
</file>

<file path=ppt/notesSlides/_rels/notesSlide162.xml.rels><?xml version="1.0" encoding="UTF-8" standalone="yes"?>
<Relationships xmlns="http://schemas.openxmlformats.org/package/2006/relationships"><Relationship Id="rId2" Type="http://schemas.openxmlformats.org/officeDocument/2006/relationships/slide" Target="../slides/slide162.xml"/><Relationship Id="rId1" Type="http://schemas.openxmlformats.org/officeDocument/2006/relationships/notesMaster" Target="../notesMasters/notesMaster1.xml"/></Relationships>
</file>

<file path=ppt/notesSlides/_rels/notesSlide163.xml.rels><?xml version="1.0" encoding="UTF-8" standalone="yes"?>
<Relationships xmlns="http://schemas.openxmlformats.org/package/2006/relationships"><Relationship Id="rId2" Type="http://schemas.openxmlformats.org/officeDocument/2006/relationships/slide" Target="../slides/slide163.xml"/><Relationship Id="rId1" Type="http://schemas.openxmlformats.org/officeDocument/2006/relationships/notesMaster" Target="../notesMasters/notesMaster1.xml"/></Relationships>
</file>

<file path=ppt/notesSlides/_rels/notesSlide164.xml.rels><?xml version="1.0" encoding="UTF-8" standalone="yes"?>
<Relationships xmlns="http://schemas.openxmlformats.org/package/2006/relationships"><Relationship Id="rId2" Type="http://schemas.openxmlformats.org/officeDocument/2006/relationships/slide" Target="../slides/slide164.xml"/><Relationship Id="rId1" Type="http://schemas.openxmlformats.org/officeDocument/2006/relationships/notesMaster" Target="../notesMasters/notesMaster1.xml"/></Relationships>
</file>

<file path=ppt/notesSlides/_rels/notesSlide165.xml.rels><?xml version="1.0" encoding="UTF-8" standalone="yes"?>
<Relationships xmlns="http://schemas.openxmlformats.org/package/2006/relationships"><Relationship Id="rId2" Type="http://schemas.openxmlformats.org/officeDocument/2006/relationships/slide" Target="../slides/slide165.xml"/><Relationship Id="rId1" Type="http://schemas.openxmlformats.org/officeDocument/2006/relationships/notesMaster" Target="../notesMasters/notesMaster1.xml"/></Relationships>
</file>

<file path=ppt/notesSlides/_rels/notesSlide166.xml.rels><?xml version="1.0" encoding="UTF-8" standalone="yes"?>
<Relationships xmlns="http://schemas.openxmlformats.org/package/2006/relationships"><Relationship Id="rId2" Type="http://schemas.openxmlformats.org/officeDocument/2006/relationships/slide" Target="../slides/slide166.xml"/><Relationship Id="rId1" Type="http://schemas.openxmlformats.org/officeDocument/2006/relationships/notesMaster" Target="../notesMasters/notesMaster1.xml"/></Relationships>
</file>

<file path=ppt/notesSlides/_rels/notesSlide167.xml.rels><?xml version="1.0" encoding="UTF-8" standalone="yes"?>
<Relationships xmlns="http://schemas.openxmlformats.org/package/2006/relationships"><Relationship Id="rId2" Type="http://schemas.openxmlformats.org/officeDocument/2006/relationships/slide" Target="../slides/slide167.xml"/><Relationship Id="rId1" Type="http://schemas.openxmlformats.org/officeDocument/2006/relationships/notesMaster" Target="../notesMasters/notesMaster1.xml"/></Relationships>
</file>

<file path=ppt/notesSlides/_rels/notesSlide168.xml.rels><?xml version="1.0" encoding="UTF-8" standalone="yes"?>
<Relationships xmlns="http://schemas.openxmlformats.org/package/2006/relationships"><Relationship Id="rId2" Type="http://schemas.openxmlformats.org/officeDocument/2006/relationships/slide" Target="../slides/slide168.xml"/><Relationship Id="rId1" Type="http://schemas.openxmlformats.org/officeDocument/2006/relationships/notesMaster" Target="../notesMasters/notesMaster1.xml"/></Relationships>
</file>

<file path=ppt/notesSlides/_rels/notesSlide169.xml.rels><?xml version="1.0" encoding="UTF-8" standalone="yes"?>
<Relationships xmlns="http://schemas.openxmlformats.org/package/2006/relationships"><Relationship Id="rId2" Type="http://schemas.openxmlformats.org/officeDocument/2006/relationships/slide" Target="../slides/slide16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0.xml.rels><?xml version="1.0" encoding="UTF-8" standalone="yes"?>
<Relationships xmlns="http://schemas.openxmlformats.org/package/2006/relationships"><Relationship Id="rId2" Type="http://schemas.openxmlformats.org/officeDocument/2006/relationships/slide" Target="../slides/slide170.xml"/><Relationship Id="rId1" Type="http://schemas.openxmlformats.org/officeDocument/2006/relationships/notesMaster" Target="../notesMasters/notesMaster1.xml"/></Relationships>
</file>

<file path=ppt/notesSlides/_rels/notesSlide171.xml.rels><?xml version="1.0" encoding="UTF-8" standalone="yes"?>
<Relationships xmlns="http://schemas.openxmlformats.org/package/2006/relationships"><Relationship Id="rId2" Type="http://schemas.openxmlformats.org/officeDocument/2006/relationships/slide" Target="../slides/slide171.xml"/><Relationship Id="rId1" Type="http://schemas.openxmlformats.org/officeDocument/2006/relationships/notesMaster" Target="../notesMasters/notesMaster1.xml"/></Relationships>
</file>

<file path=ppt/notesSlides/_rels/notesSlide172.xml.rels><?xml version="1.0" encoding="UTF-8" standalone="yes"?>
<Relationships xmlns="http://schemas.openxmlformats.org/package/2006/relationships"><Relationship Id="rId2" Type="http://schemas.openxmlformats.org/officeDocument/2006/relationships/slide" Target="../slides/slide172.xml"/><Relationship Id="rId1" Type="http://schemas.openxmlformats.org/officeDocument/2006/relationships/notesMaster" Target="../notesMasters/notesMaster1.xml"/></Relationships>
</file>

<file path=ppt/notesSlides/_rels/notesSlide173.xml.rels><?xml version="1.0" encoding="UTF-8" standalone="yes"?>
<Relationships xmlns="http://schemas.openxmlformats.org/package/2006/relationships"><Relationship Id="rId2" Type="http://schemas.openxmlformats.org/officeDocument/2006/relationships/slide" Target="../slides/slide173.xml"/><Relationship Id="rId1" Type="http://schemas.openxmlformats.org/officeDocument/2006/relationships/notesMaster" Target="../notesMasters/notesMaster1.xml"/></Relationships>
</file>

<file path=ppt/notesSlides/_rels/notesSlide174.xml.rels><?xml version="1.0" encoding="UTF-8" standalone="yes"?>
<Relationships xmlns="http://schemas.openxmlformats.org/package/2006/relationships"><Relationship Id="rId2" Type="http://schemas.openxmlformats.org/officeDocument/2006/relationships/slide" Target="../slides/slide174.xml"/><Relationship Id="rId1" Type="http://schemas.openxmlformats.org/officeDocument/2006/relationships/notesMaster" Target="../notesMasters/notesMaster1.xml"/></Relationships>
</file>

<file path=ppt/notesSlides/_rels/notesSlide175.xml.rels><?xml version="1.0" encoding="UTF-8" standalone="yes"?>
<Relationships xmlns="http://schemas.openxmlformats.org/package/2006/relationships"><Relationship Id="rId2" Type="http://schemas.openxmlformats.org/officeDocument/2006/relationships/slide" Target="../slides/slide175.xml"/><Relationship Id="rId1" Type="http://schemas.openxmlformats.org/officeDocument/2006/relationships/notesMaster" Target="../notesMasters/notesMaster1.xml"/></Relationships>
</file>

<file path=ppt/notesSlides/_rels/notesSlide176.xml.rels><?xml version="1.0" encoding="UTF-8" standalone="yes"?>
<Relationships xmlns="http://schemas.openxmlformats.org/package/2006/relationships"><Relationship Id="rId2" Type="http://schemas.openxmlformats.org/officeDocument/2006/relationships/slide" Target="../slides/slide176.xml"/><Relationship Id="rId1" Type="http://schemas.openxmlformats.org/officeDocument/2006/relationships/notesMaster" Target="../notesMasters/notesMaster1.xml"/></Relationships>
</file>

<file path=ppt/notesSlides/_rels/notesSlide177.xml.rels><?xml version="1.0" encoding="UTF-8" standalone="yes"?>
<Relationships xmlns="http://schemas.openxmlformats.org/package/2006/relationships"><Relationship Id="rId2" Type="http://schemas.openxmlformats.org/officeDocument/2006/relationships/slide" Target="../slides/slide177.xml"/><Relationship Id="rId1" Type="http://schemas.openxmlformats.org/officeDocument/2006/relationships/notesMaster" Target="../notesMasters/notesMaster1.xml"/></Relationships>
</file>

<file path=ppt/notesSlides/_rels/notesSlide178.xml.rels><?xml version="1.0" encoding="UTF-8" standalone="yes"?>
<Relationships xmlns="http://schemas.openxmlformats.org/package/2006/relationships"><Relationship Id="rId2" Type="http://schemas.openxmlformats.org/officeDocument/2006/relationships/slide" Target="../slides/slide178.xml"/><Relationship Id="rId1" Type="http://schemas.openxmlformats.org/officeDocument/2006/relationships/notesMaster" Target="../notesMasters/notesMaster1.xml"/></Relationships>
</file>

<file path=ppt/notesSlides/_rels/notesSlide179.xml.rels><?xml version="1.0" encoding="UTF-8" standalone="yes"?>
<Relationships xmlns="http://schemas.openxmlformats.org/package/2006/relationships"><Relationship Id="rId2" Type="http://schemas.openxmlformats.org/officeDocument/2006/relationships/slide" Target="../slides/slide17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0.xml.rels><?xml version="1.0" encoding="UTF-8" standalone="yes"?>
<Relationships xmlns="http://schemas.openxmlformats.org/package/2006/relationships"><Relationship Id="rId2" Type="http://schemas.openxmlformats.org/officeDocument/2006/relationships/slide" Target="../slides/slide180.xml"/><Relationship Id="rId1" Type="http://schemas.openxmlformats.org/officeDocument/2006/relationships/notesMaster" Target="../notesMasters/notesMaster1.xml"/></Relationships>
</file>

<file path=ppt/notesSlides/_rels/notesSlide181.xml.rels><?xml version="1.0" encoding="UTF-8" standalone="yes"?>
<Relationships xmlns="http://schemas.openxmlformats.org/package/2006/relationships"><Relationship Id="rId2" Type="http://schemas.openxmlformats.org/officeDocument/2006/relationships/slide" Target="../slides/slide181.xml"/><Relationship Id="rId1" Type="http://schemas.openxmlformats.org/officeDocument/2006/relationships/notesMaster" Target="../notesMasters/notesMaster1.xml"/></Relationships>
</file>

<file path=ppt/notesSlides/_rels/notesSlide182.xml.rels><?xml version="1.0" encoding="UTF-8" standalone="yes"?>
<Relationships xmlns="http://schemas.openxmlformats.org/package/2006/relationships"><Relationship Id="rId2" Type="http://schemas.openxmlformats.org/officeDocument/2006/relationships/slide" Target="../slides/slide182.xml"/><Relationship Id="rId1" Type="http://schemas.openxmlformats.org/officeDocument/2006/relationships/notesMaster" Target="../notesMasters/notesMaster1.xml"/></Relationships>
</file>

<file path=ppt/notesSlides/_rels/notesSlide183.xml.rels><?xml version="1.0" encoding="UTF-8" standalone="yes"?>
<Relationships xmlns="http://schemas.openxmlformats.org/package/2006/relationships"><Relationship Id="rId2" Type="http://schemas.openxmlformats.org/officeDocument/2006/relationships/slide" Target="../slides/slide183.xml"/><Relationship Id="rId1" Type="http://schemas.openxmlformats.org/officeDocument/2006/relationships/notesMaster" Target="../notesMasters/notesMaster1.xml"/></Relationships>
</file>

<file path=ppt/notesSlides/_rels/notesSlide184.xml.rels><?xml version="1.0" encoding="UTF-8" standalone="yes"?>
<Relationships xmlns="http://schemas.openxmlformats.org/package/2006/relationships"><Relationship Id="rId2" Type="http://schemas.openxmlformats.org/officeDocument/2006/relationships/slide" Target="../slides/slide184.xml"/><Relationship Id="rId1" Type="http://schemas.openxmlformats.org/officeDocument/2006/relationships/notesMaster" Target="../notesMasters/notesMaster1.xml"/></Relationships>
</file>

<file path=ppt/notesSlides/_rels/notesSlide185.xml.rels><?xml version="1.0" encoding="UTF-8" standalone="yes"?>
<Relationships xmlns="http://schemas.openxmlformats.org/package/2006/relationships"><Relationship Id="rId2" Type="http://schemas.openxmlformats.org/officeDocument/2006/relationships/slide" Target="../slides/slide185.xml"/><Relationship Id="rId1" Type="http://schemas.openxmlformats.org/officeDocument/2006/relationships/notesMaster" Target="../notesMasters/notesMaster1.xml"/></Relationships>
</file>

<file path=ppt/notesSlides/_rels/notesSlide186.xml.rels><?xml version="1.0" encoding="UTF-8" standalone="yes"?>
<Relationships xmlns="http://schemas.openxmlformats.org/package/2006/relationships"><Relationship Id="rId2" Type="http://schemas.openxmlformats.org/officeDocument/2006/relationships/slide" Target="../slides/slide186.xml"/><Relationship Id="rId1" Type="http://schemas.openxmlformats.org/officeDocument/2006/relationships/notesMaster" Target="../notesMasters/notesMaster1.xml"/></Relationships>
</file>

<file path=ppt/notesSlides/_rels/notesSlide187.xml.rels><?xml version="1.0" encoding="UTF-8" standalone="yes"?>
<Relationships xmlns="http://schemas.openxmlformats.org/package/2006/relationships"><Relationship Id="rId2" Type="http://schemas.openxmlformats.org/officeDocument/2006/relationships/slide" Target="../slides/slide187.xml"/><Relationship Id="rId1" Type="http://schemas.openxmlformats.org/officeDocument/2006/relationships/notesMaster" Target="../notesMasters/notesMaster1.xml"/></Relationships>
</file>

<file path=ppt/notesSlides/_rels/notesSlide188.xml.rels><?xml version="1.0" encoding="UTF-8" standalone="yes"?>
<Relationships xmlns="http://schemas.openxmlformats.org/package/2006/relationships"><Relationship Id="rId2" Type="http://schemas.openxmlformats.org/officeDocument/2006/relationships/slide" Target="../slides/slide188.xml"/><Relationship Id="rId1" Type="http://schemas.openxmlformats.org/officeDocument/2006/relationships/notesMaster" Target="../notesMasters/notesMaster1.xml"/></Relationships>
</file>

<file path=ppt/notesSlides/_rels/notesSlide189.xml.rels><?xml version="1.0" encoding="UTF-8" standalone="yes"?>
<Relationships xmlns="http://schemas.openxmlformats.org/package/2006/relationships"><Relationship Id="rId2" Type="http://schemas.openxmlformats.org/officeDocument/2006/relationships/slide" Target="../slides/slide18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0.xml.rels><?xml version="1.0" encoding="UTF-8" standalone="yes"?>
<Relationships xmlns="http://schemas.openxmlformats.org/package/2006/relationships"><Relationship Id="rId2" Type="http://schemas.openxmlformats.org/officeDocument/2006/relationships/slide" Target="../slides/slide190.xml"/><Relationship Id="rId1" Type="http://schemas.openxmlformats.org/officeDocument/2006/relationships/notesMaster" Target="../notesMasters/notesMaster1.xml"/></Relationships>
</file>

<file path=ppt/notesSlides/_rels/notesSlide191.xml.rels><?xml version="1.0" encoding="UTF-8" standalone="yes"?>
<Relationships xmlns="http://schemas.openxmlformats.org/package/2006/relationships"><Relationship Id="rId2" Type="http://schemas.openxmlformats.org/officeDocument/2006/relationships/slide" Target="../slides/slide191.xml"/><Relationship Id="rId1" Type="http://schemas.openxmlformats.org/officeDocument/2006/relationships/notesMaster" Target="../notesMasters/notesMaster1.xml"/></Relationships>
</file>

<file path=ppt/notesSlides/_rels/notesSlide192.xml.rels><?xml version="1.0" encoding="UTF-8" standalone="yes"?>
<Relationships xmlns="http://schemas.openxmlformats.org/package/2006/relationships"><Relationship Id="rId2" Type="http://schemas.openxmlformats.org/officeDocument/2006/relationships/slide" Target="../slides/slide192.xml"/><Relationship Id="rId1" Type="http://schemas.openxmlformats.org/officeDocument/2006/relationships/notesMaster" Target="../notesMasters/notesMaster1.xml"/></Relationships>
</file>

<file path=ppt/notesSlides/_rels/notesSlide193.xml.rels><?xml version="1.0" encoding="UTF-8" standalone="yes"?>
<Relationships xmlns="http://schemas.openxmlformats.org/package/2006/relationships"><Relationship Id="rId2" Type="http://schemas.openxmlformats.org/officeDocument/2006/relationships/slide" Target="../slides/slide193.xml"/><Relationship Id="rId1" Type="http://schemas.openxmlformats.org/officeDocument/2006/relationships/notesMaster" Target="../notesMasters/notesMaster1.xml"/></Relationships>
</file>

<file path=ppt/notesSlides/_rels/notesSlide194.xml.rels><?xml version="1.0" encoding="UTF-8" standalone="yes"?>
<Relationships xmlns="http://schemas.openxmlformats.org/package/2006/relationships"><Relationship Id="rId2" Type="http://schemas.openxmlformats.org/officeDocument/2006/relationships/slide" Target="../slides/slide194.xml"/><Relationship Id="rId1" Type="http://schemas.openxmlformats.org/officeDocument/2006/relationships/notesMaster" Target="../notesMasters/notesMaster1.xml"/></Relationships>
</file>

<file path=ppt/notesSlides/_rels/notesSlide195.xml.rels><?xml version="1.0" encoding="UTF-8" standalone="yes"?>
<Relationships xmlns="http://schemas.openxmlformats.org/package/2006/relationships"><Relationship Id="rId2" Type="http://schemas.openxmlformats.org/officeDocument/2006/relationships/slide" Target="../slides/slide195.xml"/><Relationship Id="rId1" Type="http://schemas.openxmlformats.org/officeDocument/2006/relationships/notesMaster" Target="../notesMasters/notesMaster1.xml"/></Relationships>
</file>

<file path=ppt/notesSlides/_rels/notesSlide196.xml.rels><?xml version="1.0" encoding="UTF-8" standalone="yes"?>
<Relationships xmlns="http://schemas.openxmlformats.org/package/2006/relationships"><Relationship Id="rId2" Type="http://schemas.openxmlformats.org/officeDocument/2006/relationships/slide" Target="../slides/slide196.xml"/><Relationship Id="rId1" Type="http://schemas.openxmlformats.org/officeDocument/2006/relationships/notesMaster" Target="../notesMasters/notesMaster1.xml"/></Relationships>
</file>

<file path=ppt/notesSlides/_rels/notesSlide197.xml.rels><?xml version="1.0" encoding="UTF-8" standalone="yes"?>
<Relationships xmlns="http://schemas.openxmlformats.org/package/2006/relationships"><Relationship Id="rId2" Type="http://schemas.openxmlformats.org/officeDocument/2006/relationships/slide" Target="../slides/slide197.xml"/><Relationship Id="rId1" Type="http://schemas.openxmlformats.org/officeDocument/2006/relationships/notesMaster" Target="../notesMasters/notesMaster1.xml"/></Relationships>
</file>

<file path=ppt/notesSlides/_rels/notesSlide198.xml.rels><?xml version="1.0" encoding="UTF-8" standalone="yes"?>
<Relationships xmlns="http://schemas.openxmlformats.org/package/2006/relationships"><Relationship Id="rId2" Type="http://schemas.openxmlformats.org/officeDocument/2006/relationships/slide" Target="../slides/slide198.xml"/><Relationship Id="rId1" Type="http://schemas.openxmlformats.org/officeDocument/2006/relationships/notesMaster" Target="../notesMasters/notesMaster1.xml"/></Relationships>
</file>

<file path=ppt/notesSlides/_rels/notesSlide199.xml.rels><?xml version="1.0" encoding="UTF-8" standalone="yes"?>
<Relationships xmlns="http://schemas.openxmlformats.org/package/2006/relationships"><Relationship Id="rId2" Type="http://schemas.openxmlformats.org/officeDocument/2006/relationships/slide" Target="../slides/slide19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00.xml.rels><?xml version="1.0" encoding="UTF-8" standalone="yes"?>
<Relationships xmlns="http://schemas.openxmlformats.org/package/2006/relationships"><Relationship Id="rId2" Type="http://schemas.openxmlformats.org/officeDocument/2006/relationships/slide" Target="../slides/slide200.xml"/><Relationship Id="rId1" Type="http://schemas.openxmlformats.org/officeDocument/2006/relationships/notesMaster" Target="../notesMasters/notesMaster1.xml"/></Relationships>
</file>

<file path=ppt/notesSlides/_rels/notesSlide201.xml.rels><?xml version="1.0" encoding="UTF-8" standalone="yes"?>
<Relationships xmlns="http://schemas.openxmlformats.org/package/2006/relationships"><Relationship Id="rId2" Type="http://schemas.openxmlformats.org/officeDocument/2006/relationships/slide" Target="../slides/slide20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3" Type="http://schemas.openxmlformats.org/officeDocument/2006/relationships/hyperlink" Target="http://digitalcollections.nypl.org/items/510d47dc-474b-a3d9-e040-e00a18064a99" TargetMode="External"/><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3" Type="http://schemas.openxmlformats.org/officeDocument/2006/relationships/hyperlink" Target="http://digitalcollections.nypl.org/items/510d47e2-728d-a3d9-e040-e00a18064a99" TargetMode="External"/><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3" Type="http://schemas.openxmlformats.org/officeDocument/2006/relationships/hyperlink" Target="http://digitalcollections.nypl.org/items/510d47dd-d7eb-a3d9-e040-e00a18064a99" TargetMode="External"/><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3" Type="http://schemas.openxmlformats.org/officeDocument/2006/relationships/hyperlink" Target="http://digitalcollections.nypl.org/items/510d47dc-474e-a3d9-e040-e00a18064a99" TargetMode="External"/><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100" kern="1200" dirty="0">
                <a:solidFill>
                  <a:schemeClr val="tx1"/>
                </a:solidFill>
                <a:effectLst/>
                <a:latin typeface="+mn-lt"/>
                <a:ea typeface="+mn-ea"/>
                <a:cs typeface="+mn-cs"/>
              </a:rPr>
              <a:t>The </a:t>
            </a:r>
            <a:r>
              <a:rPr lang="en-US" sz="1100" i="1" kern="1200" dirty="0">
                <a:solidFill>
                  <a:schemeClr val="tx1"/>
                </a:solidFill>
                <a:effectLst/>
                <a:latin typeface="+mn-lt"/>
                <a:ea typeface="+mn-ea"/>
                <a:cs typeface="+mn-cs"/>
              </a:rPr>
              <a:t>Photo Companion to the Bible</a:t>
            </a:r>
            <a:r>
              <a:rPr lang="en-US" sz="1100" kern="1200" dirty="0">
                <a:solidFill>
                  <a:schemeClr val="tx1"/>
                </a:solidFill>
                <a:effectLst/>
                <a:latin typeface="+mn-lt"/>
                <a:ea typeface="+mn-ea"/>
                <a:cs typeface="+mn-cs"/>
              </a:rPr>
              <a:t> is an image-rich resource for Bible students, teachers, and researchers. Just as a librarian stocks the shelves with as many relevant materials as possible, so we have tried to provide a broad selection of images. Our goal is that you will find in this “library” whatever it is you are looking for. </a:t>
            </a:r>
          </a:p>
          <a:p>
            <a:endParaRPr lang="en-US" sz="1100" kern="1200" dirty="0">
              <a:solidFill>
                <a:schemeClr val="tx1"/>
              </a:solidFill>
              <a:effectLst/>
              <a:latin typeface="+mn-lt"/>
              <a:ea typeface="+mn-ea"/>
              <a:cs typeface="+mn-cs"/>
            </a:endParaRPr>
          </a:p>
          <a:p>
            <a:r>
              <a:rPr lang="en-US" sz="1100" b="1" kern="1200" dirty="0">
                <a:solidFill>
                  <a:schemeClr val="tx1"/>
                </a:solidFill>
                <a:effectLst/>
                <a:latin typeface="+mn-lt"/>
                <a:ea typeface="+mn-ea"/>
                <a:cs typeface="+mn-cs"/>
              </a:rPr>
              <a:t>Credits:</a:t>
            </a:r>
            <a:r>
              <a:rPr lang="en-US" sz="1100" kern="1200" dirty="0">
                <a:solidFill>
                  <a:schemeClr val="tx1"/>
                </a:solidFill>
                <a:effectLst/>
                <a:latin typeface="+mn-lt"/>
                <a:ea typeface="+mn-ea"/>
                <a:cs typeface="+mn-cs"/>
              </a:rPr>
              <a:t> The primary creators of this presentation are Chris McKinny, Kris Udd, and Todd Bolen. The photographs have an individual file code which usually includes the initials of the photographer. Other images have additional credit or source information.</a:t>
            </a:r>
          </a:p>
          <a:p>
            <a:endParaRPr lang="en-US" sz="1100" kern="1200" dirty="0">
              <a:solidFill>
                <a:schemeClr val="tx1"/>
              </a:solidFill>
              <a:effectLst/>
              <a:latin typeface="+mn-lt"/>
              <a:ea typeface="+mn-ea"/>
              <a:cs typeface="+mn-cs"/>
            </a:endParaRPr>
          </a:p>
          <a:p>
            <a:r>
              <a:rPr lang="en-US" sz="1100" b="1" kern="1200" dirty="0">
                <a:solidFill>
                  <a:schemeClr val="tx1"/>
                </a:solidFill>
                <a:effectLst/>
                <a:latin typeface="+mn-lt"/>
                <a:ea typeface="+mn-ea"/>
                <a:cs typeface="+mn-cs"/>
              </a:rPr>
              <a:t>Updates:</a:t>
            </a:r>
            <a:r>
              <a:rPr lang="en-US" sz="1100" kern="1200" dirty="0">
                <a:solidFill>
                  <a:schemeClr val="tx1"/>
                </a:solidFill>
                <a:effectLst/>
                <a:latin typeface="+mn-lt"/>
                <a:ea typeface="+mn-ea"/>
                <a:cs typeface="+mn-cs"/>
              </a:rPr>
              <a:t> We plan to update this collection as we are able. We welcome your suggestions for improving this resource (photocompanion@bibleplaces.com). If you have purchased the 2 Samuel volume, you may access the most recent version of the 2 Samuel presentations at this private link: </a:t>
            </a:r>
            <a:r>
              <a:rPr lang="en-US" sz="1200" kern="1200" dirty="0">
                <a:solidFill>
                  <a:schemeClr val="tx1"/>
                </a:solidFill>
                <a:effectLst/>
                <a:latin typeface="+mn-lt"/>
                <a:ea typeface="+mn-ea"/>
                <a:cs typeface="+mn-cs"/>
              </a:rPr>
              <a:t>https://www.BiblePlaces.com/PCB-2Samuel-updates70811/</a:t>
            </a:r>
          </a:p>
          <a:p>
            <a:endParaRPr lang="en-US" sz="1100" kern="1200" dirty="0">
              <a:solidFill>
                <a:schemeClr val="tx1"/>
              </a:solidFill>
              <a:effectLst/>
              <a:latin typeface="+mn-lt"/>
              <a:ea typeface="+mn-ea"/>
              <a:cs typeface="+mn-cs"/>
            </a:endParaRPr>
          </a:p>
          <a:p>
            <a:r>
              <a:rPr lang="en-US" sz="1100" b="1" kern="1200" dirty="0">
                <a:solidFill>
                  <a:schemeClr val="tx1"/>
                </a:solidFill>
                <a:effectLst/>
                <a:latin typeface="+mn-lt"/>
                <a:ea typeface="+mn-ea"/>
                <a:cs typeface="+mn-cs"/>
              </a:rPr>
              <a:t>Copyright:</a:t>
            </a:r>
            <a:r>
              <a:rPr lang="en-US" sz="1100" kern="1200" dirty="0">
                <a:solidFill>
                  <a:schemeClr val="tx1"/>
                </a:solidFill>
                <a:effectLst/>
                <a:latin typeface="+mn-lt"/>
                <a:ea typeface="+mn-ea"/>
                <a:cs typeface="+mn-cs"/>
              </a:rPr>
              <a:t> This photo collection is protected by copyright law and may not be distributed without written permission from BiblePlaces.com. Slide notes should be treated as any other copyrighted written material, with credit given when quoting from these notes.</a:t>
            </a:r>
          </a:p>
          <a:p>
            <a:endParaRPr lang="en-US" sz="1100" kern="1200" dirty="0">
              <a:solidFill>
                <a:schemeClr val="tx1"/>
              </a:solidFill>
              <a:effectLst/>
              <a:latin typeface="+mn-lt"/>
              <a:ea typeface="+mn-ea"/>
              <a:cs typeface="+mn-cs"/>
            </a:endParaRPr>
          </a:p>
          <a:p>
            <a:r>
              <a:rPr lang="en-US" sz="1100" kern="1200" dirty="0">
                <a:solidFill>
                  <a:schemeClr val="tx1"/>
                </a:solidFill>
                <a:effectLst/>
                <a:latin typeface="+mn-lt"/>
                <a:ea typeface="+mn-ea"/>
                <a:cs typeface="+mn-cs"/>
              </a:rPr>
              <a:t>For more information, see our complete “Introduction to the </a:t>
            </a:r>
            <a:r>
              <a:rPr lang="en-US" sz="1100" i="1" kern="1200" dirty="0">
                <a:solidFill>
                  <a:schemeClr val="tx1"/>
                </a:solidFill>
                <a:effectLst/>
                <a:latin typeface="+mn-lt"/>
                <a:ea typeface="+mn-ea"/>
                <a:cs typeface="+mn-cs"/>
              </a:rPr>
              <a:t>Photo Companion to the Bible</a:t>
            </a:r>
            <a:r>
              <a:rPr lang="en-US" sz="1100" kern="1200" dirty="0">
                <a:solidFill>
                  <a:schemeClr val="tx1"/>
                </a:solidFill>
                <a:effectLst/>
                <a:latin typeface="+mn-lt"/>
                <a:ea typeface="+mn-ea"/>
                <a:cs typeface="+mn-cs"/>
              </a:rPr>
              <a:t>” online at http://www.BiblePlaces.com/Intro-Photo-Companion-Bible/. Here you will find more information about photo selection, explanatory notes, Bible translation, credit information, and copyright allowances. </a:t>
            </a:r>
          </a:p>
          <a:p>
            <a:endParaRPr lang="en-US" sz="11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4E4946A3-FD68-4E77-9DEF-1E7536A4AD96}" type="slidenum">
              <a:rPr lang="en-US" smtClean="0"/>
              <a:t>1</a:t>
            </a:fld>
            <a:endParaRPr lang="en-US"/>
          </a:p>
        </p:txBody>
      </p:sp>
    </p:spTree>
    <p:extLst>
      <p:ext uri="{BB962C8B-B14F-4D97-AF65-F5344CB8AC3E}">
        <p14:creationId xmlns:p14="http://schemas.microsoft.com/office/powerpoint/2010/main" val="366884054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10</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r>
              <a:rPr lang="en-US" sz="1200" dirty="0"/>
              <a:t>Anointing was done with olive oil and was sometimes associated with a “horn” (Heb. </a:t>
            </a:r>
            <a:r>
              <a:rPr lang="en-US" sz="1200" i="1" dirty="0" err="1"/>
              <a:t>qeren</a:t>
            </a:r>
            <a:r>
              <a:rPr lang="en-US" sz="1200" dirty="0"/>
              <a:t>, </a:t>
            </a:r>
            <a:r>
              <a:rPr lang="he-IL" sz="1200" b="0" i="0" u="none" strike="noStrike" kern="1200" baseline="0" dirty="0">
                <a:solidFill>
                  <a:schemeClr val="tx1"/>
                </a:solidFill>
                <a:latin typeface="+mn-lt"/>
                <a:ea typeface="+mn-ea"/>
                <a:cs typeface="+mn-cs"/>
              </a:rPr>
              <a:t>קֶרֶן</a:t>
            </a:r>
            <a:r>
              <a:rPr lang="en-US" sz="1200" b="0" i="0" u="none" strike="noStrike" kern="1200" baseline="0" dirty="0">
                <a:solidFill>
                  <a:schemeClr val="tx1"/>
                </a:solidFill>
                <a:latin typeface="+mn-lt"/>
                <a:ea typeface="+mn-ea"/>
                <a:cs typeface="+mn-cs"/>
              </a:rPr>
              <a:t>; cf. 1 Sam 16:1). The anointing horn would have been an animal horn that had been cleaned, hollowed out, and affixed with a stopper. Such a horn could have come from a sheep, goat, cow, or a wild animal. It is uncertain why horns were used in this way, although perhaps the fact that they were impervious and difficult to break were factors. </a:t>
            </a:r>
            <a:r>
              <a:rPr lang="en-US" sz="1200" dirty="0"/>
              <a:t>This artifact was photographed at the Ashmolean Museum at the University of Oxford.</a:t>
            </a:r>
          </a:p>
          <a:p>
            <a:endParaRPr lang="en-US" sz="1200" dirty="0"/>
          </a:p>
          <a:p>
            <a:r>
              <a:rPr lang="en-US" sz="1200" dirty="0"/>
              <a:t>adr1305240961</a:t>
            </a:r>
            <a:endParaRPr lang="en-US" dirty="0"/>
          </a:p>
        </p:txBody>
      </p:sp>
    </p:spTree>
    <p:extLst>
      <p:ext uri="{BB962C8B-B14F-4D97-AF65-F5344CB8AC3E}">
        <p14:creationId xmlns:p14="http://schemas.microsoft.com/office/powerpoint/2010/main" val="7965809"/>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route taken by David’s three mighty men</a:t>
            </a:r>
            <a:r>
              <a:rPr lang="en-US" baseline="0" dirty="0"/>
              <a:t>, from Adullam to Bethlehem, is not specified; a likely route would have followed the </a:t>
            </a:r>
            <a:r>
              <a:rPr lang="en-US" baseline="0" dirty="0" err="1"/>
              <a:t>Hushah</a:t>
            </a:r>
            <a:r>
              <a:rPr lang="en-US" baseline="0" dirty="0"/>
              <a:t> Ridge, shown here. </a:t>
            </a:r>
            <a:r>
              <a:rPr lang="en-US" dirty="0"/>
              <a:t>The </a:t>
            </a:r>
            <a:r>
              <a:rPr lang="en-US" baseline="0" dirty="0" err="1"/>
              <a:t>Hushah</a:t>
            </a:r>
            <a:r>
              <a:rPr lang="en-US" baseline="0" dirty="0"/>
              <a:t> Ridge is a natural route (along with the Valley of Rephaim) that connects the </a:t>
            </a:r>
            <a:r>
              <a:rPr lang="en-US" baseline="0" dirty="0" err="1"/>
              <a:t>Elah</a:t>
            </a:r>
            <a:r>
              <a:rPr lang="en-US" baseline="0" dirty="0"/>
              <a:t> Valley with the area of Bethlehem. Presumably, the Philistines with their garrison at Bethlehem and in the Valley of Rephaim were controlling these routes and attempting to limit Israelite access into the hills. </a:t>
            </a:r>
          </a:p>
          <a:p>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solidFill>
                  <a:srgbClr val="000000"/>
                </a:solidFill>
                <a:latin typeface="Times New Roman" pitchFamily="18" charset="0"/>
                <a:cs typeface="Times New Roman" pitchFamily="18" charset="0"/>
              </a:rPr>
              <a:t>tb082406484</a:t>
            </a:r>
          </a:p>
        </p:txBody>
      </p:sp>
      <p:sp>
        <p:nvSpPr>
          <p:cNvPr id="4" name="Slide Number Placeholder 3"/>
          <p:cNvSpPr>
            <a:spLocks noGrp="1"/>
          </p:cNvSpPr>
          <p:nvPr>
            <p:ph type="sldNum" sz="quarter" idx="10"/>
          </p:nvPr>
        </p:nvSpPr>
        <p:spPr/>
        <p:txBody>
          <a:bodyPr/>
          <a:lstStyle/>
          <a:p>
            <a:fld id="{4E4946A3-FD68-4E77-9DEF-1E7536A4AD96}" type="slidenum">
              <a:rPr lang="en-US" smtClean="0"/>
              <a:t>100</a:t>
            </a:fld>
            <a:endParaRPr lang="en-US"/>
          </a:p>
        </p:txBody>
      </p:sp>
    </p:spTree>
    <p:extLst>
      <p:ext uri="{BB962C8B-B14F-4D97-AF65-F5344CB8AC3E}">
        <p14:creationId xmlns:p14="http://schemas.microsoft.com/office/powerpoint/2010/main" val="649910768"/>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dirty="0"/>
              <a:t>In the Roman period, steps were cut into the bedrock along the </a:t>
            </a:r>
            <a:r>
              <a:rPr lang="en-US" dirty="0" err="1"/>
              <a:t>Hushah</a:t>
            </a:r>
            <a:r>
              <a:rPr lang="en-US" dirty="0"/>
              <a:t> Ridge Route, and sand and fine gravel were laid on the steps as a base for paving stones. With the “curbs” of the road still visible in places, this is one of the best-preserved sections of Roman road in the country.</a:t>
            </a:r>
          </a:p>
          <a:p>
            <a:pPr eaLnBrk="1" hangingPunct="1"/>
            <a:endParaRPr lang="en-US" dirty="0"/>
          </a:p>
          <a:p>
            <a:pPr eaLnBrk="1" hangingPunct="1"/>
            <a:r>
              <a:rPr lang="en-US" dirty="0"/>
              <a:t>tb050504545</a:t>
            </a:r>
          </a:p>
        </p:txBody>
      </p:sp>
      <p:sp>
        <p:nvSpPr>
          <p:cNvPr id="4" name="Slide Number Placeholder 3"/>
          <p:cNvSpPr>
            <a:spLocks noGrp="1"/>
          </p:cNvSpPr>
          <p:nvPr>
            <p:ph type="sldNum" sz="quarter" idx="10"/>
          </p:nvPr>
        </p:nvSpPr>
        <p:spPr/>
        <p:txBody>
          <a:bodyPr/>
          <a:lstStyle/>
          <a:p>
            <a:fld id="{4E4946A3-FD68-4E77-9DEF-1E7536A4AD96}" type="slidenum">
              <a:rPr lang="en-US" smtClean="0"/>
              <a:t>101</a:t>
            </a:fld>
            <a:endParaRPr lang="en-US"/>
          </a:p>
        </p:txBody>
      </p:sp>
    </p:spTree>
    <p:extLst>
      <p:ext uri="{BB962C8B-B14F-4D97-AF65-F5344CB8AC3E}">
        <p14:creationId xmlns:p14="http://schemas.microsoft.com/office/powerpoint/2010/main" val="1740878439"/>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This American Colony photograph was taken in March 1945.</a:t>
            </a:r>
          </a:p>
          <a:p>
            <a:endParaRPr lang="en-US" sz="1200" b="0" i="0" kern="1200" dirty="0">
              <a:solidFill>
                <a:schemeClr val="tx1"/>
              </a:solidFill>
              <a:effectLst/>
              <a:latin typeface="+mn-lt"/>
              <a:ea typeface="+mn-ea"/>
              <a:cs typeface="+mn-cs"/>
            </a:endParaRPr>
          </a:p>
          <a:p>
            <a:r>
              <a:rPr lang="en-US" dirty="0"/>
              <a:t>mat12606</a:t>
            </a:r>
          </a:p>
        </p:txBody>
      </p:sp>
      <p:sp>
        <p:nvSpPr>
          <p:cNvPr id="4" name="Slide Number Placeholder 3"/>
          <p:cNvSpPr>
            <a:spLocks noGrp="1"/>
          </p:cNvSpPr>
          <p:nvPr>
            <p:ph type="sldNum" sz="quarter" idx="10"/>
          </p:nvPr>
        </p:nvSpPr>
        <p:spPr/>
        <p:txBody>
          <a:bodyPr/>
          <a:lstStyle/>
          <a:p>
            <a:fld id="{4E4946A3-FD68-4E77-9DEF-1E7536A4AD96}" type="slidenum">
              <a:rPr lang="en-US" smtClean="0"/>
              <a:t>102</a:t>
            </a:fld>
            <a:endParaRPr lang="en-US"/>
          </a:p>
        </p:txBody>
      </p:sp>
    </p:spTree>
    <p:extLst>
      <p:ext uri="{BB962C8B-B14F-4D97-AF65-F5344CB8AC3E}">
        <p14:creationId xmlns:p14="http://schemas.microsoft.com/office/powerpoint/2010/main" val="138307308"/>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effectLst/>
                <a:latin typeface="+mn-lt"/>
                <a:ea typeface="+mn-ea"/>
                <a:cs typeface="+mn-cs"/>
              </a:rPr>
              <a:t>The intention of David’s men was that he would drink the water they brought back to him. This illustration comes from Sir Austen Henry Layard, </a:t>
            </a:r>
            <a:r>
              <a:rPr lang="en-US" sz="1200" i="1" kern="1200" dirty="0">
                <a:effectLst/>
                <a:latin typeface="+mn-lt"/>
                <a:ea typeface="+mn-ea"/>
                <a:cs typeface="+mn-cs"/>
              </a:rPr>
              <a:t>Second Series of the Monuments of Nineveh</a:t>
            </a:r>
            <a:r>
              <a:rPr lang="en-US" sz="1200" kern="1200" dirty="0">
                <a:effectLst/>
                <a:latin typeface="+mn-lt"/>
                <a:ea typeface="+mn-ea"/>
                <a:cs typeface="+mn-cs"/>
              </a:rPr>
              <a:t>, published in 1853. Public domain, from The New York Public Library, </a:t>
            </a:r>
            <a:r>
              <a:rPr lang="en-US" sz="1200" u="sng" kern="1200" dirty="0">
                <a:effectLst/>
                <a:latin typeface="+mn-lt"/>
                <a:ea typeface="+mn-ea"/>
                <a:cs typeface="+mn-cs"/>
                <a:hlinkClick r:id="rId3">
                  <a:extLst>
                    <a:ext uri="{A12FA001-AC4F-418D-AE19-62706E023703}">
                      <ahyp:hlinkClr xmlns:ahyp="http://schemas.microsoft.com/office/drawing/2018/hyperlinkcolor" val="tx"/>
                    </a:ext>
                  </a:extLst>
                </a:hlinkClick>
              </a:rPr>
              <a:t>http://digitalcollections.nypl.org/items/510d47dc-4744-a3d9-e040-e00a18064a99</a:t>
            </a:r>
            <a:endParaRPr lang="en-US" dirty="0"/>
          </a:p>
          <a:p>
            <a:endParaRPr lang="en-US" dirty="0"/>
          </a:p>
          <a:p>
            <a:r>
              <a:rPr lang="en-US" dirty="0"/>
              <a:t>nypl</a:t>
            </a:r>
            <a:r>
              <a:rPr lang="en-US" sz="1200" b="0" i="0" kern="1200" dirty="0">
                <a:effectLst/>
                <a:latin typeface="+mn-lt"/>
                <a:ea typeface="+mn-ea"/>
                <a:cs typeface="+mn-cs"/>
              </a:rPr>
              <a:t>494754</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103</a:t>
            </a:fld>
            <a:endParaRPr lang="en-US"/>
          </a:p>
        </p:txBody>
      </p:sp>
    </p:spTree>
    <p:extLst>
      <p:ext uri="{BB962C8B-B14F-4D97-AF65-F5344CB8AC3E}">
        <p14:creationId xmlns:p14="http://schemas.microsoft.com/office/powerpoint/2010/main" val="852709946"/>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a:t>
            </a:r>
            <a:r>
              <a:rPr lang="en-US" baseline="0" dirty="0"/>
              <a:t> inscription that accompanies this relief identifies the central figure as PUGNUS-</a:t>
            </a:r>
            <a:r>
              <a:rPr lang="en-US" baseline="0" dirty="0" err="1"/>
              <a:t>mili</a:t>
            </a:r>
            <a:r>
              <a:rPr lang="en-US" baseline="0" dirty="0"/>
              <a:t>. The relief </a:t>
            </a:r>
            <a:r>
              <a:rPr lang="en-US" dirty="0"/>
              <a:t>was photographed at the Ankara Museum of Anatolian Civilizations.</a:t>
            </a:r>
          </a:p>
          <a:p>
            <a:endParaRPr lang="en-US" dirty="0"/>
          </a:p>
          <a:p>
            <a:r>
              <a:rPr lang="en-US" dirty="0"/>
              <a:t>adr1006031143</a:t>
            </a:r>
          </a:p>
        </p:txBody>
      </p:sp>
      <p:sp>
        <p:nvSpPr>
          <p:cNvPr id="4" name="Slide Number Placeholder 3"/>
          <p:cNvSpPr>
            <a:spLocks noGrp="1"/>
          </p:cNvSpPr>
          <p:nvPr>
            <p:ph type="sldNum" sz="quarter" idx="10"/>
          </p:nvPr>
        </p:nvSpPr>
        <p:spPr/>
        <p:txBody>
          <a:bodyPr/>
          <a:lstStyle/>
          <a:p>
            <a:fld id="{4E4946A3-FD68-4E77-9DEF-1E7536A4AD96}" type="slidenum">
              <a:rPr lang="en-US" smtClean="0"/>
              <a:t>104</a:t>
            </a:fld>
            <a:endParaRPr lang="en-US"/>
          </a:p>
        </p:txBody>
      </p:sp>
    </p:spTree>
    <p:extLst>
      <p:ext uri="{BB962C8B-B14F-4D97-AF65-F5344CB8AC3E}">
        <p14:creationId xmlns:p14="http://schemas.microsoft.com/office/powerpoint/2010/main" val="1508683506"/>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relief again</a:t>
            </a:r>
            <a:r>
              <a:rPr lang="en-US" baseline="0" dirty="0"/>
              <a:t> portrays PUGNUS-</a:t>
            </a:r>
            <a:r>
              <a:rPr lang="en-US" baseline="0" dirty="0" err="1"/>
              <a:t>mili</a:t>
            </a:r>
            <a:r>
              <a:rPr lang="en-US" baseline="0" dirty="0"/>
              <a:t> pouring out libations before his gods. In this case, he pours the libation liquid into other vessels. The relief comes from the Lion Gate at </a:t>
            </a:r>
            <a:r>
              <a:rPr lang="en-US" baseline="0" dirty="0" err="1"/>
              <a:t>Arslantepe</a:t>
            </a:r>
            <a:r>
              <a:rPr lang="en-US" baseline="0" dirty="0"/>
              <a:t> and </a:t>
            </a:r>
            <a:r>
              <a:rPr lang="en-US" dirty="0"/>
              <a:t>was photographed at the Ankara Museum of Anatolian Civilizations.</a:t>
            </a:r>
          </a:p>
          <a:p>
            <a:endParaRPr lang="en-US" dirty="0"/>
          </a:p>
          <a:p>
            <a:r>
              <a:rPr lang="en-US" dirty="0"/>
              <a:t>adr1006031289</a:t>
            </a:r>
          </a:p>
        </p:txBody>
      </p:sp>
      <p:sp>
        <p:nvSpPr>
          <p:cNvPr id="4" name="Slide Number Placeholder 3"/>
          <p:cNvSpPr>
            <a:spLocks noGrp="1"/>
          </p:cNvSpPr>
          <p:nvPr>
            <p:ph type="sldNum" sz="quarter" idx="10"/>
          </p:nvPr>
        </p:nvSpPr>
        <p:spPr/>
        <p:txBody>
          <a:bodyPr/>
          <a:lstStyle/>
          <a:p>
            <a:fld id="{4E4946A3-FD68-4E77-9DEF-1E7536A4AD96}" type="slidenum">
              <a:rPr lang="en-US" smtClean="0"/>
              <a:t>105</a:t>
            </a:fld>
            <a:endParaRPr lang="en-US"/>
          </a:p>
        </p:txBody>
      </p:sp>
    </p:spTree>
    <p:extLst>
      <p:ext uri="{BB962C8B-B14F-4D97-AF65-F5344CB8AC3E}">
        <p14:creationId xmlns:p14="http://schemas.microsoft.com/office/powerpoint/2010/main" val="860951962"/>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Most manuscripts of the Hebrew Bible</a:t>
            </a:r>
            <a:r>
              <a:rPr lang="en-US" baseline="0" dirty="0"/>
              <a:t> have Abishai as chief of “the three” (Heb. </a:t>
            </a:r>
            <a:r>
              <a:rPr lang="en-US" i="1" baseline="0" dirty="0" err="1"/>
              <a:t>hashaloshi</a:t>
            </a:r>
            <a:r>
              <a:rPr lang="en-US" baseline="0" dirty="0"/>
              <a:t>, </a:t>
            </a:r>
            <a:r>
              <a:rPr lang="he-IL" sz="1200" b="0" i="0" u="none" strike="noStrike" kern="1200" baseline="0" dirty="0">
                <a:solidFill>
                  <a:schemeClr val="tx1"/>
                </a:solidFill>
                <a:latin typeface="+mn-lt"/>
                <a:ea typeface="+mn-ea"/>
                <a:cs typeface="+mn-cs"/>
              </a:rPr>
              <a:t>הַשְּׁלֹשִׁי</a:t>
            </a:r>
            <a:r>
              <a:rPr lang="en-US" baseline="0" dirty="0"/>
              <a:t>), but two Hebrew manuscripts and the Syriac version have him as chief of “the thirty” (Heb. </a:t>
            </a:r>
            <a:r>
              <a:rPr lang="en-US" i="1" baseline="0" dirty="0" err="1"/>
              <a:t>hashaloshim</a:t>
            </a:r>
            <a:r>
              <a:rPr lang="en-US" baseline="0" dirty="0"/>
              <a:t>, </a:t>
            </a:r>
            <a:r>
              <a:rPr lang="he-IL" sz="1200" b="0" i="0" u="none" strike="noStrike" kern="1200" baseline="0" dirty="0">
                <a:solidFill>
                  <a:schemeClr val="tx1"/>
                </a:solidFill>
                <a:latin typeface="+mn-lt"/>
                <a:ea typeface="+mn-ea"/>
                <a:cs typeface="+mn-cs"/>
              </a:rPr>
              <a:t>הַשְּׁלֹשִׁים</a:t>
            </a:r>
            <a:r>
              <a:rPr lang="en-US" baseline="0" dirty="0"/>
              <a:t>). The question is further complicated by a similar difficulty in the following verse, which has been approached in a variety of ways. Many English versions opt here for chief of “the thirty” (CEB, ESV, NASB, NJB, NLT, NRSV, RSV). In part, this is likely due to the understanding that the following verse states that </a:t>
            </a:r>
            <a:r>
              <a:rPr lang="en-US" baseline="0" dirty="0" err="1"/>
              <a:t>Abisahi</a:t>
            </a:r>
            <a:r>
              <a:rPr lang="en-US" baseline="0" dirty="0"/>
              <a:t> did not achieve the level of the three. </a:t>
            </a:r>
            <a:r>
              <a:rPr lang="en-US" dirty="0"/>
              <a:t>“Abishai Street” is located in the German Colony neighborhood, southwest of the Old City.</a:t>
            </a:r>
          </a:p>
          <a:p>
            <a:endParaRPr lang="en-US" dirty="0"/>
          </a:p>
          <a:p>
            <a:r>
              <a:rPr lang="en-US" dirty="0"/>
              <a:t>lbd102318967</a:t>
            </a:r>
          </a:p>
        </p:txBody>
      </p:sp>
      <p:sp>
        <p:nvSpPr>
          <p:cNvPr id="4" name="Slide Number Placeholder 3"/>
          <p:cNvSpPr>
            <a:spLocks noGrp="1"/>
          </p:cNvSpPr>
          <p:nvPr>
            <p:ph type="sldNum" sz="quarter" idx="10"/>
          </p:nvPr>
        </p:nvSpPr>
        <p:spPr/>
        <p:txBody>
          <a:bodyPr/>
          <a:lstStyle/>
          <a:p>
            <a:fld id="{4E4946A3-FD68-4E77-9DEF-1E7536A4AD96}" type="slidenum">
              <a:rPr lang="en-US" smtClean="0"/>
              <a:t>106</a:t>
            </a:fld>
            <a:endParaRPr lang="en-US"/>
          </a:p>
        </p:txBody>
      </p:sp>
    </p:spTree>
    <p:extLst>
      <p:ext uri="{BB962C8B-B14F-4D97-AF65-F5344CB8AC3E}">
        <p14:creationId xmlns:p14="http://schemas.microsoft.com/office/powerpoint/2010/main" val="591668852"/>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Abishai</a:t>
            </a:r>
            <a:r>
              <a:rPr lang="en-US" baseline="0" dirty="0"/>
              <a:t> and Joab were the nephews of David (from Zeruiah, David’s sister—cf. </a:t>
            </a:r>
            <a:r>
              <a:rPr lang="de-DE" sz="1200" b="0" i="0" u="none" strike="noStrike" kern="1200" baseline="0" dirty="0">
                <a:solidFill>
                  <a:schemeClr val="tx1"/>
                </a:solidFill>
                <a:latin typeface="+mn-lt"/>
                <a:ea typeface="+mn-ea"/>
                <a:cs typeface="+mn-cs"/>
              </a:rPr>
              <a:t>1 Chr 2:16; 2 Sam 17:25</a:t>
            </a:r>
            <a:r>
              <a:rPr lang="en-US" baseline="0" dirty="0"/>
              <a:t>), and, therefore, were from Bethlehem. </a:t>
            </a:r>
            <a:r>
              <a:rPr lang="en-US" sz="1200" b="0" i="0" kern="1200" dirty="0">
                <a:solidFill>
                  <a:schemeClr val="tx1"/>
                </a:solidFill>
                <a:effectLst/>
                <a:latin typeface="+mn-lt"/>
                <a:ea typeface="+mn-ea"/>
                <a:cs typeface="+mn-cs"/>
              </a:rPr>
              <a:t>The road in the distance is the Central Ridge Route, also known as the “Road of the Patriarchs.” This</a:t>
            </a:r>
            <a:r>
              <a:rPr lang="en-US" sz="1200" b="0" i="0" kern="1200" baseline="0" dirty="0">
                <a:solidFill>
                  <a:schemeClr val="tx1"/>
                </a:solidFill>
                <a:effectLst/>
                <a:latin typeface="+mn-lt"/>
                <a:ea typeface="+mn-ea"/>
                <a:cs typeface="+mn-cs"/>
              </a:rPr>
              <a:t> American Colony photograph was taken in </a:t>
            </a:r>
            <a:r>
              <a:rPr lang="en-US" sz="1200" b="0" i="0" kern="1200" dirty="0">
                <a:solidFill>
                  <a:schemeClr val="tx1"/>
                </a:solidFill>
                <a:effectLst/>
                <a:latin typeface="+mn-lt"/>
                <a:ea typeface="+mn-ea"/>
                <a:cs typeface="+mn-cs"/>
              </a:rPr>
              <a:t>1931. The photo has particular value in showing </a:t>
            </a:r>
            <a:r>
              <a:rPr lang="en-US" sz="1200" b="0" i="0" kern="1200" baseline="0" dirty="0">
                <a:solidFill>
                  <a:schemeClr val="tx1"/>
                </a:solidFill>
                <a:effectLst/>
                <a:latin typeface="+mn-lt"/>
                <a:ea typeface="+mn-ea"/>
                <a:cs typeface="+mn-cs"/>
              </a:rPr>
              <a:t>the area of the ancient village, given that so much of this land is covered by modern construction today. The next slide includes labels.</a:t>
            </a:r>
            <a:endParaRPr lang="en-US" sz="1200" b="0" i="0" kern="1200" dirty="0">
              <a:solidFill>
                <a:schemeClr val="tx1"/>
              </a:solidFill>
              <a:effectLst/>
              <a:latin typeface="+mn-lt"/>
              <a:ea typeface="+mn-ea"/>
              <a:cs typeface="+mn-cs"/>
            </a:endParaRPr>
          </a:p>
          <a:p>
            <a:endParaRPr lang="en-US" sz="1200" b="0" i="0" kern="1200" dirty="0">
              <a:solidFill>
                <a:schemeClr val="tx1"/>
              </a:solidFill>
              <a:effectLst/>
              <a:latin typeface="+mn-lt"/>
              <a:ea typeface="+mn-ea"/>
              <a:cs typeface="+mn-cs"/>
            </a:endParaRPr>
          </a:p>
          <a:p>
            <a:r>
              <a:rPr lang="is-IS" dirty="0"/>
              <a:t>mat22177</a:t>
            </a:r>
          </a:p>
        </p:txBody>
      </p:sp>
      <p:sp>
        <p:nvSpPr>
          <p:cNvPr id="4" name="Slide Number Placeholder 3"/>
          <p:cNvSpPr>
            <a:spLocks noGrp="1"/>
          </p:cNvSpPr>
          <p:nvPr>
            <p:ph type="sldNum" sz="quarter" idx="10"/>
          </p:nvPr>
        </p:nvSpPr>
        <p:spPr/>
        <p:txBody>
          <a:bodyPr/>
          <a:lstStyle/>
          <a:p>
            <a:fld id="{4E4946A3-FD68-4E77-9DEF-1E7536A4AD96}" type="slidenum">
              <a:rPr lang="en-US" smtClean="0"/>
              <a:t>107</a:t>
            </a:fld>
            <a:endParaRPr lang="en-US"/>
          </a:p>
        </p:txBody>
      </p:sp>
    </p:spTree>
    <p:extLst>
      <p:ext uri="{BB962C8B-B14F-4D97-AF65-F5344CB8AC3E}">
        <p14:creationId xmlns:p14="http://schemas.microsoft.com/office/powerpoint/2010/main" val="2011388126"/>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Abishai</a:t>
            </a:r>
            <a:r>
              <a:rPr lang="en-US" baseline="0" dirty="0"/>
              <a:t> and Joab were the nephews of David (from Zeruiah, David’s sister—cf. </a:t>
            </a:r>
            <a:r>
              <a:rPr lang="de-DE" sz="1200" b="0" i="0" u="none" strike="noStrike" kern="1200" baseline="0" dirty="0">
                <a:solidFill>
                  <a:schemeClr val="tx1"/>
                </a:solidFill>
                <a:latin typeface="+mn-lt"/>
                <a:ea typeface="+mn-ea"/>
                <a:cs typeface="+mn-cs"/>
              </a:rPr>
              <a:t>1 Chr 2:16; 2 Sam 17:25</a:t>
            </a:r>
            <a:r>
              <a:rPr lang="en-US" baseline="0" dirty="0"/>
              <a:t>), and, therefore, were from Bethlehem. </a:t>
            </a:r>
            <a:r>
              <a:rPr lang="en-US" sz="1200" b="0" i="0" kern="1200" dirty="0">
                <a:solidFill>
                  <a:schemeClr val="tx1"/>
                </a:solidFill>
                <a:effectLst/>
                <a:latin typeface="+mn-lt"/>
                <a:ea typeface="+mn-ea"/>
                <a:cs typeface="+mn-cs"/>
              </a:rPr>
              <a:t>The road in the distance is the Central Ridge Route, also known as the “Road of the Patriarchs.” This</a:t>
            </a:r>
            <a:r>
              <a:rPr lang="en-US" sz="1200" b="0" i="0" kern="1200" baseline="0" dirty="0">
                <a:solidFill>
                  <a:schemeClr val="tx1"/>
                </a:solidFill>
                <a:effectLst/>
                <a:latin typeface="+mn-lt"/>
                <a:ea typeface="+mn-ea"/>
                <a:cs typeface="+mn-cs"/>
              </a:rPr>
              <a:t> American Colony photograph was taken in </a:t>
            </a:r>
            <a:r>
              <a:rPr lang="en-US" sz="1200" b="0" i="0" kern="1200" dirty="0">
                <a:solidFill>
                  <a:schemeClr val="tx1"/>
                </a:solidFill>
                <a:effectLst/>
                <a:latin typeface="+mn-lt"/>
                <a:ea typeface="+mn-ea"/>
                <a:cs typeface="+mn-cs"/>
              </a:rPr>
              <a:t>1931. The photo has particular value in showing </a:t>
            </a:r>
            <a:r>
              <a:rPr lang="en-US" sz="1200" b="0" i="0" kern="1200" baseline="0" dirty="0">
                <a:solidFill>
                  <a:schemeClr val="tx1"/>
                </a:solidFill>
                <a:effectLst/>
                <a:latin typeface="+mn-lt"/>
                <a:ea typeface="+mn-ea"/>
                <a:cs typeface="+mn-cs"/>
              </a:rPr>
              <a:t>the area of the ancient village, given that so much of this land is covered by modern construction today. </a:t>
            </a:r>
            <a:endParaRPr lang="en-US" sz="1200" b="0" i="0" kern="1200" dirty="0">
              <a:solidFill>
                <a:schemeClr val="tx1"/>
              </a:solidFill>
              <a:effectLst/>
              <a:latin typeface="+mn-lt"/>
              <a:ea typeface="+mn-ea"/>
              <a:cs typeface="+mn-cs"/>
            </a:endParaRPr>
          </a:p>
          <a:p>
            <a:endParaRPr lang="en-US" sz="1200" b="0" i="0" kern="1200" dirty="0">
              <a:solidFill>
                <a:schemeClr val="tx1"/>
              </a:solidFill>
              <a:effectLst/>
              <a:latin typeface="+mn-lt"/>
              <a:ea typeface="+mn-ea"/>
              <a:cs typeface="+mn-cs"/>
            </a:endParaRPr>
          </a:p>
          <a:p>
            <a:r>
              <a:rPr lang="is-IS" dirty="0"/>
              <a:t>mat22177</a:t>
            </a:r>
          </a:p>
        </p:txBody>
      </p:sp>
      <p:sp>
        <p:nvSpPr>
          <p:cNvPr id="4" name="Slide Number Placeholder 3"/>
          <p:cNvSpPr>
            <a:spLocks noGrp="1"/>
          </p:cNvSpPr>
          <p:nvPr>
            <p:ph type="sldNum" sz="quarter" idx="10"/>
          </p:nvPr>
        </p:nvSpPr>
        <p:spPr/>
        <p:txBody>
          <a:bodyPr/>
          <a:lstStyle/>
          <a:p>
            <a:fld id="{4E4946A3-FD68-4E77-9DEF-1E7536A4AD96}" type="slidenum">
              <a:rPr lang="en-US" smtClean="0"/>
              <a:t>108</a:t>
            </a:fld>
            <a:endParaRPr lang="en-US"/>
          </a:p>
        </p:txBody>
      </p:sp>
    </p:spTree>
    <p:extLst>
      <p:ext uri="{BB962C8B-B14F-4D97-AF65-F5344CB8AC3E}">
        <p14:creationId xmlns:p14="http://schemas.microsoft.com/office/powerpoint/2010/main" val="2011388126"/>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aerial view of Bethlehem illustrates its location along the ridge route that passes along the central ridge of the Judean hill country. The modern city of Bethlehem has spread over a large area. The ancient city was located near the Church</a:t>
            </a:r>
            <a:r>
              <a:rPr lang="en-US" baseline="0" dirty="0"/>
              <a:t> of the Nativity. The next slide includes labels.</a:t>
            </a:r>
          </a:p>
          <a:p>
            <a:endParaRPr lang="en-US" dirty="0"/>
          </a:p>
          <a:p>
            <a:r>
              <a:rPr lang="en-US" dirty="0"/>
              <a:t>ws120915337</a:t>
            </a:r>
          </a:p>
        </p:txBody>
      </p:sp>
      <p:sp>
        <p:nvSpPr>
          <p:cNvPr id="4" name="Slide Number Placeholder 3"/>
          <p:cNvSpPr>
            <a:spLocks noGrp="1"/>
          </p:cNvSpPr>
          <p:nvPr>
            <p:ph type="sldNum" sz="quarter" idx="10"/>
          </p:nvPr>
        </p:nvSpPr>
        <p:spPr/>
        <p:txBody>
          <a:bodyPr/>
          <a:lstStyle/>
          <a:p>
            <a:fld id="{4E4946A3-FD68-4E77-9DEF-1E7536A4AD96}" type="slidenum">
              <a:rPr lang="en-US" smtClean="0"/>
              <a:t>109</a:t>
            </a:fld>
            <a:endParaRPr lang="en-US"/>
          </a:p>
        </p:txBody>
      </p:sp>
    </p:spTree>
    <p:extLst>
      <p:ext uri="{BB962C8B-B14F-4D97-AF65-F5344CB8AC3E}">
        <p14:creationId xmlns:p14="http://schemas.microsoft.com/office/powerpoint/2010/main" val="35332956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11</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r>
              <a:rPr lang="en-US" dirty="0"/>
              <a:t>This fresco of Samuel</a:t>
            </a:r>
            <a:r>
              <a:rPr lang="en-US" baseline="0" dirty="0"/>
              <a:t> anointing David comes from the synagogue at Dura Europos. It illustrates the fact that this was a popular story in the Jewish community in the 3rd century AD. The synagogue was built in about AD 245 and destroyed along with the rest of the city in AD 256. </a:t>
            </a:r>
            <a:r>
              <a:rPr lang="en-US" dirty="0"/>
              <a:t>This image is adapted from </a:t>
            </a:r>
            <a:r>
              <a:rPr lang="en-US" sz="1200" b="0" i="0" kern="1200" dirty="0">
                <a:solidFill>
                  <a:schemeClr val="tx1"/>
                </a:solidFill>
                <a:effectLst/>
                <a:latin typeface="+mn-lt"/>
                <a:ea typeface="+mn-ea"/>
                <a:cs typeface="+mn-cs"/>
              </a:rPr>
              <a:t>Gill/</a:t>
            </a:r>
            <a:r>
              <a:rPr lang="en-US" sz="1200" b="0" i="0" kern="1200" dirty="0" err="1">
                <a:solidFill>
                  <a:schemeClr val="tx1"/>
                </a:solidFill>
                <a:effectLst/>
                <a:latin typeface="+mn-lt"/>
                <a:ea typeface="+mn-ea"/>
                <a:cs typeface="+mn-cs"/>
              </a:rPr>
              <a:t>Gillerman</a:t>
            </a:r>
            <a:r>
              <a:rPr lang="en-US" sz="1200" b="0" i="0" kern="1200" dirty="0">
                <a:solidFill>
                  <a:schemeClr val="tx1"/>
                </a:solidFill>
                <a:effectLst/>
                <a:latin typeface="+mn-lt"/>
                <a:ea typeface="+mn-ea"/>
                <a:cs typeface="+mn-cs"/>
              </a:rPr>
              <a:t> slide collection and is in the p</a:t>
            </a:r>
            <a:r>
              <a:rPr lang="en-US" dirty="0"/>
              <a:t>ublic domain, via Wikimedia Commons: https://commons.wikimedia.org/wiki/File:Samuel_e_david.jpg.</a:t>
            </a:r>
          </a:p>
          <a:p>
            <a:endParaRPr lang="en-US" dirty="0"/>
          </a:p>
          <a:p>
            <a:r>
              <a:rPr lang="en-US" dirty="0"/>
              <a:t>wiki070620071852584</a:t>
            </a:r>
          </a:p>
        </p:txBody>
      </p:sp>
    </p:spTree>
    <p:extLst>
      <p:ext uri="{BB962C8B-B14F-4D97-AF65-F5344CB8AC3E}">
        <p14:creationId xmlns:p14="http://schemas.microsoft.com/office/powerpoint/2010/main" val="260669959"/>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aerial view of Bethlehem illustrates its location along the ridge route that passes along the central ridge of the Judean hill country. The modern city of Bethlehem has spread over a large area. The ancient city was located near the Church</a:t>
            </a:r>
            <a:r>
              <a:rPr lang="en-US" baseline="0" dirty="0"/>
              <a:t> of the Nativity.</a:t>
            </a:r>
          </a:p>
          <a:p>
            <a:endParaRPr lang="en-US" dirty="0"/>
          </a:p>
          <a:p>
            <a:r>
              <a:rPr lang="en-US" dirty="0"/>
              <a:t>ws120915337</a:t>
            </a:r>
          </a:p>
        </p:txBody>
      </p:sp>
      <p:sp>
        <p:nvSpPr>
          <p:cNvPr id="4" name="Slide Number Placeholder 3"/>
          <p:cNvSpPr>
            <a:spLocks noGrp="1"/>
          </p:cNvSpPr>
          <p:nvPr>
            <p:ph type="sldNum" sz="quarter" idx="10"/>
          </p:nvPr>
        </p:nvSpPr>
        <p:spPr/>
        <p:txBody>
          <a:bodyPr/>
          <a:lstStyle/>
          <a:p>
            <a:fld id="{4E4946A3-FD68-4E77-9DEF-1E7536A4AD96}" type="slidenum">
              <a:rPr lang="en-US" smtClean="0"/>
              <a:t>110</a:t>
            </a:fld>
            <a:endParaRPr lang="en-US"/>
          </a:p>
        </p:txBody>
      </p:sp>
    </p:spTree>
    <p:extLst>
      <p:ext uri="{BB962C8B-B14F-4D97-AF65-F5344CB8AC3E}">
        <p14:creationId xmlns:p14="http://schemas.microsoft.com/office/powerpoint/2010/main" val="353329565"/>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One of Abishai’s feats was to save the life of David in battle (2 Sam 21:17). This image comes from </a:t>
            </a:r>
            <a:r>
              <a:rPr lang="en-US" dirty="0" err="1"/>
              <a:t>Doré’s</a:t>
            </a:r>
            <a:r>
              <a:rPr lang="en-US" dirty="0"/>
              <a:t> English Bible and is in the public domain, via Wikimedia Commons: https://commons.wikimedia.org/wiki/File:083.Abishai_Saves_David%27s_Life.jpg.</a:t>
            </a:r>
          </a:p>
          <a:p>
            <a:endParaRPr lang="en-US" dirty="0"/>
          </a:p>
          <a:p>
            <a:r>
              <a:rPr lang="en-US" dirty="0"/>
              <a:t>wiki22986554751901866</a:t>
            </a:r>
          </a:p>
        </p:txBody>
      </p:sp>
      <p:sp>
        <p:nvSpPr>
          <p:cNvPr id="4" name="Slide Number Placeholder 3"/>
          <p:cNvSpPr>
            <a:spLocks noGrp="1"/>
          </p:cNvSpPr>
          <p:nvPr>
            <p:ph type="sldNum" sz="quarter" idx="10"/>
          </p:nvPr>
        </p:nvSpPr>
        <p:spPr/>
        <p:txBody>
          <a:bodyPr/>
          <a:lstStyle/>
          <a:p>
            <a:fld id="{4E4946A3-FD68-4E77-9DEF-1E7536A4AD96}" type="slidenum">
              <a:rPr lang="en-US" smtClean="0"/>
              <a:t>111</a:t>
            </a:fld>
            <a:endParaRPr lang="en-US"/>
          </a:p>
        </p:txBody>
      </p:sp>
    </p:spTree>
    <p:extLst>
      <p:ext uri="{BB962C8B-B14F-4D97-AF65-F5344CB8AC3E}">
        <p14:creationId xmlns:p14="http://schemas.microsoft.com/office/powerpoint/2010/main" val="2221952051"/>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112</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r>
              <a:rPr lang="en-US" sz="1200" kern="1200" dirty="0">
                <a:solidFill>
                  <a:schemeClr val="tx1"/>
                </a:solidFill>
                <a:effectLst/>
                <a:latin typeface="+mn-lt"/>
                <a:ea typeface="+mn-ea"/>
                <a:cs typeface="+mn-cs"/>
              </a:rPr>
              <a:t>It was Abishai</a:t>
            </a:r>
            <a:r>
              <a:rPr lang="en-US" sz="1200" kern="1200" baseline="0" dirty="0">
                <a:solidFill>
                  <a:schemeClr val="tx1"/>
                </a:solidFill>
                <a:effectLst/>
                <a:latin typeface="+mn-lt"/>
                <a:ea typeface="+mn-ea"/>
                <a:cs typeface="+mn-cs"/>
              </a:rPr>
              <a:t> who accompanied David when he slipped into Saul’s camp and stole his spear and water bottle (1 Sam 26:11). </a:t>
            </a:r>
            <a:r>
              <a:rPr lang="en-US" sz="1200" kern="1200" dirty="0">
                <a:solidFill>
                  <a:schemeClr val="tx1"/>
                </a:solidFill>
                <a:effectLst/>
                <a:latin typeface="+mn-lt"/>
                <a:ea typeface="+mn-ea"/>
                <a:cs typeface="+mn-cs"/>
              </a:rPr>
              <a:t>This image is in the public domain, via The Jewish Museum: </a:t>
            </a:r>
            <a:r>
              <a:rPr lang="en-US" sz="1200" baseline="0" dirty="0"/>
              <a:t>https://thejewishmuseum.org/collection/26516-david-takes-saul-s-spear-and-water-bottle</a:t>
            </a:r>
          </a:p>
          <a:p>
            <a:endParaRPr lang="en-US" sz="1200" baseline="0" dirty="0"/>
          </a:p>
          <a:p>
            <a:r>
              <a:rPr lang="en-US" sz="1200" baseline="0" dirty="0"/>
              <a:t>tjm26516</a:t>
            </a:r>
            <a:endParaRPr lang="en-US" sz="1200" dirty="0"/>
          </a:p>
        </p:txBody>
      </p:sp>
    </p:spTree>
    <p:extLst>
      <p:ext uri="{BB962C8B-B14F-4D97-AF65-F5344CB8AC3E}">
        <p14:creationId xmlns:p14="http://schemas.microsoft.com/office/powerpoint/2010/main" val="1353490529"/>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solidFill>
                  <a:srgbClr val="000000"/>
                </a:solidFill>
                <a:latin typeface="+mn-lt"/>
              </a:rPr>
              <a:t>This relief was photographed at the British Museum. </a:t>
            </a:r>
            <a:r>
              <a:rPr lang="en-US" dirty="0"/>
              <a:t>This image comes from Carole Raddato and is licensed under CC BY-SA 2.0, via Wikimedia Commons: https://commons.wikimedia.org/wiki/File:Exhibition_I_am_Ashurbanipal_king_of_the_world,_king_of_Assyria,_British_Museum_(32102455408).jpg.</a:t>
            </a:r>
          </a:p>
          <a:p>
            <a:endParaRPr lang="en-US" dirty="0">
              <a:solidFill>
                <a:srgbClr val="000000"/>
              </a:solidFill>
              <a:latin typeface="+mn-lt"/>
            </a:endParaRPr>
          </a:p>
          <a:p>
            <a:r>
              <a:rPr lang="en-US" dirty="0">
                <a:solidFill>
                  <a:srgbClr val="000000"/>
                </a:solidFill>
                <a:latin typeface="+mn-lt"/>
              </a:rPr>
              <a:t>wiki32102455408</a:t>
            </a:r>
          </a:p>
        </p:txBody>
      </p:sp>
      <p:sp>
        <p:nvSpPr>
          <p:cNvPr id="4" name="Slide Number Placeholder 3"/>
          <p:cNvSpPr>
            <a:spLocks noGrp="1"/>
          </p:cNvSpPr>
          <p:nvPr>
            <p:ph type="sldNum" sz="quarter" idx="10"/>
          </p:nvPr>
        </p:nvSpPr>
        <p:spPr/>
        <p:txBody>
          <a:bodyPr/>
          <a:lstStyle/>
          <a:p>
            <a:fld id="{4E4946A3-FD68-4E77-9DEF-1E7536A4AD96}" type="slidenum">
              <a:rPr lang="en-US" smtClean="0"/>
              <a:t>113</a:t>
            </a:fld>
            <a:endParaRPr lang="en-US"/>
          </a:p>
        </p:txBody>
      </p:sp>
    </p:spTree>
    <p:extLst>
      <p:ext uri="{BB962C8B-B14F-4D97-AF65-F5344CB8AC3E}">
        <p14:creationId xmlns:p14="http://schemas.microsoft.com/office/powerpoint/2010/main" val="723730967"/>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weapons here include two tanged spear heads,</a:t>
            </a:r>
            <a:r>
              <a:rPr lang="en-US" sz="1200" kern="1200" baseline="0" dirty="0">
                <a:solidFill>
                  <a:schemeClr val="tx1"/>
                </a:solidFill>
                <a:effectLst/>
                <a:latin typeface="+mn-lt"/>
                <a:ea typeface="+mn-ea"/>
                <a:cs typeface="+mn-cs"/>
              </a:rPr>
              <a:t> two socketed spear heads, and three dagger blades. They come from Ras </a:t>
            </a:r>
            <a:r>
              <a:rPr lang="en-US" sz="1200" kern="1200" baseline="0" dirty="0" err="1">
                <a:solidFill>
                  <a:schemeClr val="tx1"/>
                </a:solidFill>
                <a:effectLst/>
                <a:latin typeface="+mn-lt"/>
                <a:ea typeface="+mn-ea"/>
                <a:cs typeface="+mn-cs"/>
              </a:rPr>
              <a:t>Shamra</a:t>
            </a:r>
            <a:r>
              <a:rPr lang="en-US" sz="1200" kern="1200" baseline="0" dirty="0">
                <a:solidFill>
                  <a:schemeClr val="tx1"/>
                </a:solidFill>
                <a:effectLst/>
                <a:latin typeface="+mn-lt"/>
                <a:ea typeface="+mn-ea"/>
                <a:cs typeface="+mn-cs"/>
              </a:rPr>
              <a:t> and </a:t>
            </a:r>
            <a:r>
              <a:rPr lang="en-US" sz="1200" kern="1200" baseline="0" dirty="0" err="1">
                <a:solidFill>
                  <a:schemeClr val="tx1"/>
                </a:solidFill>
                <a:effectLst/>
                <a:latin typeface="+mn-lt"/>
                <a:ea typeface="+mn-ea"/>
                <a:cs typeface="+mn-cs"/>
              </a:rPr>
              <a:t>Minet</a:t>
            </a:r>
            <a:r>
              <a:rPr lang="en-US" sz="1200" kern="1200" baseline="0" dirty="0">
                <a:solidFill>
                  <a:schemeClr val="tx1"/>
                </a:solidFill>
                <a:effectLst/>
                <a:latin typeface="+mn-lt"/>
                <a:ea typeface="+mn-ea"/>
                <a:cs typeface="+mn-cs"/>
              </a:rPr>
              <a:t> el-</a:t>
            </a:r>
            <a:r>
              <a:rPr lang="en-US" sz="1200" kern="1200" baseline="0" dirty="0" err="1">
                <a:solidFill>
                  <a:schemeClr val="tx1"/>
                </a:solidFill>
                <a:effectLst/>
                <a:latin typeface="+mn-lt"/>
                <a:ea typeface="+mn-ea"/>
                <a:cs typeface="+mn-cs"/>
              </a:rPr>
              <a:t>Beida</a:t>
            </a:r>
            <a:r>
              <a:rPr lang="en-US" sz="1200" kern="1200" baseline="0" dirty="0">
                <a:solidFill>
                  <a:schemeClr val="tx1"/>
                </a:solidFill>
                <a:effectLst/>
                <a:latin typeface="+mn-lt"/>
                <a:ea typeface="+mn-ea"/>
                <a:cs typeface="+mn-cs"/>
              </a:rPr>
              <a:t>, the main tell and harbor town of ancient Ugarit. This display was photographed at the Louvre Museum.</a:t>
            </a:r>
            <a:endParaRPr lang="en-US" dirty="0"/>
          </a:p>
          <a:p>
            <a:endParaRPr lang="en-US" dirty="0"/>
          </a:p>
          <a:p>
            <a:r>
              <a:rPr lang="en-US" dirty="0"/>
              <a:t>tb0927195137</a:t>
            </a:r>
          </a:p>
        </p:txBody>
      </p:sp>
      <p:sp>
        <p:nvSpPr>
          <p:cNvPr id="4" name="Slide Number Placeholder 3"/>
          <p:cNvSpPr>
            <a:spLocks noGrp="1"/>
          </p:cNvSpPr>
          <p:nvPr>
            <p:ph type="sldNum" sz="quarter" idx="10"/>
          </p:nvPr>
        </p:nvSpPr>
        <p:spPr/>
        <p:txBody>
          <a:bodyPr/>
          <a:lstStyle/>
          <a:p>
            <a:fld id="{4E4946A3-FD68-4E77-9DEF-1E7536A4AD96}" type="slidenum">
              <a:rPr lang="en-US" smtClean="0"/>
              <a:t>114</a:t>
            </a:fld>
            <a:endParaRPr lang="en-US"/>
          </a:p>
        </p:txBody>
      </p:sp>
    </p:spTree>
    <p:extLst>
      <p:ext uri="{BB962C8B-B14F-4D97-AF65-F5344CB8AC3E}">
        <p14:creationId xmlns:p14="http://schemas.microsoft.com/office/powerpoint/2010/main" val="723730967"/>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This statue, i</a:t>
            </a:r>
            <a:r>
              <a:rPr lang="en-US" dirty="0"/>
              <a:t>nspired by </a:t>
            </a:r>
            <a:r>
              <a:rPr lang="en-US" dirty="0" err="1"/>
              <a:t>Lysippos</a:t>
            </a:r>
            <a:r>
              <a:rPr lang="en-US" dirty="0"/>
              <a:t>, comes from via IV </a:t>
            </a:r>
            <a:r>
              <a:rPr lang="en-US" dirty="0" err="1"/>
              <a:t>Novembre</a:t>
            </a:r>
            <a:r>
              <a:rPr lang="en-US" dirty="0"/>
              <a:t> on Quirinal slopes in Rome.</a:t>
            </a:r>
            <a:r>
              <a:rPr lang="en-US" baseline="0" dirty="0"/>
              <a:t> It </a:t>
            </a:r>
            <a:r>
              <a:rPr lang="en-US" sz="1200" kern="1200" dirty="0">
                <a:solidFill>
                  <a:schemeClr val="tx1"/>
                </a:solidFill>
                <a:effectLst/>
                <a:latin typeface="+mn-lt"/>
                <a:ea typeface="+mn-ea"/>
                <a:cs typeface="+mn-cs"/>
              </a:rPr>
              <a:t>was photographed at the National Museum of Rome. A removable graphic has been added to avoid causing</a:t>
            </a:r>
            <a:r>
              <a:rPr lang="en-US" sz="1200" kern="1200" baseline="0" dirty="0">
                <a:solidFill>
                  <a:schemeClr val="tx1"/>
                </a:solidFill>
                <a:effectLst/>
                <a:latin typeface="+mn-lt"/>
                <a:ea typeface="+mn-ea"/>
                <a:cs typeface="+mn-cs"/>
              </a:rPr>
              <a:t> surprise or offense.</a:t>
            </a:r>
            <a:endParaRPr lang="en-US" dirty="0"/>
          </a:p>
          <a:p>
            <a:endParaRPr lang="en-US" dirty="0"/>
          </a:p>
          <a:p>
            <a:r>
              <a:rPr lang="en-US" dirty="0"/>
              <a:t>tb0513177288</a:t>
            </a:r>
          </a:p>
        </p:txBody>
      </p:sp>
      <p:sp>
        <p:nvSpPr>
          <p:cNvPr id="4" name="Slide Number Placeholder 3"/>
          <p:cNvSpPr>
            <a:spLocks noGrp="1"/>
          </p:cNvSpPr>
          <p:nvPr>
            <p:ph type="sldNum" sz="quarter" idx="10"/>
          </p:nvPr>
        </p:nvSpPr>
        <p:spPr/>
        <p:txBody>
          <a:bodyPr/>
          <a:lstStyle/>
          <a:p>
            <a:fld id="{4E4946A3-FD68-4E77-9DEF-1E7536A4AD96}" type="slidenum">
              <a:rPr lang="en-US" smtClean="0"/>
              <a:t>115</a:t>
            </a:fld>
            <a:endParaRPr lang="en-US"/>
          </a:p>
        </p:txBody>
      </p:sp>
    </p:spTree>
    <p:extLst>
      <p:ext uri="{BB962C8B-B14F-4D97-AF65-F5344CB8AC3E}">
        <p14:creationId xmlns:p14="http://schemas.microsoft.com/office/powerpoint/2010/main" val="723730967"/>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This relief </a:t>
            </a:r>
            <a:r>
              <a:rPr lang="en-US" dirty="0"/>
              <a:t>was</a:t>
            </a:r>
            <a:r>
              <a:rPr lang="en-US" baseline="0" dirty="0"/>
              <a:t> photographed at the </a:t>
            </a:r>
            <a:r>
              <a:rPr lang="en-US" dirty="0"/>
              <a:t>British Museum. </a:t>
            </a:r>
          </a:p>
          <a:p>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tb112004287</a:t>
            </a:r>
          </a:p>
        </p:txBody>
      </p:sp>
      <p:sp>
        <p:nvSpPr>
          <p:cNvPr id="4" name="Slide Number Placeholder 3"/>
          <p:cNvSpPr>
            <a:spLocks noGrp="1"/>
          </p:cNvSpPr>
          <p:nvPr>
            <p:ph type="sldNum" sz="quarter" idx="10"/>
          </p:nvPr>
        </p:nvSpPr>
        <p:spPr/>
        <p:txBody>
          <a:bodyPr/>
          <a:lstStyle/>
          <a:p>
            <a:fld id="{4E4946A3-FD68-4E77-9DEF-1E7536A4AD96}" type="slidenum">
              <a:rPr lang="en-US" smtClean="0"/>
              <a:t>116</a:t>
            </a:fld>
            <a:endParaRPr lang="en-US"/>
          </a:p>
        </p:txBody>
      </p:sp>
    </p:spTree>
    <p:extLst>
      <p:ext uri="{BB962C8B-B14F-4D97-AF65-F5344CB8AC3E}">
        <p14:creationId xmlns:p14="http://schemas.microsoft.com/office/powerpoint/2010/main" val="3497498883"/>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effectLst/>
                <a:latin typeface="+mn-lt"/>
                <a:ea typeface="+mn-ea"/>
                <a:cs typeface="+mn-cs"/>
              </a:rPr>
              <a:t>This illustration comes from Sir Austen Henry Layard, </a:t>
            </a:r>
            <a:r>
              <a:rPr lang="en-US" sz="1200" i="1" kern="1200" dirty="0">
                <a:effectLst/>
                <a:latin typeface="+mn-lt"/>
                <a:ea typeface="+mn-ea"/>
                <a:cs typeface="+mn-cs"/>
              </a:rPr>
              <a:t>Second Series of the Monuments of Nineveh</a:t>
            </a:r>
            <a:r>
              <a:rPr lang="en-US" sz="1200" kern="1200" dirty="0">
                <a:effectLst/>
                <a:latin typeface="+mn-lt"/>
                <a:ea typeface="+mn-ea"/>
                <a:cs typeface="+mn-cs"/>
              </a:rPr>
              <a:t>, published in 1853. Public domain, from The New York Public Library, </a:t>
            </a:r>
            <a:r>
              <a:rPr lang="en-US" sz="1200" u="sng" kern="1200" dirty="0">
                <a:effectLst/>
                <a:latin typeface="+mn-lt"/>
                <a:ea typeface="+mn-ea"/>
                <a:cs typeface="+mn-cs"/>
                <a:hlinkClick r:id="rId3">
                  <a:extLst>
                    <a:ext uri="{A12FA001-AC4F-418D-AE19-62706E023703}">
                      <ahyp:hlinkClr xmlns:ahyp="http://schemas.microsoft.com/office/drawing/2018/hyperlinkcolor" val="tx"/>
                    </a:ext>
                  </a:extLst>
                </a:hlinkClick>
              </a:rPr>
              <a:t>http://digitalcollections.nypl.org/items/510d47dc-472f-a3d9-e040-e00a18064a99</a:t>
            </a:r>
            <a:endParaRPr lang="en-US" dirty="0"/>
          </a:p>
          <a:p>
            <a:endParaRPr lang="en-US" dirty="0"/>
          </a:p>
          <a:p>
            <a:r>
              <a:rPr lang="en-US" dirty="0"/>
              <a:t>nypl</a:t>
            </a:r>
            <a:r>
              <a:rPr lang="en-US" sz="1200" b="0" i="0" kern="1200" dirty="0">
                <a:effectLst/>
                <a:latin typeface="+mn-lt"/>
                <a:ea typeface="+mn-ea"/>
                <a:cs typeface="+mn-cs"/>
              </a:rPr>
              <a:t>494733</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117</a:t>
            </a:fld>
            <a:endParaRPr lang="en-US"/>
          </a:p>
        </p:txBody>
      </p:sp>
    </p:spTree>
    <p:extLst>
      <p:ext uri="{BB962C8B-B14F-4D97-AF65-F5344CB8AC3E}">
        <p14:creationId xmlns:p14="http://schemas.microsoft.com/office/powerpoint/2010/main" val="26041915"/>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figures in this statue once held spears</a:t>
            </a:r>
            <a:r>
              <a:rPr lang="en-US" baseline="0" dirty="0"/>
              <a:t> in their upraised hands, and they were protected by three shields. </a:t>
            </a:r>
            <a:r>
              <a:rPr lang="en-US" dirty="0"/>
              <a:t>This statue was photographed at the British Museum.</a:t>
            </a:r>
          </a:p>
          <a:p>
            <a:endParaRPr lang="en-US" dirty="0"/>
          </a:p>
          <a:p>
            <a:r>
              <a:rPr lang="en-US" dirty="0"/>
              <a:t>tb0930199376</a:t>
            </a:r>
          </a:p>
        </p:txBody>
      </p:sp>
      <p:sp>
        <p:nvSpPr>
          <p:cNvPr id="4" name="Slide Number Placeholder 3"/>
          <p:cNvSpPr>
            <a:spLocks noGrp="1"/>
          </p:cNvSpPr>
          <p:nvPr>
            <p:ph type="sldNum" sz="quarter" idx="10"/>
          </p:nvPr>
        </p:nvSpPr>
        <p:spPr/>
        <p:txBody>
          <a:bodyPr/>
          <a:lstStyle/>
          <a:p>
            <a:fld id="{4E4946A3-FD68-4E77-9DEF-1E7536A4AD96}" type="slidenum">
              <a:rPr lang="en-US" smtClean="0"/>
              <a:t>118</a:t>
            </a:fld>
            <a:endParaRPr lang="en-US"/>
          </a:p>
        </p:txBody>
      </p:sp>
    </p:spTree>
    <p:extLst>
      <p:ext uri="{BB962C8B-B14F-4D97-AF65-F5344CB8AC3E}">
        <p14:creationId xmlns:p14="http://schemas.microsoft.com/office/powerpoint/2010/main" val="1740855792"/>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0" dirty="0" err="1"/>
              <a:t>Kabzeel</a:t>
            </a:r>
            <a:r>
              <a:rPr lang="en-US" b="0" dirty="0"/>
              <a:t> (cf. Josh 15:21; also known as </a:t>
            </a:r>
            <a:r>
              <a:rPr lang="en-US" b="0" dirty="0" err="1"/>
              <a:t>Jekabzeel</a:t>
            </a:r>
            <a:r>
              <a:rPr lang="en-US" b="0" dirty="0"/>
              <a:t> in Neh 11:25) may</a:t>
            </a:r>
            <a:r>
              <a:rPr lang="en-US" b="0" baseline="0" dirty="0"/>
              <a:t> possibly be located at </a:t>
            </a:r>
            <a:r>
              <a:rPr lang="en-US" sz="1200" kern="1200" dirty="0">
                <a:effectLst/>
                <a:latin typeface="+mn-lt"/>
                <a:ea typeface="+mn-ea"/>
                <a:cs typeface="+mn-cs"/>
              </a:rPr>
              <a:t>Khirbet Hora</a:t>
            </a:r>
            <a:r>
              <a:rPr lang="en-US" sz="1200" kern="1200" baseline="0" dirty="0">
                <a:effectLst/>
                <a:latin typeface="+mn-lt"/>
                <a:ea typeface="+mn-ea"/>
                <a:cs typeface="+mn-cs"/>
              </a:rPr>
              <a:t> near the southern edge of the hill country of Judah. Khirbet Hora (Horvat </a:t>
            </a:r>
            <a:r>
              <a:rPr lang="en-US" sz="1200" kern="1200" baseline="0" dirty="0" err="1">
                <a:effectLst/>
                <a:latin typeface="+mn-lt"/>
                <a:ea typeface="+mn-ea"/>
                <a:cs typeface="+mn-cs"/>
              </a:rPr>
              <a:t>Hur</a:t>
            </a:r>
            <a:r>
              <a:rPr lang="en-US" sz="1200" kern="1200" baseline="0" dirty="0">
                <a:effectLst/>
                <a:latin typeface="+mn-lt"/>
                <a:ea typeface="+mn-ea"/>
                <a:cs typeface="+mn-cs"/>
              </a:rPr>
              <a:t>) is a large site (25 ac; 10 ha) with remains from the Iron Age II–Byzantine periods.</a:t>
            </a:r>
            <a:r>
              <a:rPr lang="en-US" dirty="0"/>
              <a:t> </a:t>
            </a:r>
          </a:p>
          <a:p>
            <a:pPr marL="0" marR="0" indent="0" algn="l" defTabSz="914400" rtl="0" eaLnBrk="1" fontAlgn="auto" latinLnBrk="0" hangingPunct="1">
              <a:lnSpc>
                <a:spcPct val="100000"/>
              </a:lnSpc>
              <a:spcBef>
                <a:spcPts val="0"/>
              </a:spcBef>
              <a:spcAft>
                <a:spcPts val="0"/>
              </a:spcAft>
              <a:buClrTx/>
              <a:buSzTx/>
              <a:buFontTx/>
              <a:buNone/>
              <a:tabLst/>
              <a:defRPr/>
            </a:pPr>
            <a:endParaRPr lang="en-US" b="0" dirty="0"/>
          </a:p>
          <a:p>
            <a:pPr marL="0" marR="0" indent="0" algn="l" defTabSz="914400" rtl="0" eaLnBrk="1" fontAlgn="auto" latinLnBrk="0" hangingPunct="1">
              <a:lnSpc>
                <a:spcPct val="100000"/>
              </a:lnSpc>
              <a:spcBef>
                <a:spcPts val="0"/>
              </a:spcBef>
              <a:spcAft>
                <a:spcPts val="0"/>
              </a:spcAft>
              <a:buClrTx/>
              <a:buSzTx/>
              <a:buFontTx/>
              <a:buNone/>
              <a:tabLst/>
              <a:defRPr/>
            </a:pPr>
            <a:r>
              <a:rPr lang="en-US" b="0" dirty="0"/>
              <a:t>For</a:t>
            </a:r>
            <a:r>
              <a:rPr lang="en-US" b="0" baseline="0" dirty="0"/>
              <a:t> a more detailed discussion of the Negev town list, see Chapter 3 in C. McKinny</a:t>
            </a:r>
            <a:r>
              <a:rPr lang="en-US" b="0" i="1" baseline="0" dirty="0"/>
              <a:t> </a:t>
            </a:r>
            <a:r>
              <a:rPr lang="en-US" b="0" i="0" baseline="0" dirty="0"/>
              <a:t>(2016)</a:t>
            </a:r>
            <a:r>
              <a:rPr lang="en-US" b="0" i="1" baseline="0" dirty="0"/>
              <a:t> </a:t>
            </a:r>
            <a:r>
              <a:rPr lang="en-US" i="1" dirty="0">
                <a:effectLst/>
              </a:rPr>
              <a:t>A Historical Geography of the Administrative Divisions of Judah: the Town Lists of Judah and Benjamin in Joshua 15:21-62 and 18:21-28</a:t>
            </a:r>
            <a:r>
              <a:rPr lang="en-US" dirty="0">
                <a:effectLst/>
              </a:rPr>
              <a:t>. Unpublished Ph.D. Dissertation, Bar Ilan University, Ramat </a:t>
            </a:r>
            <a:r>
              <a:rPr lang="en-US" dirty="0" err="1">
                <a:effectLst/>
              </a:rPr>
              <a:t>Gan</a:t>
            </a:r>
            <a:r>
              <a:rPr lang="en-US" dirty="0">
                <a:effectLst/>
              </a:rPr>
              <a:t>. This is a detail of map 1-13 </a:t>
            </a:r>
            <a:r>
              <a:rPr lang="en-US" dirty="0"/>
              <a:t>from the </a:t>
            </a:r>
            <a:r>
              <a:rPr lang="en-US" i="1" dirty="0"/>
              <a:t>Satellite Bible Atlas</a:t>
            </a:r>
            <a:r>
              <a:rPr lang="en-US" dirty="0"/>
              <a:t>, by William Schlegel. Used by permission.</a:t>
            </a:r>
          </a:p>
        </p:txBody>
      </p:sp>
      <p:sp>
        <p:nvSpPr>
          <p:cNvPr id="4" name="Slide Number Placeholder 3"/>
          <p:cNvSpPr>
            <a:spLocks noGrp="1"/>
          </p:cNvSpPr>
          <p:nvPr>
            <p:ph type="sldNum" sz="quarter" idx="10"/>
          </p:nvPr>
        </p:nvSpPr>
        <p:spPr/>
        <p:txBody>
          <a:bodyPr/>
          <a:lstStyle/>
          <a:p>
            <a:fld id="{4E4946A3-FD68-4E77-9DEF-1E7536A4AD96}" type="slidenum">
              <a:rPr lang="en-US" smtClean="0"/>
              <a:t>119</a:t>
            </a:fld>
            <a:endParaRPr lang="en-US"/>
          </a:p>
        </p:txBody>
      </p:sp>
    </p:spTree>
    <p:extLst>
      <p:ext uri="{BB962C8B-B14F-4D97-AF65-F5344CB8AC3E}">
        <p14:creationId xmlns:p14="http://schemas.microsoft.com/office/powerpoint/2010/main" val="192007991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term “anointed” is a</a:t>
            </a:r>
            <a:r>
              <a:rPr lang="en-US" baseline="0" dirty="0"/>
              <a:t> Hebrew word that in some contexts is translated “Messiah” (Heb. </a:t>
            </a:r>
            <a:r>
              <a:rPr lang="he-IL" sz="1200" b="0" i="0" u="none" strike="noStrike" kern="1200" baseline="0" dirty="0">
                <a:solidFill>
                  <a:schemeClr val="tx1"/>
                </a:solidFill>
                <a:latin typeface="+mn-lt"/>
                <a:ea typeface="+mn-ea"/>
                <a:cs typeface="+mn-cs"/>
              </a:rPr>
              <a:t>מָשִׁיחַ</a:t>
            </a:r>
            <a:r>
              <a:rPr lang="en-US" baseline="0" dirty="0"/>
              <a:t>). In Daniel 9:25-26, it is used to refer to the coming Messiah, Jesus. </a:t>
            </a:r>
          </a:p>
          <a:p>
            <a:endParaRPr lang="en-US" dirty="0"/>
          </a:p>
          <a:p>
            <a:r>
              <a:rPr lang="en-US" dirty="0"/>
              <a:t>cd091210158</a:t>
            </a:r>
          </a:p>
        </p:txBody>
      </p:sp>
      <p:sp>
        <p:nvSpPr>
          <p:cNvPr id="4" name="Slide Number Placeholder 3"/>
          <p:cNvSpPr>
            <a:spLocks noGrp="1"/>
          </p:cNvSpPr>
          <p:nvPr>
            <p:ph type="sldNum" sz="quarter" idx="10"/>
          </p:nvPr>
        </p:nvSpPr>
        <p:spPr/>
        <p:txBody>
          <a:bodyPr/>
          <a:lstStyle/>
          <a:p>
            <a:fld id="{4E4946A3-FD68-4E77-9DEF-1E7536A4AD96}" type="slidenum">
              <a:rPr lang="en-US" smtClean="0"/>
              <a:t>12</a:t>
            </a:fld>
            <a:endParaRPr lang="en-US"/>
          </a:p>
        </p:txBody>
      </p:sp>
    </p:spTree>
    <p:extLst>
      <p:ext uri="{BB962C8B-B14F-4D97-AF65-F5344CB8AC3E}">
        <p14:creationId xmlns:p14="http://schemas.microsoft.com/office/powerpoint/2010/main" val="1220903655"/>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meaning of the word “heroes” (Heb.</a:t>
            </a:r>
            <a:r>
              <a:rPr lang="en-US" baseline="0" dirty="0"/>
              <a:t> </a:t>
            </a:r>
            <a:r>
              <a:rPr lang="en-US" i="1" baseline="0" dirty="0" err="1"/>
              <a:t>ariel</a:t>
            </a:r>
            <a:r>
              <a:rPr lang="en-US" baseline="0" dirty="0"/>
              <a:t>,</a:t>
            </a:r>
            <a:r>
              <a:rPr lang="en-US" dirty="0"/>
              <a:t> </a:t>
            </a:r>
            <a:r>
              <a:rPr lang="he-IL" sz="1200" b="0" i="0" u="none" strike="noStrike" kern="1200" baseline="0" dirty="0">
                <a:solidFill>
                  <a:schemeClr val="tx1"/>
                </a:solidFill>
                <a:latin typeface="+mn-lt"/>
                <a:ea typeface="+mn-ea"/>
                <a:cs typeface="+mn-cs"/>
              </a:rPr>
              <a:t>אֲרִאֵל</a:t>
            </a:r>
            <a:r>
              <a:rPr lang="en-US" sz="1200" b="0" i="0" u="none" strike="noStrike" kern="1200" baseline="0" dirty="0">
                <a:solidFill>
                  <a:schemeClr val="tx1"/>
                </a:solidFill>
                <a:latin typeface="+mn-lt"/>
                <a:ea typeface="+mn-ea"/>
                <a:cs typeface="+mn-cs"/>
              </a:rPr>
              <a:t>) is unclear, but the context probably indicates a type of warrior or hero (NIV, NLT). Alternatives include “the two [sons of] Ariel” (CSB, NASB) or “two lion-like men” (KJV, CJB). The Shihan Stele shown here is a basalt statue depicting a Moabite deity or warrior facing right and brandishing a spear. The figure is accompanied by a monkey. The stele was found by Louis </a:t>
            </a:r>
            <a:r>
              <a:rPr lang="en-US" sz="1200" b="0" i="0" u="none" strike="noStrike" kern="1200" baseline="0" dirty="0" err="1">
                <a:solidFill>
                  <a:schemeClr val="tx1"/>
                </a:solidFill>
                <a:latin typeface="+mn-lt"/>
                <a:ea typeface="+mn-ea"/>
                <a:cs typeface="+mn-cs"/>
              </a:rPr>
              <a:t>Félicien</a:t>
            </a:r>
            <a:r>
              <a:rPr lang="en-US" sz="1200" b="0" i="0" u="none" strike="noStrike" kern="1200" baseline="0" dirty="0">
                <a:solidFill>
                  <a:schemeClr val="tx1"/>
                </a:solidFill>
                <a:latin typeface="+mn-lt"/>
                <a:ea typeface="+mn-ea"/>
                <a:cs typeface="+mn-cs"/>
              </a:rPr>
              <a:t> de </a:t>
            </a:r>
            <a:r>
              <a:rPr lang="en-US" sz="1200" b="0" i="0" u="none" strike="noStrike" kern="1200" baseline="0" dirty="0" err="1">
                <a:solidFill>
                  <a:schemeClr val="tx1"/>
                </a:solidFill>
                <a:latin typeface="+mn-lt"/>
                <a:ea typeface="+mn-ea"/>
                <a:cs typeface="+mn-cs"/>
              </a:rPr>
              <a:t>Saulcy</a:t>
            </a:r>
            <a:r>
              <a:rPr lang="en-US" sz="1200" b="0" i="0" u="none" strike="noStrike" kern="1200" baseline="0" dirty="0">
                <a:solidFill>
                  <a:schemeClr val="tx1"/>
                </a:solidFill>
                <a:latin typeface="+mn-lt"/>
                <a:ea typeface="+mn-ea"/>
                <a:cs typeface="+mn-cs"/>
              </a:rPr>
              <a:t> in 1851. Suggestions for the date of the stele range from the Late Bronze to the Iron Age II (circa 1550–586 BC). This stele was photographed at the Louvre Museum.</a:t>
            </a:r>
          </a:p>
          <a:p>
            <a:endParaRPr lang="en-US" sz="1200" b="0" i="0" u="none" strike="noStrike" kern="1200" baseline="0" dirty="0">
              <a:solidFill>
                <a:schemeClr val="tx1"/>
              </a:solidFill>
              <a:latin typeface="+mn-lt"/>
              <a:ea typeface="+mn-ea"/>
              <a:cs typeface="+mn-cs"/>
            </a:endParaRPr>
          </a:p>
          <a:p>
            <a:r>
              <a:rPr lang="en-US" dirty="0"/>
              <a:t>tb060408408</a:t>
            </a:r>
          </a:p>
        </p:txBody>
      </p:sp>
      <p:sp>
        <p:nvSpPr>
          <p:cNvPr id="4" name="Slide Number Placeholder 3"/>
          <p:cNvSpPr>
            <a:spLocks noGrp="1"/>
          </p:cNvSpPr>
          <p:nvPr>
            <p:ph type="sldNum" sz="quarter" idx="10"/>
          </p:nvPr>
        </p:nvSpPr>
        <p:spPr/>
        <p:txBody>
          <a:bodyPr/>
          <a:lstStyle/>
          <a:p>
            <a:fld id="{4E4946A3-FD68-4E77-9DEF-1E7536A4AD96}" type="slidenum">
              <a:rPr lang="en-US" smtClean="0"/>
              <a:t>120</a:t>
            </a:fld>
            <a:endParaRPr lang="en-US"/>
          </a:p>
        </p:txBody>
      </p:sp>
    </p:spTree>
    <p:extLst>
      <p:ext uri="{BB962C8B-B14F-4D97-AF65-F5344CB8AC3E}">
        <p14:creationId xmlns:p14="http://schemas.microsoft.com/office/powerpoint/2010/main" val="2144716353"/>
      </p:ext>
    </p:extLst>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lion shown on this slide and the next was photographed at the Jerusalem Biblical Zoo.</a:t>
            </a:r>
          </a:p>
          <a:p>
            <a:endParaRPr lang="en-US" dirty="0"/>
          </a:p>
          <a:p>
            <a:r>
              <a:rPr lang="en-US" dirty="0"/>
              <a:t>tb080404966c</a:t>
            </a:r>
          </a:p>
        </p:txBody>
      </p:sp>
      <p:sp>
        <p:nvSpPr>
          <p:cNvPr id="4" name="Slide Number Placeholder 3"/>
          <p:cNvSpPr>
            <a:spLocks noGrp="1"/>
          </p:cNvSpPr>
          <p:nvPr>
            <p:ph type="sldNum" sz="quarter" idx="10"/>
          </p:nvPr>
        </p:nvSpPr>
        <p:spPr/>
        <p:txBody>
          <a:bodyPr/>
          <a:lstStyle/>
          <a:p>
            <a:fld id="{4E4946A3-FD68-4E77-9DEF-1E7536A4AD96}" type="slidenum">
              <a:rPr lang="en-US" smtClean="0"/>
              <a:t>121</a:t>
            </a:fld>
            <a:endParaRPr lang="en-US"/>
          </a:p>
        </p:txBody>
      </p:sp>
    </p:spTree>
    <p:extLst>
      <p:ext uri="{BB962C8B-B14F-4D97-AF65-F5344CB8AC3E}">
        <p14:creationId xmlns:p14="http://schemas.microsoft.com/office/powerpoint/2010/main" val="1275474103"/>
      </p:ext>
    </p:extLst>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tb080404967</a:t>
            </a:r>
          </a:p>
        </p:txBody>
      </p:sp>
      <p:sp>
        <p:nvSpPr>
          <p:cNvPr id="4" name="Slide Number Placeholder 3"/>
          <p:cNvSpPr>
            <a:spLocks noGrp="1"/>
          </p:cNvSpPr>
          <p:nvPr>
            <p:ph type="sldNum" sz="quarter" idx="10"/>
          </p:nvPr>
        </p:nvSpPr>
        <p:spPr/>
        <p:txBody>
          <a:bodyPr/>
          <a:lstStyle/>
          <a:p>
            <a:fld id="{4E4946A3-FD68-4E77-9DEF-1E7536A4AD96}" type="slidenum">
              <a:rPr lang="en-US" smtClean="0"/>
              <a:t>122</a:t>
            </a:fld>
            <a:endParaRPr lang="en-US"/>
          </a:p>
        </p:txBody>
      </p:sp>
    </p:spTree>
    <p:extLst>
      <p:ext uri="{BB962C8B-B14F-4D97-AF65-F5344CB8AC3E}">
        <p14:creationId xmlns:p14="http://schemas.microsoft.com/office/powerpoint/2010/main" val="2046751743"/>
      </p:ext>
    </p:extLst>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relief was photographed at the British Museum.</a:t>
            </a:r>
          </a:p>
          <a:p>
            <a:endParaRPr lang="en-US" dirty="0"/>
          </a:p>
          <a:p>
            <a:r>
              <a:rPr lang="en-US" dirty="0"/>
              <a:t>tb100919373</a:t>
            </a:r>
          </a:p>
        </p:txBody>
      </p:sp>
      <p:sp>
        <p:nvSpPr>
          <p:cNvPr id="4" name="Slide Number Placeholder 3"/>
          <p:cNvSpPr>
            <a:spLocks noGrp="1"/>
          </p:cNvSpPr>
          <p:nvPr>
            <p:ph type="sldNum" sz="quarter" idx="10"/>
          </p:nvPr>
        </p:nvSpPr>
        <p:spPr/>
        <p:txBody>
          <a:bodyPr/>
          <a:lstStyle/>
          <a:p>
            <a:fld id="{4E4946A3-FD68-4E77-9DEF-1E7536A4AD96}" type="slidenum">
              <a:rPr lang="en-US" smtClean="0"/>
              <a:t>123</a:t>
            </a:fld>
            <a:endParaRPr lang="en-US"/>
          </a:p>
        </p:txBody>
      </p:sp>
    </p:spTree>
    <p:extLst>
      <p:ext uri="{BB962C8B-B14F-4D97-AF65-F5344CB8AC3E}">
        <p14:creationId xmlns:p14="http://schemas.microsoft.com/office/powerpoint/2010/main" val="49664566"/>
      </p:ext>
    </p:extLst>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relief comes from the north palace of Ashurbanipal at Nineveh. It was photographed</a:t>
            </a:r>
            <a:r>
              <a:rPr lang="en-US" baseline="0" dirty="0"/>
              <a:t> at the Getty Villa in southern California</a:t>
            </a:r>
            <a:r>
              <a:rPr lang="en-US" dirty="0"/>
              <a:t>.</a:t>
            </a:r>
          </a:p>
          <a:p>
            <a:endParaRPr lang="en-US" dirty="0"/>
          </a:p>
          <a:p>
            <a:r>
              <a:rPr lang="en-US" dirty="0"/>
              <a:t>tb100919378</a:t>
            </a:r>
          </a:p>
        </p:txBody>
      </p:sp>
      <p:sp>
        <p:nvSpPr>
          <p:cNvPr id="4" name="Slide Number Placeholder 3"/>
          <p:cNvSpPr>
            <a:spLocks noGrp="1"/>
          </p:cNvSpPr>
          <p:nvPr>
            <p:ph type="sldNum" sz="quarter" idx="10"/>
          </p:nvPr>
        </p:nvSpPr>
        <p:spPr/>
        <p:txBody>
          <a:bodyPr/>
          <a:lstStyle/>
          <a:p>
            <a:fld id="{4E4946A3-FD68-4E77-9DEF-1E7536A4AD96}" type="slidenum">
              <a:rPr lang="en-US" smtClean="0"/>
              <a:t>124</a:t>
            </a:fld>
            <a:endParaRPr lang="en-US"/>
          </a:p>
        </p:txBody>
      </p:sp>
    </p:spTree>
    <p:extLst>
      <p:ext uri="{BB962C8B-B14F-4D97-AF65-F5344CB8AC3E}">
        <p14:creationId xmlns:p14="http://schemas.microsoft.com/office/powerpoint/2010/main" val="55258534"/>
      </p:ext>
    </p:extLst>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 kill a lion in hand-to-hand combat was one of the greatest feats a</a:t>
            </a:r>
            <a:r>
              <a:rPr lang="en-US" baseline="0" dirty="0"/>
              <a:t> man could accomplish, which explains the penchant of Assyrian kings for depicting themselves in that sort of activity. This relief comes from the northern palace of Ashurbanipal at Nineveh and was photographed at the British Museum.</a:t>
            </a:r>
          </a:p>
          <a:p>
            <a:endParaRPr lang="en-US" baseline="0" dirty="0"/>
          </a:p>
          <a:p>
            <a:r>
              <a:rPr lang="en-US" dirty="0"/>
              <a:t>tb0929197345</a:t>
            </a:r>
          </a:p>
        </p:txBody>
      </p:sp>
      <p:sp>
        <p:nvSpPr>
          <p:cNvPr id="4" name="Slide Number Placeholder 3"/>
          <p:cNvSpPr>
            <a:spLocks noGrp="1"/>
          </p:cNvSpPr>
          <p:nvPr>
            <p:ph type="sldNum" sz="quarter" idx="10"/>
          </p:nvPr>
        </p:nvSpPr>
        <p:spPr/>
        <p:txBody>
          <a:bodyPr/>
          <a:lstStyle/>
          <a:p>
            <a:fld id="{4E4946A3-FD68-4E77-9DEF-1E7536A4AD96}" type="slidenum">
              <a:rPr lang="en-US" smtClean="0"/>
              <a:t>125</a:t>
            </a:fld>
            <a:endParaRPr lang="en-US"/>
          </a:p>
        </p:txBody>
      </p:sp>
    </p:spTree>
    <p:extLst>
      <p:ext uri="{BB962C8B-B14F-4D97-AF65-F5344CB8AC3E}">
        <p14:creationId xmlns:p14="http://schemas.microsoft.com/office/powerpoint/2010/main" val="1526886323"/>
      </p:ext>
    </p:extLst>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image comes from </a:t>
            </a:r>
            <a:r>
              <a:rPr lang="en-US" dirty="0" err="1"/>
              <a:t>Zunkir</a:t>
            </a:r>
            <a:r>
              <a:rPr lang="en-US" dirty="0"/>
              <a:t> and is licensed under</a:t>
            </a:r>
            <a:r>
              <a:rPr lang="en-US" baseline="0" dirty="0"/>
              <a:t> </a:t>
            </a:r>
            <a:r>
              <a:rPr lang="en-US" dirty="0"/>
              <a:t>CC BY-SA 4.0, via Wikimedia Commons: https://commons.wikimedia.org/wiki/File:Lion_Hunt_of_Ashurbanipal_-_king_standing_killing_lion.jpg.</a:t>
            </a:r>
          </a:p>
          <a:p>
            <a:endParaRPr lang="en-US" dirty="0"/>
          </a:p>
          <a:p>
            <a:r>
              <a:rPr lang="en-US" dirty="0"/>
              <a:t>wiki030920201634373523</a:t>
            </a:r>
          </a:p>
        </p:txBody>
      </p:sp>
      <p:sp>
        <p:nvSpPr>
          <p:cNvPr id="4" name="Slide Number Placeholder 3"/>
          <p:cNvSpPr>
            <a:spLocks noGrp="1"/>
          </p:cNvSpPr>
          <p:nvPr>
            <p:ph type="sldNum" sz="quarter" idx="10"/>
          </p:nvPr>
        </p:nvSpPr>
        <p:spPr/>
        <p:txBody>
          <a:bodyPr/>
          <a:lstStyle/>
          <a:p>
            <a:fld id="{4E4946A3-FD68-4E77-9DEF-1E7536A4AD96}" type="slidenum">
              <a:rPr lang="en-US" smtClean="0"/>
              <a:t>126</a:t>
            </a:fld>
            <a:endParaRPr lang="en-US"/>
          </a:p>
        </p:txBody>
      </p:sp>
    </p:spTree>
    <p:extLst>
      <p:ext uri="{BB962C8B-B14F-4D97-AF65-F5344CB8AC3E}">
        <p14:creationId xmlns:p14="http://schemas.microsoft.com/office/powerpoint/2010/main" val="1526886323"/>
      </p:ext>
    </p:extLst>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relief was photographed at the British Museum. This image comes from Carole </a:t>
            </a:r>
            <a:r>
              <a:rPr lang="en-US" dirty="0" err="1"/>
              <a:t>Raddato</a:t>
            </a:r>
            <a:r>
              <a:rPr lang="en-US" dirty="0"/>
              <a:t> and is licensed under</a:t>
            </a:r>
            <a:r>
              <a:rPr lang="en-US" baseline="0" dirty="0"/>
              <a:t> </a:t>
            </a:r>
            <a:r>
              <a:rPr lang="en-US" dirty="0"/>
              <a:t>CC BY-SA 2.0, via Wikimedia Commons: https://commons.wikimedia.org/wiki/File:Sculpted_reliefs_depicting_Ashurbanipal,_the_last_great_Assyrian_king,_hunting_lions,_gypsum_hall_relief_from_the_North_Palace_of_Nineveh_(Irak),_c._645-635_BC,_British_Museum_(16535870558).jpg.</a:t>
            </a:r>
          </a:p>
          <a:p>
            <a:endParaRPr lang="en-US" dirty="0"/>
          </a:p>
          <a:p>
            <a:r>
              <a:rPr lang="en-US" dirty="0"/>
              <a:t>wiki16535870558</a:t>
            </a:r>
          </a:p>
        </p:txBody>
      </p:sp>
      <p:sp>
        <p:nvSpPr>
          <p:cNvPr id="4" name="Slide Number Placeholder 3"/>
          <p:cNvSpPr>
            <a:spLocks noGrp="1"/>
          </p:cNvSpPr>
          <p:nvPr>
            <p:ph type="sldNum" sz="quarter" idx="10"/>
          </p:nvPr>
        </p:nvSpPr>
        <p:spPr/>
        <p:txBody>
          <a:bodyPr/>
          <a:lstStyle/>
          <a:p>
            <a:fld id="{4E4946A3-FD68-4E77-9DEF-1E7536A4AD96}" type="slidenum">
              <a:rPr lang="en-US" smtClean="0"/>
              <a:t>127</a:t>
            </a:fld>
            <a:endParaRPr lang="en-US"/>
          </a:p>
        </p:txBody>
      </p:sp>
    </p:spTree>
    <p:extLst>
      <p:ext uri="{BB962C8B-B14F-4D97-AF65-F5344CB8AC3E}">
        <p14:creationId xmlns:p14="http://schemas.microsoft.com/office/powerpoint/2010/main" val="570819470"/>
      </p:ext>
    </p:extLst>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photo was taken by David </a:t>
            </a:r>
            <a:r>
              <a:rPr lang="en-US" dirty="0" err="1"/>
              <a:t>Bivin</a:t>
            </a:r>
            <a:r>
              <a:rPr lang="en-US" dirty="0"/>
              <a:t> in the 1960s.</a:t>
            </a:r>
          </a:p>
          <a:p>
            <a:endParaRPr lang="en-US" dirty="0"/>
          </a:p>
          <a:p>
            <a:r>
              <a:rPr lang="en-US" dirty="0"/>
              <a:t>db6801152409</a:t>
            </a:r>
          </a:p>
        </p:txBody>
      </p:sp>
      <p:sp>
        <p:nvSpPr>
          <p:cNvPr id="4" name="Slide Number Placeholder 3"/>
          <p:cNvSpPr>
            <a:spLocks noGrp="1"/>
          </p:cNvSpPr>
          <p:nvPr>
            <p:ph type="sldNum" sz="quarter" idx="10"/>
          </p:nvPr>
        </p:nvSpPr>
        <p:spPr/>
        <p:txBody>
          <a:bodyPr/>
          <a:lstStyle/>
          <a:p>
            <a:fld id="{4E4946A3-FD68-4E77-9DEF-1E7536A4AD96}" type="slidenum">
              <a:rPr lang="en-US" smtClean="0"/>
              <a:t>128</a:t>
            </a:fld>
            <a:endParaRPr lang="en-US"/>
          </a:p>
        </p:txBody>
      </p:sp>
    </p:spTree>
    <p:extLst>
      <p:ext uri="{BB962C8B-B14F-4D97-AF65-F5344CB8AC3E}">
        <p14:creationId xmlns:p14="http://schemas.microsoft.com/office/powerpoint/2010/main" val="742556405"/>
      </p:ext>
    </p:extLst>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tb012800203</a:t>
            </a:r>
          </a:p>
        </p:txBody>
      </p:sp>
      <p:sp>
        <p:nvSpPr>
          <p:cNvPr id="4" name="Slide Number Placeholder 3"/>
          <p:cNvSpPr>
            <a:spLocks noGrp="1"/>
          </p:cNvSpPr>
          <p:nvPr>
            <p:ph type="sldNum" sz="quarter" idx="10"/>
          </p:nvPr>
        </p:nvSpPr>
        <p:spPr/>
        <p:txBody>
          <a:bodyPr/>
          <a:lstStyle/>
          <a:p>
            <a:fld id="{4E4946A3-FD68-4E77-9DEF-1E7536A4AD96}" type="slidenum">
              <a:rPr lang="en-US" smtClean="0"/>
              <a:t>129</a:t>
            </a:fld>
            <a:endParaRPr lang="en-US"/>
          </a:p>
        </p:txBody>
      </p:sp>
    </p:spTree>
    <p:extLst>
      <p:ext uri="{BB962C8B-B14F-4D97-AF65-F5344CB8AC3E}">
        <p14:creationId xmlns:p14="http://schemas.microsoft.com/office/powerpoint/2010/main" val="74255640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Jacob is likely singled out here because</a:t>
            </a:r>
            <a:r>
              <a:rPr lang="en-US" baseline="0" dirty="0"/>
              <a:t> he was the father of the twelve men whose descendants became the twelve tribes of Israel. </a:t>
            </a:r>
          </a:p>
          <a:p>
            <a:endParaRPr lang="en-US" dirty="0"/>
          </a:p>
          <a:p>
            <a:r>
              <a:rPr lang="en-US" dirty="0"/>
              <a:t>db7109238109</a:t>
            </a:r>
          </a:p>
        </p:txBody>
      </p:sp>
      <p:sp>
        <p:nvSpPr>
          <p:cNvPr id="4" name="Slide Number Placeholder 3"/>
          <p:cNvSpPr>
            <a:spLocks noGrp="1"/>
          </p:cNvSpPr>
          <p:nvPr>
            <p:ph type="sldNum" sz="quarter" idx="10"/>
          </p:nvPr>
        </p:nvSpPr>
        <p:spPr/>
        <p:txBody>
          <a:bodyPr/>
          <a:lstStyle/>
          <a:p>
            <a:fld id="{4E4946A3-FD68-4E77-9DEF-1E7536A4AD96}" type="slidenum">
              <a:rPr lang="en-US" smtClean="0"/>
              <a:t>13</a:t>
            </a:fld>
            <a:endParaRPr lang="en-US"/>
          </a:p>
        </p:txBody>
      </p:sp>
    </p:spTree>
    <p:extLst>
      <p:ext uri="{BB962C8B-B14F-4D97-AF65-F5344CB8AC3E}">
        <p14:creationId xmlns:p14="http://schemas.microsoft.com/office/powerpoint/2010/main" val="2090644850"/>
      </p:ext>
    </p:extLst>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photo was taken in the hills south of Jerusalem in late December.</a:t>
            </a:r>
          </a:p>
          <a:p>
            <a:endParaRPr lang="en-US" dirty="0"/>
          </a:p>
          <a:p>
            <a:r>
              <a:rPr lang="en-US" dirty="0"/>
              <a:t>tb122906100</a:t>
            </a:r>
          </a:p>
        </p:txBody>
      </p:sp>
      <p:sp>
        <p:nvSpPr>
          <p:cNvPr id="4" name="Slide Number Placeholder 3"/>
          <p:cNvSpPr>
            <a:spLocks noGrp="1"/>
          </p:cNvSpPr>
          <p:nvPr>
            <p:ph type="sldNum" sz="quarter" idx="10"/>
          </p:nvPr>
        </p:nvSpPr>
        <p:spPr/>
        <p:txBody>
          <a:bodyPr/>
          <a:lstStyle/>
          <a:p>
            <a:fld id="{4E4946A3-FD68-4E77-9DEF-1E7536A4AD96}" type="slidenum">
              <a:rPr lang="en-US" smtClean="0"/>
              <a:t>130</a:t>
            </a:fld>
            <a:endParaRPr lang="en-US"/>
          </a:p>
        </p:txBody>
      </p:sp>
    </p:spTree>
    <p:extLst>
      <p:ext uri="{BB962C8B-B14F-4D97-AF65-F5344CB8AC3E}">
        <p14:creationId xmlns:p14="http://schemas.microsoft.com/office/powerpoint/2010/main" val="952372811"/>
      </p:ext>
    </p:extLst>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This image comes from James Tissot and is in the public domain, via The Jewish Museum: </a:t>
            </a:r>
            <a:r>
              <a:rPr lang="en-US" sz="1200" baseline="0" dirty="0"/>
              <a:t>https://thejewishmuseum.org/collection/26583-benaiah-who-slew-the-lion.</a:t>
            </a:r>
          </a:p>
          <a:p>
            <a:endParaRPr lang="en-US" sz="1200" baseline="0" dirty="0"/>
          </a:p>
          <a:p>
            <a:r>
              <a:rPr lang="en-US" sz="1200" baseline="0" dirty="0"/>
              <a:t>tjm26583</a:t>
            </a:r>
          </a:p>
        </p:txBody>
      </p:sp>
      <p:sp>
        <p:nvSpPr>
          <p:cNvPr id="4" name="Slide Number Placeholder 3"/>
          <p:cNvSpPr>
            <a:spLocks noGrp="1"/>
          </p:cNvSpPr>
          <p:nvPr>
            <p:ph type="sldNum" sz="quarter" idx="10"/>
          </p:nvPr>
        </p:nvSpPr>
        <p:spPr/>
        <p:txBody>
          <a:bodyPr/>
          <a:lstStyle/>
          <a:p>
            <a:fld id="{4E4946A3-FD68-4E77-9DEF-1E7536A4AD96}" type="slidenum">
              <a:rPr lang="en-US" smtClean="0"/>
              <a:t>131</a:t>
            </a:fld>
            <a:endParaRPr lang="en-US"/>
          </a:p>
        </p:txBody>
      </p:sp>
    </p:spTree>
    <p:extLst>
      <p:ext uri="{BB962C8B-B14F-4D97-AF65-F5344CB8AC3E}">
        <p14:creationId xmlns:p14="http://schemas.microsoft.com/office/powerpoint/2010/main" val="952372811"/>
      </p:ext>
    </p:extLst>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This is the only reference to conflict</a:t>
            </a:r>
            <a:r>
              <a:rPr lang="en-US" baseline="0" dirty="0"/>
              <a:t> between Israel and Egypt during the reign of David. Given the lack of other references, perhaps this Egyptian was a mercenary in the employ of another of David’s enemies. </a:t>
            </a:r>
            <a:r>
              <a:rPr lang="en-US" sz="1200" kern="1200" dirty="0">
                <a:effectLst/>
                <a:latin typeface="+mn-lt"/>
                <a:ea typeface="+mn-ea"/>
                <a:cs typeface="+mn-cs"/>
              </a:rPr>
              <a:t>This illustration comes from Jean François Champollion, </a:t>
            </a:r>
            <a:r>
              <a:rPr lang="en-US" sz="1200" i="1" kern="1200" dirty="0">
                <a:effectLst/>
                <a:latin typeface="+mn-lt"/>
                <a:ea typeface="+mn-ea"/>
                <a:cs typeface="+mn-cs"/>
              </a:rPr>
              <a:t>Monuments de l''</a:t>
            </a:r>
            <a:r>
              <a:rPr lang="en-US" sz="1200" i="1" kern="1200" dirty="0" err="1">
                <a:effectLst/>
                <a:latin typeface="+mn-lt"/>
                <a:ea typeface="+mn-ea"/>
                <a:cs typeface="+mn-cs"/>
              </a:rPr>
              <a:t>Egypte</a:t>
            </a:r>
            <a:r>
              <a:rPr lang="en-US" sz="1200" i="1" kern="1200" dirty="0">
                <a:effectLst/>
                <a:latin typeface="+mn-lt"/>
                <a:ea typeface="+mn-ea"/>
                <a:cs typeface="+mn-cs"/>
              </a:rPr>
              <a:t> et de la </a:t>
            </a:r>
            <a:r>
              <a:rPr lang="en-US" sz="1200" i="1" kern="1200" dirty="0" err="1">
                <a:effectLst/>
                <a:latin typeface="+mn-lt"/>
                <a:ea typeface="+mn-ea"/>
                <a:cs typeface="+mn-cs"/>
              </a:rPr>
              <a:t>Nubie</a:t>
            </a:r>
            <a:r>
              <a:rPr lang="en-US" sz="1200" kern="1200" dirty="0">
                <a:effectLst/>
                <a:latin typeface="+mn-lt"/>
                <a:ea typeface="+mn-ea"/>
                <a:cs typeface="+mn-cs"/>
              </a:rPr>
              <a:t>, published in 1835–45. Public domain, from The New York Public Library, </a:t>
            </a:r>
            <a:r>
              <a:rPr lang="en-US" sz="1200" u="sng" kern="1200" dirty="0">
                <a:effectLst/>
                <a:latin typeface="+mn-lt"/>
                <a:ea typeface="+mn-ea"/>
                <a:cs typeface="+mn-cs"/>
                <a:hlinkClick r:id="rId3">
                  <a:extLst>
                    <a:ext uri="{A12FA001-AC4F-418D-AE19-62706E023703}">
                      <ahyp:hlinkClr xmlns:ahyp="http://schemas.microsoft.com/office/drawing/2018/hyperlinkcolor" val="tx"/>
                    </a:ext>
                  </a:extLst>
                </a:hlinkClick>
              </a:rPr>
              <a:t>http://digitalcollections.nypl.org/items/510d47e2-5d53-a3d9-e040-e00a18064a99</a:t>
            </a: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nypl</a:t>
            </a:r>
            <a:r>
              <a:rPr lang="en-US" sz="1200" b="0" i="0" kern="1200" dirty="0">
                <a:effectLst/>
                <a:latin typeface="+mn-lt"/>
                <a:ea typeface="+mn-ea"/>
                <a:cs typeface="+mn-cs"/>
              </a:rPr>
              <a:t>1532065</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132</a:t>
            </a:fld>
            <a:endParaRPr lang="en-US"/>
          </a:p>
        </p:txBody>
      </p:sp>
    </p:spTree>
    <p:extLst>
      <p:ext uri="{BB962C8B-B14F-4D97-AF65-F5344CB8AC3E}">
        <p14:creationId xmlns:p14="http://schemas.microsoft.com/office/powerpoint/2010/main" val="609162432"/>
      </p:ext>
    </p:extLst>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The Chronicler’s account of Benaiah (1 Chr 11</a:t>
            </a:r>
            <a:r>
              <a:rPr lang="en-US" dirty="0">
                <a:sym typeface="Wingdings"/>
              </a:rPr>
              <a:t>:22-25)</a:t>
            </a:r>
            <a:r>
              <a:rPr lang="en-US" dirty="0"/>
              <a:t> includes several</a:t>
            </a:r>
            <a:r>
              <a:rPr lang="en-US" baseline="0" dirty="0"/>
              <a:t> additional details related to the Egyptian, including his great height (5 cubits). These details are reminiscent of the description of Goliath (1 Sam 17:4-7). A cubit is approximately 18 inches (46 cm), which would make this Egyptian about 7.5 feet (2.3 m) in height. </a:t>
            </a:r>
            <a:r>
              <a:rPr lang="en-US" dirty="0"/>
              <a:t>The wooden object in this photo is an Egyptian measuring stick that is a cubit in length. It was photographed at the Naples Archaeological Museum.</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tb111705792</a:t>
            </a:r>
          </a:p>
        </p:txBody>
      </p:sp>
      <p:sp>
        <p:nvSpPr>
          <p:cNvPr id="4" name="Slide Number Placeholder 3"/>
          <p:cNvSpPr>
            <a:spLocks noGrp="1"/>
          </p:cNvSpPr>
          <p:nvPr>
            <p:ph type="sldNum" sz="quarter" idx="10"/>
          </p:nvPr>
        </p:nvSpPr>
        <p:spPr/>
        <p:txBody>
          <a:bodyPr/>
          <a:lstStyle/>
          <a:p>
            <a:fld id="{4E4946A3-FD68-4E77-9DEF-1E7536A4AD96}" type="slidenum">
              <a:rPr lang="en-US" smtClean="0"/>
              <a:t>133</a:t>
            </a:fld>
            <a:endParaRPr lang="en-US"/>
          </a:p>
        </p:txBody>
      </p:sp>
    </p:spTree>
    <p:extLst>
      <p:ext uri="{BB962C8B-B14F-4D97-AF65-F5344CB8AC3E}">
        <p14:creationId xmlns:p14="http://schemas.microsoft.com/office/powerpoint/2010/main" val="1399477598"/>
      </p:ext>
    </p:extLst>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Chronicler’s account of </a:t>
            </a:r>
            <a:r>
              <a:rPr lang="en-US" dirty="0" err="1"/>
              <a:t>Benaiah</a:t>
            </a:r>
            <a:r>
              <a:rPr lang="en-US" dirty="0"/>
              <a:t> (1 </a:t>
            </a:r>
            <a:r>
              <a:rPr lang="en-US" dirty="0" err="1"/>
              <a:t>Chr</a:t>
            </a:r>
            <a:r>
              <a:rPr lang="en-US" dirty="0"/>
              <a:t> 11</a:t>
            </a:r>
            <a:r>
              <a:rPr lang="en-US" dirty="0">
                <a:sym typeface="Wingdings"/>
              </a:rPr>
              <a:t>:22-25)</a:t>
            </a:r>
            <a:r>
              <a:rPr lang="en-US" dirty="0"/>
              <a:t> also indicates that </a:t>
            </a:r>
            <a:r>
              <a:rPr lang="en-US" baseline="0" dirty="0"/>
              <a:t>the Egyptian’s spear was “like a weaver’s beam.” </a:t>
            </a:r>
            <a:r>
              <a:rPr lang="en-US" dirty="0"/>
              <a:t>The large beam against which the woman in the foreground of</a:t>
            </a:r>
            <a:r>
              <a:rPr lang="en-US" baseline="0" dirty="0"/>
              <a:t> this photo is leaning may be similar to the spear that the Chronicler ascribes to the Egyptian who was killed by </a:t>
            </a:r>
            <a:r>
              <a:rPr lang="en-US" baseline="0" dirty="0" err="1"/>
              <a:t>Benaiah</a:t>
            </a:r>
            <a:r>
              <a:rPr lang="en-US" baseline="0" dirty="0"/>
              <a:t>. </a:t>
            </a:r>
            <a:r>
              <a:rPr lang="en-US" dirty="0"/>
              <a:t>This image was published in </a:t>
            </a:r>
            <a:r>
              <a:rPr lang="en-US" i="1" dirty="0"/>
              <a:t>Earthly Footsteps of the Man of Galilee</a:t>
            </a:r>
            <a:r>
              <a:rPr lang="en-US" i="0" dirty="0"/>
              <a:t>, by John H. Vincent, James W. Lee, and R. E. M. Bain.</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ef0268</a:t>
            </a:r>
          </a:p>
        </p:txBody>
      </p:sp>
      <p:sp>
        <p:nvSpPr>
          <p:cNvPr id="4" name="Slide Number Placeholder 3"/>
          <p:cNvSpPr>
            <a:spLocks noGrp="1"/>
          </p:cNvSpPr>
          <p:nvPr>
            <p:ph type="sldNum" sz="quarter" idx="10"/>
          </p:nvPr>
        </p:nvSpPr>
        <p:spPr/>
        <p:txBody>
          <a:bodyPr/>
          <a:lstStyle/>
          <a:p>
            <a:fld id="{4E4946A3-FD68-4E77-9DEF-1E7536A4AD96}" type="slidenum">
              <a:rPr lang="en-US" smtClean="0"/>
              <a:t>134</a:t>
            </a:fld>
            <a:endParaRPr lang="en-US"/>
          </a:p>
        </p:txBody>
      </p:sp>
    </p:spTree>
    <p:extLst>
      <p:ext uri="{BB962C8B-B14F-4D97-AF65-F5344CB8AC3E}">
        <p14:creationId xmlns:p14="http://schemas.microsoft.com/office/powerpoint/2010/main" val="780851563"/>
      </p:ext>
    </p:extLst>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a:t>
            </a:r>
            <a:r>
              <a:rPr lang="en-US" baseline="0" dirty="0"/>
              <a:t> relief was photographed at the southern staircase of the </a:t>
            </a:r>
            <a:r>
              <a:rPr lang="en-US" dirty="0"/>
              <a:t>palace of Darius at Persepolis.</a:t>
            </a:r>
          </a:p>
          <a:p>
            <a:endParaRPr lang="en-US" dirty="0"/>
          </a:p>
          <a:p>
            <a:r>
              <a:rPr lang="en-US" dirty="0"/>
              <a:t>tb0506181245</a:t>
            </a:r>
          </a:p>
        </p:txBody>
      </p:sp>
      <p:sp>
        <p:nvSpPr>
          <p:cNvPr id="4" name="Slide Number Placeholder 3"/>
          <p:cNvSpPr>
            <a:spLocks noGrp="1"/>
          </p:cNvSpPr>
          <p:nvPr>
            <p:ph type="sldNum" sz="quarter" idx="10"/>
          </p:nvPr>
        </p:nvSpPr>
        <p:spPr/>
        <p:txBody>
          <a:bodyPr/>
          <a:lstStyle/>
          <a:p>
            <a:fld id="{4E4946A3-FD68-4E77-9DEF-1E7536A4AD96}" type="slidenum">
              <a:rPr lang="en-US" smtClean="0"/>
              <a:t>135</a:t>
            </a:fld>
            <a:endParaRPr lang="en-US"/>
          </a:p>
        </p:txBody>
      </p:sp>
    </p:spTree>
    <p:extLst>
      <p:ext uri="{BB962C8B-B14F-4D97-AF65-F5344CB8AC3E}">
        <p14:creationId xmlns:p14="http://schemas.microsoft.com/office/powerpoint/2010/main" val="575178111"/>
      </p:ext>
    </p:extLst>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a:t>This statue depicts the Roman hero and god Hercules, armed with a club. </a:t>
            </a:r>
            <a:r>
              <a:rPr lang="en-US" dirty="0"/>
              <a:t>This statue was photographed at the Naples Archaeological</a:t>
            </a:r>
            <a:r>
              <a:rPr lang="en-US" baseline="0" dirty="0"/>
              <a:t> Museum. A removable box has been added to avoid causing surprise or offense.</a:t>
            </a:r>
          </a:p>
          <a:p>
            <a:endParaRPr lang="en-US" dirty="0"/>
          </a:p>
          <a:p>
            <a:r>
              <a:rPr lang="en-US" dirty="0"/>
              <a:t>tb0515170537</a:t>
            </a:r>
          </a:p>
        </p:txBody>
      </p:sp>
      <p:sp>
        <p:nvSpPr>
          <p:cNvPr id="4" name="Slide Number Placeholder 3"/>
          <p:cNvSpPr>
            <a:spLocks noGrp="1"/>
          </p:cNvSpPr>
          <p:nvPr>
            <p:ph type="sldNum" sz="quarter" idx="10"/>
          </p:nvPr>
        </p:nvSpPr>
        <p:spPr/>
        <p:txBody>
          <a:bodyPr/>
          <a:lstStyle/>
          <a:p>
            <a:fld id="{4E4946A3-FD68-4E77-9DEF-1E7536A4AD96}" type="slidenum">
              <a:rPr lang="en-US" smtClean="0"/>
              <a:t>136</a:t>
            </a:fld>
            <a:endParaRPr lang="en-US"/>
          </a:p>
        </p:txBody>
      </p:sp>
    </p:spTree>
    <p:extLst>
      <p:ext uri="{BB962C8B-B14F-4D97-AF65-F5344CB8AC3E}">
        <p14:creationId xmlns:p14="http://schemas.microsoft.com/office/powerpoint/2010/main" val="1994074493"/>
      </p:ext>
    </p:extLst>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This bronze figurine was photographed at the Hecht Museum at the University of Haifa.</a:t>
            </a:r>
            <a:endParaRPr lang="en-US" dirty="0">
              <a:latin typeface="Times New Roman" pitchFamily="18" charset="0"/>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latin typeface="Times New Roman" pitchFamily="18"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dirty="0"/>
              <a:t>cm17062707702c</a:t>
            </a:r>
            <a:endParaRPr lang="en-US" dirty="0">
              <a:latin typeface="Times New Roman" pitchFamily="18" charset="0"/>
            </a:endParaRPr>
          </a:p>
        </p:txBody>
      </p:sp>
      <p:sp>
        <p:nvSpPr>
          <p:cNvPr id="4" name="Slide Number Placeholder 3"/>
          <p:cNvSpPr>
            <a:spLocks noGrp="1"/>
          </p:cNvSpPr>
          <p:nvPr>
            <p:ph type="sldNum" sz="quarter" idx="10"/>
          </p:nvPr>
        </p:nvSpPr>
        <p:spPr/>
        <p:txBody>
          <a:bodyPr/>
          <a:lstStyle/>
          <a:p>
            <a:fld id="{4E4946A3-FD68-4E77-9DEF-1E7536A4AD96}" type="slidenum">
              <a:rPr lang="en-US" smtClean="0"/>
              <a:t>137</a:t>
            </a:fld>
            <a:endParaRPr lang="en-US"/>
          </a:p>
        </p:txBody>
      </p:sp>
    </p:spTree>
    <p:extLst>
      <p:ext uri="{BB962C8B-B14F-4D97-AF65-F5344CB8AC3E}">
        <p14:creationId xmlns:p14="http://schemas.microsoft.com/office/powerpoint/2010/main" val="1754089160"/>
      </p:ext>
    </p:extLst>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a:effectLst/>
                <a:latin typeface="+mn-lt"/>
                <a:ea typeface="+mn-ea"/>
                <a:cs typeface="+mn-cs"/>
              </a:rPr>
              <a:t>This illustration comes from Sir Austen Henry Layard, </a:t>
            </a:r>
            <a:r>
              <a:rPr lang="en-US" sz="1200" i="1" kern="1200" dirty="0">
                <a:effectLst/>
                <a:latin typeface="+mn-lt"/>
                <a:ea typeface="+mn-ea"/>
                <a:cs typeface="+mn-cs"/>
              </a:rPr>
              <a:t>Second Series of the Monuments of Nineveh</a:t>
            </a:r>
            <a:r>
              <a:rPr lang="en-US" sz="1200" kern="1200" dirty="0">
                <a:effectLst/>
                <a:latin typeface="+mn-lt"/>
                <a:ea typeface="+mn-ea"/>
                <a:cs typeface="+mn-cs"/>
              </a:rPr>
              <a:t>, published in 1853. Public domain, from The New York Public Library, </a:t>
            </a:r>
            <a:r>
              <a:rPr lang="en-US" sz="1200" u="sng" kern="1200" dirty="0">
                <a:effectLst/>
                <a:latin typeface="+mn-lt"/>
                <a:ea typeface="+mn-ea"/>
                <a:cs typeface="+mn-cs"/>
                <a:hlinkClick r:id="rId3">
                  <a:extLst>
                    <a:ext uri="{A12FA001-AC4F-418D-AE19-62706E023703}">
                      <ahyp:hlinkClr xmlns:ahyp="http://schemas.microsoft.com/office/drawing/2018/hyperlinkcolor" val="tx"/>
                    </a:ext>
                  </a:extLst>
                </a:hlinkClick>
              </a:rPr>
              <a:t>http://digitalcollections.nypl.org/items/510d47dc-4746-a3d9-e040-e00a18064a99</a:t>
            </a:r>
            <a:endParaRPr lang="en-US" dirty="0">
              <a:latin typeface="Times New Roman" pitchFamily="18" charset="0"/>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latin typeface="Times New Roman" pitchFamily="18"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dirty="0">
                <a:latin typeface="Times New Roman" pitchFamily="18" charset="0"/>
              </a:rPr>
              <a:t>nypl</a:t>
            </a:r>
            <a:r>
              <a:rPr lang="en-US" sz="1200" b="0" i="0" kern="1200" dirty="0">
                <a:effectLst/>
                <a:latin typeface="+mn-lt"/>
                <a:ea typeface="+mn-ea"/>
                <a:cs typeface="+mn-cs"/>
              </a:rPr>
              <a:t>494756</a:t>
            </a:r>
            <a:endParaRPr lang="en-US" dirty="0">
              <a:latin typeface="Times New Roman" pitchFamily="18" charset="0"/>
            </a:endParaRPr>
          </a:p>
        </p:txBody>
      </p:sp>
      <p:sp>
        <p:nvSpPr>
          <p:cNvPr id="4" name="Slide Number Placeholder 3"/>
          <p:cNvSpPr>
            <a:spLocks noGrp="1"/>
          </p:cNvSpPr>
          <p:nvPr>
            <p:ph type="sldNum" sz="quarter" idx="10"/>
          </p:nvPr>
        </p:nvSpPr>
        <p:spPr/>
        <p:txBody>
          <a:bodyPr/>
          <a:lstStyle/>
          <a:p>
            <a:fld id="{4E4946A3-FD68-4E77-9DEF-1E7536A4AD96}" type="slidenum">
              <a:rPr lang="en-US" smtClean="0"/>
              <a:t>138</a:t>
            </a:fld>
            <a:endParaRPr lang="en-US"/>
          </a:p>
        </p:txBody>
      </p:sp>
    </p:spTree>
    <p:extLst>
      <p:ext uri="{BB962C8B-B14F-4D97-AF65-F5344CB8AC3E}">
        <p14:creationId xmlns:p14="http://schemas.microsoft.com/office/powerpoint/2010/main" val="1754089160"/>
      </p:ext>
    </p:extLst>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American Colony photograph was taken between 1898 and 1914.</a:t>
            </a:r>
          </a:p>
          <a:p>
            <a:endParaRPr lang="en-US" dirty="0"/>
          </a:p>
          <a:p>
            <a:r>
              <a:rPr lang="en-US" dirty="0"/>
              <a:t>mat06824</a:t>
            </a:r>
          </a:p>
        </p:txBody>
      </p:sp>
      <p:sp>
        <p:nvSpPr>
          <p:cNvPr id="4" name="Slide Number Placeholder 3"/>
          <p:cNvSpPr>
            <a:spLocks noGrp="1"/>
          </p:cNvSpPr>
          <p:nvPr>
            <p:ph type="sldNum" sz="quarter" idx="10"/>
          </p:nvPr>
        </p:nvSpPr>
        <p:spPr/>
        <p:txBody>
          <a:bodyPr/>
          <a:lstStyle/>
          <a:p>
            <a:fld id="{4E4946A3-FD68-4E77-9DEF-1E7536A4AD96}" type="slidenum">
              <a:rPr lang="en-US" smtClean="0"/>
              <a:t>139</a:t>
            </a:fld>
            <a:endParaRPr lang="en-US"/>
          </a:p>
        </p:txBody>
      </p:sp>
    </p:spTree>
    <p:extLst>
      <p:ext uri="{BB962C8B-B14F-4D97-AF65-F5344CB8AC3E}">
        <p14:creationId xmlns:p14="http://schemas.microsoft.com/office/powerpoint/2010/main" val="139378519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More of the songs in the book of Psalms are attributed to David than to any other single author.</a:t>
            </a:r>
          </a:p>
          <a:p>
            <a:endParaRPr lang="en-US" dirty="0"/>
          </a:p>
          <a:p>
            <a:r>
              <a:rPr lang="en-US" dirty="0"/>
              <a:t>tb010312629</a:t>
            </a:r>
          </a:p>
        </p:txBody>
      </p:sp>
      <p:sp>
        <p:nvSpPr>
          <p:cNvPr id="4" name="Slide Number Placeholder 3"/>
          <p:cNvSpPr>
            <a:spLocks noGrp="1"/>
          </p:cNvSpPr>
          <p:nvPr>
            <p:ph type="sldNum" sz="quarter" idx="10"/>
          </p:nvPr>
        </p:nvSpPr>
        <p:spPr/>
        <p:txBody>
          <a:bodyPr/>
          <a:lstStyle/>
          <a:p>
            <a:fld id="{4E4946A3-FD68-4E77-9DEF-1E7536A4AD96}" type="slidenum">
              <a:rPr lang="en-US" smtClean="0"/>
              <a:t>14</a:t>
            </a:fld>
            <a:endParaRPr lang="en-US"/>
          </a:p>
        </p:txBody>
      </p:sp>
    </p:spTree>
    <p:extLst>
      <p:ext uri="{BB962C8B-B14F-4D97-AF65-F5344CB8AC3E}">
        <p14:creationId xmlns:p14="http://schemas.microsoft.com/office/powerpoint/2010/main" val="1040386405"/>
      </p:ext>
    </p:extLst>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effectLst/>
                <a:latin typeface="+mn-lt"/>
                <a:ea typeface="+mn-ea"/>
                <a:cs typeface="+mn-cs"/>
              </a:rPr>
              <a:t>The portion of the relief shown here depicts thirty men. This illustration comes from Sir Austen Henry Layard, </a:t>
            </a:r>
            <a:r>
              <a:rPr lang="en-US" sz="1200" i="1" kern="1200" dirty="0">
                <a:effectLst/>
                <a:latin typeface="+mn-lt"/>
                <a:ea typeface="+mn-ea"/>
                <a:cs typeface="+mn-cs"/>
              </a:rPr>
              <a:t>Second Series of the Monuments of Nineveh</a:t>
            </a:r>
            <a:r>
              <a:rPr lang="en-US" sz="1200" kern="1200" dirty="0">
                <a:effectLst/>
                <a:latin typeface="+mn-lt"/>
                <a:ea typeface="+mn-ea"/>
                <a:cs typeface="+mn-cs"/>
              </a:rPr>
              <a:t>, published in 1853. Public domain, from The New York Public Library, </a:t>
            </a:r>
            <a:r>
              <a:rPr lang="en-US" sz="1200" u="sng" kern="1200" dirty="0">
                <a:effectLst/>
                <a:latin typeface="+mn-lt"/>
                <a:ea typeface="+mn-ea"/>
                <a:cs typeface="+mn-cs"/>
                <a:hlinkClick r:id="rId3">
                  <a:extLst>
                    <a:ext uri="{A12FA001-AC4F-418D-AE19-62706E023703}">
                      <ahyp:hlinkClr xmlns:ahyp="http://schemas.microsoft.com/office/drawing/2018/hyperlinkcolor" val="tx"/>
                    </a:ext>
                  </a:extLst>
                </a:hlinkClick>
              </a:rPr>
              <a:t>http://digitalcollections.nypl.org/items/510d47dc-472f-a3d9-e040-e00a18064a99</a:t>
            </a:r>
            <a:endParaRPr lang="en-US" dirty="0"/>
          </a:p>
          <a:p>
            <a:endParaRPr lang="en-US" dirty="0"/>
          </a:p>
          <a:p>
            <a:r>
              <a:rPr lang="en-US" dirty="0"/>
              <a:t>nypl</a:t>
            </a:r>
            <a:r>
              <a:rPr lang="en-US" sz="1200" b="0" i="0" kern="1200" dirty="0">
                <a:effectLst/>
                <a:latin typeface="+mn-lt"/>
                <a:ea typeface="+mn-ea"/>
                <a:cs typeface="+mn-cs"/>
              </a:rPr>
              <a:t>494733</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140</a:t>
            </a:fld>
            <a:endParaRPr lang="en-US"/>
          </a:p>
        </p:txBody>
      </p:sp>
    </p:spTree>
    <p:extLst>
      <p:ext uri="{BB962C8B-B14F-4D97-AF65-F5344CB8AC3E}">
        <p14:creationId xmlns:p14="http://schemas.microsoft.com/office/powerpoint/2010/main" val="821152310"/>
      </p:ext>
    </p:extLst>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limestone artifact was photographed at the Ankara Museum of Anatolian Civilizations.</a:t>
            </a:r>
          </a:p>
          <a:p>
            <a:endParaRPr lang="en-US" dirty="0"/>
          </a:p>
          <a:p>
            <a:r>
              <a:rPr lang="en-US" dirty="0"/>
              <a:t>adr1006032105</a:t>
            </a:r>
          </a:p>
        </p:txBody>
      </p:sp>
      <p:sp>
        <p:nvSpPr>
          <p:cNvPr id="4" name="Slide Number Placeholder 3"/>
          <p:cNvSpPr>
            <a:spLocks noGrp="1"/>
          </p:cNvSpPr>
          <p:nvPr>
            <p:ph type="sldNum" sz="quarter" idx="10"/>
          </p:nvPr>
        </p:nvSpPr>
        <p:spPr/>
        <p:txBody>
          <a:bodyPr/>
          <a:lstStyle/>
          <a:p>
            <a:fld id="{4E4946A3-FD68-4E77-9DEF-1E7536A4AD96}" type="slidenum">
              <a:rPr lang="en-US" smtClean="0"/>
              <a:t>141</a:t>
            </a:fld>
            <a:endParaRPr lang="en-US"/>
          </a:p>
        </p:txBody>
      </p:sp>
    </p:spTree>
    <p:extLst>
      <p:ext uri="{BB962C8B-B14F-4D97-AF65-F5344CB8AC3E}">
        <p14:creationId xmlns:p14="http://schemas.microsoft.com/office/powerpoint/2010/main" val="1291457948"/>
      </p:ext>
    </p:extLst>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This relief shows the Assyrian king Ashurnasirpal II on his throne, accompanied by two</a:t>
            </a:r>
            <a:r>
              <a:rPr lang="en-US" sz="1200" kern="1200" baseline="0" dirty="0">
                <a:solidFill>
                  <a:schemeClr val="tx1"/>
                </a:solidFill>
                <a:effectLst/>
                <a:latin typeface="+mn-lt"/>
                <a:ea typeface="+mn-ea"/>
                <a:cs typeface="+mn-cs"/>
              </a:rPr>
              <a:t> bodyguards. The bodyguards are armed with both swords and bows. This relief was photographed at the British Museum. </a:t>
            </a:r>
            <a:r>
              <a:rPr lang="en-US" sz="1200" kern="1200" dirty="0">
                <a:solidFill>
                  <a:schemeClr val="tx1"/>
                </a:solidFill>
                <a:effectLst/>
                <a:latin typeface="+mn-lt"/>
                <a:ea typeface="+mn-ea"/>
                <a:cs typeface="+mn-cs"/>
              </a:rPr>
              <a:t>This image comes from </a:t>
            </a:r>
            <a:r>
              <a:rPr lang="en-US" dirty="0"/>
              <a:t>Osama </a:t>
            </a:r>
            <a:r>
              <a:rPr lang="en-US" dirty="0" err="1"/>
              <a:t>Shukir</a:t>
            </a:r>
            <a:r>
              <a:rPr lang="en-US" dirty="0"/>
              <a:t> Muhammed Amin and is licensed under</a:t>
            </a:r>
            <a:r>
              <a:rPr lang="en-US" baseline="0" dirty="0"/>
              <a:t> </a:t>
            </a:r>
            <a:r>
              <a:rPr lang="en-US" dirty="0"/>
              <a:t>CC BY-SA 4.0, via Wikimedia Commons</a:t>
            </a:r>
            <a:r>
              <a:rPr lang="en-US" sz="1200" kern="1200" baseline="0" dirty="0">
                <a:solidFill>
                  <a:schemeClr val="tx1"/>
                </a:solidFill>
                <a:effectLst/>
                <a:latin typeface="+mn-lt"/>
                <a:ea typeface="+mn-ea"/>
                <a:cs typeface="+mn-cs"/>
              </a:rPr>
              <a:t>: https://commons.wikimedia.org/wiki/File:Ashurnasirpal_II,_2_royal_attendants,_and_2_apkallus,_wall_relief_from_Nimrud,_Iraq._9th_century_BCE._British_Museum.jpg.</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baseline="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a:solidFill>
                  <a:schemeClr val="tx1"/>
                </a:solidFill>
                <a:effectLst/>
                <a:latin typeface="+mn-lt"/>
                <a:ea typeface="+mn-ea"/>
                <a:cs typeface="+mn-cs"/>
              </a:rPr>
              <a:t>wiki01292014142515320</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142</a:t>
            </a:fld>
            <a:endParaRPr lang="en-US"/>
          </a:p>
        </p:txBody>
      </p:sp>
    </p:spTree>
    <p:extLst>
      <p:ext uri="{BB962C8B-B14F-4D97-AF65-F5344CB8AC3E}">
        <p14:creationId xmlns:p14="http://schemas.microsoft.com/office/powerpoint/2010/main" val="382951311"/>
      </p:ext>
    </p:extLst>
  </p:cSld>
  <p:clrMapOvr>
    <a:masterClrMapping/>
  </p:clrMapOvr>
</p:notes>
</file>

<file path=ppt/notesSlides/notesSlide1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a:effectLst/>
                <a:latin typeface="+mn-lt"/>
                <a:ea typeface="+mn-ea"/>
                <a:cs typeface="+mn-cs"/>
              </a:rPr>
              <a:t>This illustration comes from Sir Austen Henry Layard, </a:t>
            </a:r>
            <a:r>
              <a:rPr lang="en-US" sz="1200" i="1" kern="1200" dirty="0">
                <a:effectLst/>
                <a:latin typeface="+mn-lt"/>
                <a:ea typeface="+mn-ea"/>
                <a:cs typeface="+mn-cs"/>
              </a:rPr>
              <a:t>Second Series of the Monuments of Nineveh</a:t>
            </a:r>
            <a:r>
              <a:rPr lang="en-US" sz="1200" kern="1200" dirty="0">
                <a:effectLst/>
                <a:latin typeface="+mn-lt"/>
                <a:ea typeface="+mn-ea"/>
                <a:cs typeface="+mn-cs"/>
              </a:rPr>
              <a:t>, published in 1853. Public domain, from The New York Public Library, </a:t>
            </a:r>
            <a:r>
              <a:rPr lang="en-US" sz="1200" u="sng" kern="1200" dirty="0">
                <a:effectLst/>
                <a:latin typeface="+mn-lt"/>
                <a:ea typeface="+mn-ea"/>
                <a:cs typeface="+mn-cs"/>
                <a:hlinkClick r:id="rId3">
                  <a:extLst>
                    <a:ext uri="{A12FA001-AC4F-418D-AE19-62706E023703}">
                      <ahyp:hlinkClr xmlns:ahyp="http://schemas.microsoft.com/office/drawing/2018/hyperlinkcolor" val="tx"/>
                    </a:ext>
                  </a:extLst>
                </a:hlinkClick>
              </a:rPr>
              <a:t>http://digitalcollections.nypl.org/items/510d47dc-474b-a3d9-e040-e00a18064a99</a:t>
            </a: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nypl</a:t>
            </a:r>
            <a:r>
              <a:rPr lang="en-US" sz="1200" b="0" i="0" kern="1200" dirty="0">
                <a:effectLst/>
                <a:latin typeface="+mn-lt"/>
                <a:ea typeface="+mn-ea"/>
                <a:cs typeface="+mn-cs"/>
              </a:rPr>
              <a:t>494761</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143</a:t>
            </a:fld>
            <a:endParaRPr lang="en-US"/>
          </a:p>
        </p:txBody>
      </p:sp>
    </p:spTree>
    <p:extLst>
      <p:ext uri="{BB962C8B-B14F-4D97-AF65-F5344CB8AC3E}">
        <p14:creationId xmlns:p14="http://schemas.microsoft.com/office/powerpoint/2010/main" val="382951311"/>
      </p:ext>
    </p:extLst>
  </p:cSld>
  <p:clrMapOvr>
    <a:masterClrMapping/>
  </p:clrMapOvr>
</p:notes>
</file>

<file path=ppt/notesSlides/notesSlide1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Asahel,</a:t>
            </a:r>
            <a:r>
              <a:rPr lang="en-US" baseline="0" dirty="0"/>
              <a:t> who “was as swift as a wild gazelle”</a:t>
            </a:r>
            <a:r>
              <a:rPr lang="en-US" dirty="0"/>
              <a:t> was killed by Abner </a:t>
            </a:r>
            <a:r>
              <a:rPr lang="en-US" baseline="0" dirty="0"/>
              <a:t>at the battle of the pool of Gibeon (2 Sam 2:18-23). Gazelle are easier to photograph when they are confined in an enclosed area, as this one was.</a:t>
            </a:r>
          </a:p>
          <a:p>
            <a:endParaRPr lang="en-US" dirty="0"/>
          </a:p>
          <a:p>
            <a:r>
              <a:rPr lang="en-US" dirty="0"/>
              <a:t>tb021705552</a:t>
            </a:r>
          </a:p>
        </p:txBody>
      </p:sp>
      <p:sp>
        <p:nvSpPr>
          <p:cNvPr id="4" name="Slide Number Placeholder 3"/>
          <p:cNvSpPr>
            <a:spLocks noGrp="1"/>
          </p:cNvSpPr>
          <p:nvPr>
            <p:ph type="sldNum" sz="quarter" idx="10"/>
          </p:nvPr>
        </p:nvSpPr>
        <p:spPr/>
        <p:txBody>
          <a:bodyPr/>
          <a:lstStyle/>
          <a:p>
            <a:fld id="{4E4946A3-FD68-4E77-9DEF-1E7536A4AD96}" type="slidenum">
              <a:rPr lang="en-US" smtClean="0"/>
              <a:t>144</a:t>
            </a:fld>
            <a:endParaRPr lang="en-US"/>
          </a:p>
        </p:txBody>
      </p:sp>
    </p:spTree>
    <p:extLst>
      <p:ext uri="{BB962C8B-B14F-4D97-AF65-F5344CB8AC3E}">
        <p14:creationId xmlns:p14="http://schemas.microsoft.com/office/powerpoint/2010/main" val="326563326"/>
      </p:ext>
    </p:extLst>
  </p:cSld>
  <p:clrMapOvr>
    <a:masterClrMapping/>
  </p:clrMapOvr>
</p:notes>
</file>

<file path=ppt/notesSlides/notesSlide1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Asahel</a:t>
            </a:r>
            <a:r>
              <a:rPr lang="en-US" baseline="0" dirty="0"/>
              <a:t> was from Bethlehem </a:t>
            </a:r>
            <a:r>
              <a:rPr lang="en-US" dirty="0"/>
              <a:t>like</a:t>
            </a:r>
            <a:r>
              <a:rPr lang="en-US" baseline="0" dirty="0"/>
              <a:t> his brothers Joab and Abishai (2 Sam 2:18). </a:t>
            </a:r>
            <a:r>
              <a:rPr lang="en-US" dirty="0"/>
              <a:t>This aerial</a:t>
            </a:r>
            <a:r>
              <a:rPr lang="en-US" baseline="0" dirty="0"/>
              <a:t> photo provides a view of the area of ancient Bethlehem as it looks today. The next slide includes labels.</a:t>
            </a:r>
          </a:p>
          <a:p>
            <a:endParaRPr lang="en-US" dirty="0"/>
          </a:p>
          <a:p>
            <a:r>
              <a:rPr lang="en-US" dirty="0"/>
              <a:t>ws051217901</a:t>
            </a:r>
          </a:p>
        </p:txBody>
      </p:sp>
      <p:sp>
        <p:nvSpPr>
          <p:cNvPr id="4" name="Slide Number Placeholder 3"/>
          <p:cNvSpPr>
            <a:spLocks noGrp="1"/>
          </p:cNvSpPr>
          <p:nvPr>
            <p:ph type="sldNum" sz="quarter" idx="10"/>
          </p:nvPr>
        </p:nvSpPr>
        <p:spPr/>
        <p:txBody>
          <a:bodyPr/>
          <a:lstStyle/>
          <a:p>
            <a:fld id="{4E4946A3-FD68-4E77-9DEF-1E7536A4AD96}" type="slidenum">
              <a:rPr lang="en-US" smtClean="0"/>
              <a:t>145</a:t>
            </a:fld>
            <a:endParaRPr lang="en-US"/>
          </a:p>
        </p:txBody>
      </p:sp>
    </p:spTree>
    <p:extLst>
      <p:ext uri="{BB962C8B-B14F-4D97-AF65-F5344CB8AC3E}">
        <p14:creationId xmlns:p14="http://schemas.microsoft.com/office/powerpoint/2010/main" val="801330656"/>
      </p:ext>
    </p:extLst>
  </p:cSld>
  <p:clrMapOvr>
    <a:masterClrMapping/>
  </p:clrMapOvr>
</p:notes>
</file>

<file path=ppt/notesSlides/notesSlide1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Asahel</a:t>
            </a:r>
            <a:r>
              <a:rPr lang="en-US" baseline="0" dirty="0"/>
              <a:t> was from Bethlehem </a:t>
            </a:r>
            <a:r>
              <a:rPr lang="en-US" dirty="0"/>
              <a:t>like</a:t>
            </a:r>
            <a:r>
              <a:rPr lang="en-US" baseline="0" dirty="0"/>
              <a:t> his brothers Joab and Abishai (2 Sam 2:18). </a:t>
            </a:r>
            <a:r>
              <a:rPr lang="en-US" dirty="0"/>
              <a:t>This aerial</a:t>
            </a:r>
            <a:r>
              <a:rPr lang="en-US" baseline="0" dirty="0"/>
              <a:t> photo provides a view of the area of ancient Bethlehem as it looks today. </a:t>
            </a:r>
          </a:p>
          <a:p>
            <a:endParaRPr lang="en-US" dirty="0"/>
          </a:p>
          <a:p>
            <a:r>
              <a:rPr lang="en-US" dirty="0"/>
              <a:t>ws051217901</a:t>
            </a:r>
          </a:p>
        </p:txBody>
      </p:sp>
      <p:sp>
        <p:nvSpPr>
          <p:cNvPr id="4" name="Slide Number Placeholder 3"/>
          <p:cNvSpPr>
            <a:spLocks noGrp="1"/>
          </p:cNvSpPr>
          <p:nvPr>
            <p:ph type="sldNum" sz="quarter" idx="10"/>
          </p:nvPr>
        </p:nvSpPr>
        <p:spPr/>
        <p:txBody>
          <a:bodyPr/>
          <a:lstStyle/>
          <a:p>
            <a:fld id="{4E4946A3-FD68-4E77-9DEF-1E7536A4AD96}" type="slidenum">
              <a:rPr lang="en-US" smtClean="0"/>
              <a:t>146</a:t>
            </a:fld>
            <a:endParaRPr lang="en-US"/>
          </a:p>
        </p:txBody>
      </p:sp>
    </p:spTree>
    <p:extLst>
      <p:ext uri="{BB962C8B-B14F-4D97-AF65-F5344CB8AC3E}">
        <p14:creationId xmlns:p14="http://schemas.microsoft.com/office/powerpoint/2010/main" val="801330656"/>
      </p:ext>
    </p:extLst>
  </p:cSld>
  <p:clrMapOvr>
    <a:masterClrMapping/>
  </p:clrMapOvr>
</p:notes>
</file>

<file path=ppt/notesSlides/notesSlide1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a:t>
            </a:r>
            <a:r>
              <a:rPr lang="en-US" baseline="0" dirty="0"/>
              <a:t> name “Elhanan” (Heb. </a:t>
            </a:r>
            <a:r>
              <a:rPr lang="he-IL" sz="1200" b="0" i="0" u="none" strike="noStrike" kern="1200" baseline="0" dirty="0">
                <a:solidFill>
                  <a:schemeClr val="tx1"/>
                </a:solidFill>
                <a:latin typeface="+mn-lt"/>
                <a:ea typeface="+mn-ea"/>
                <a:cs typeface="+mn-cs"/>
              </a:rPr>
              <a:t>אֶלְחָנָן</a:t>
            </a:r>
            <a:r>
              <a:rPr lang="en-US" baseline="0" dirty="0"/>
              <a:t>) means “God has been gracious.” The name has been found on a number of personal seals from the Iron Age II (circa 1000–586 BC), including the one shown here. The inscription on the seal reads, “belonging to Abigail, daughter of Elhanan” (Heb. </a:t>
            </a:r>
            <a:r>
              <a:rPr lang="he-IL" baseline="0" dirty="0"/>
              <a:t>לאבגיל בת אלחנ</a:t>
            </a:r>
            <a:r>
              <a:rPr lang="en-US" baseline="0" dirty="0"/>
              <a:t>ן). </a:t>
            </a:r>
            <a:r>
              <a:rPr lang="en-US" dirty="0"/>
              <a:t>This seal was photographed at the Hecht Museum at the University of Haifa.</a:t>
            </a:r>
          </a:p>
          <a:p>
            <a:endParaRPr lang="en-US" dirty="0"/>
          </a:p>
          <a:p>
            <a:r>
              <a:rPr lang="en-US" dirty="0"/>
              <a:t>adr1805229512</a:t>
            </a:r>
          </a:p>
        </p:txBody>
      </p:sp>
      <p:sp>
        <p:nvSpPr>
          <p:cNvPr id="4" name="Slide Number Placeholder 3"/>
          <p:cNvSpPr>
            <a:spLocks noGrp="1"/>
          </p:cNvSpPr>
          <p:nvPr>
            <p:ph type="sldNum" sz="quarter" idx="10"/>
          </p:nvPr>
        </p:nvSpPr>
        <p:spPr/>
        <p:txBody>
          <a:bodyPr/>
          <a:lstStyle/>
          <a:p>
            <a:fld id="{4E4946A3-FD68-4E77-9DEF-1E7536A4AD96}" type="slidenum">
              <a:rPr lang="en-US" smtClean="0"/>
              <a:t>147</a:t>
            </a:fld>
            <a:endParaRPr lang="en-US"/>
          </a:p>
        </p:txBody>
      </p:sp>
    </p:spTree>
    <p:extLst>
      <p:ext uri="{BB962C8B-B14F-4D97-AF65-F5344CB8AC3E}">
        <p14:creationId xmlns:p14="http://schemas.microsoft.com/office/powerpoint/2010/main" val="111947751"/>
      </p:ext>
    </p:extLst>
  </p:cSld>
  <p:clrMapOvr>
    <a:masterClrMapping/>
  </p:clrMapOvr>
</p:notes>
</file>

<file path=ppt/notesSlides/notesSlide1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a:t>
            </a:r>
            <a:r>
              <a:rPr lang="en-US" baseline="0" dirty="0"/>
              <a:t> name “Elhanan” (Heb. </a:t>
            </a:r>
            <a:r>
              <a:rPr lang="he-IL" sz="1200" b="0" i="0" u="none" strike="noStrike" kern="1200" baseline="0" dirty="0">
                <a:solidFill>
                  <a:schemeClr val="tx1"/>
                </a:solidFill>
                <a:latin typeface="+mn-lt"/>
                <a:ea typeface="+mn-ea"/>
                <a:cs typeface="+mn-cs"/>
              </a:rPr>
              <a:t>אֶלְחָנָן</a:t>
            </a:r>
            <a:r>
              <a:rPr lang="en-US" baseline="0" dirty="0"/>
              <a:t>) means “God has been gracious.” The name has been found on a number of personal seals from the Iron Age II (circa 1000–586 BC), including the one shown here. The inscription on the seal reads, “belonging to Abigail, daughter of Elhanan” (Heb. </a:t>
            </a:r>
            <a:r>
              <a:rPr lang="he-IL" baseline="0" dirty="0"/>
              <a:t>לאבגיל בת אלחנ</a:t>
            </a:r>
            <a:r>
              <a:rPr lang="en-US" baseline="0" dirty="0"/>
              <a:t>ן). </a:t>
            </a:r>
            <a:r>
              <a:rPr lang="en-US" dirty="0"/>
              <a:t>This seal was photographed at the Hecht Museum at the University of Haifa. Here the photo has been reversed to show how the inscription would have read when impressed on clay. The next slide includes labels.</a:t>
            </a:r>
          </a:p>
          <a:p>
            <a:endParaRPr lang="en-US" dirty="0"/>
          </a:p>
          <a:p>
            <a:r>
              <a:rPr lang="en-US" dirty="0"/>
              <a:t>adr1805229512</a:t>
            </a:r>
          </a:p>
        </p:txBody>
      </p:sp>
      <p:sp>
        <p:nvSpPr>
          <p:cNvPr id="4" name="Slide Number Placeholder 3"/>
          <p:cNvSpPr>
            <a:spLocks noGrp="1"/>
          </p:cNvSpPr>
          <p:nvPr>
            <p:ph type="sldNum" sz="quarter" idx="10"/>
          </p:nvPr>
        </p:nvSpPr>
        <p:spPr/>
        <p:txBody>
          <a:bodyPr/>
          <a:lstStyle/>
          <a:p>
            <a:fld id="{4E4946A3-FD68-4E77-9DEF-1E7536A4AD96}" type="slidenum">
              <a:rPr lang="en-US" smtClean="0"/>
              <a:t>148</a:t>
            </a:fld>
            <a:endParaRPr lang="en-US"/>
          </a:p>
        </p:txBody>
      </p:sp>
    </p:spTree>
    <p:extLst>
      <p:ext uri="{BB962C8B-B14F-4D97-AF65-F5344CB8AC3E}">
        <p14:creationId xmlns:p14="http://schemas.microsoft.com/office/powerpoint/2010/main" val="111947751"/>
      </p:ext>
    </p:extLst>
  </p:cSld>
  <p:clrMapOvr>
    <a:masterClrMapping/>
  </p:clrMapOvr>
</p:notes>
</file>

<file path=ppt/notesSlides/notesSlide1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a:t>
            </a:r>
            <a:r>
              <a:rPr lang="en-US" baseline="0" dirty="0"/>
              <a:t> name “Elhanan” (Heb. </a:t>
            </a:r>
            <a:r>
              <a:rPr lang="he-IL" sz="1200" b="0" i="0" u="none" strike="noStrike" kern="1200" baseline="0" dirty="0">
                <a:solidFill>
                  <a:schemeClr val="tx1"/>
                </a:solidFill>
                <a:latin typeface="+mn-lt"/>
                <a:ea typeface="+mn-ea"/>
                <a:cs typeface="+mn-cs"/>
              </a:rPr>
              <a:t>אֶלְחָנָן</a:t>
            </a:r>
            <a:r>
              <a:rPr lang="en-US" baseline="0" dirty="0"/>
              <a:t>) means “God has been gracious.” The name has been found on a number of personal seals from the Iron Age II (circa 1000–586 BC), including the one shown here. The inscription on the seal reads, “belonging to Abigail, daughter of Elhanan” (Heb. </a:t>
            </a:r>
            <a:r>
              <a:rPr lang="he-IL" baseline="0" dirty="0"/>
              <a:t>לאבגיל בת אלחנ</a:t>
            </a:r>
            <a:r>
              <a:rPr lang="en-US" baseline="0" dirty="0"/>
              <a:t>ן). </a:t>
            </a:r>
            <a:r>
              <a:rPr lang="en-US" dirty="0"/>
              <a:t>This seal was photographed at the Hecht Museum at the University of Haifa.</a:t>
            </a:r>
            <a:r>
              <a:rPr lang="en-US" baseline="0" dirty="0"/>
              <a:t> </a:t>
            </a:r>
            <a:r>
              <a:rPr lang="en-US" dirty="0"/>
              <a:t>Here the photo has been reversed to show how the inscription would have read when impressed on clay.</a:t>
            </a:r>
          </a:p>
          <a:p>
            <a:endParaRPr lang="en-US" dirty="0"/>
          </a:p>
          <a:p>
            <a:r>
              <a:rPr lang="en-US" dirty="0"/>
              <a:t>adr1805229512</a:t>
            </a:r>
          </a:p>
        </p:txBody>
      </p:sp>
      <p:sp>
        <p:nvSpPr>
          <p:cNvPr id="4" name="Slide Number Placeholder 3"/>
          <p:cNvSpPr>
            <a:spLocks noGrp="1"/>
          </p:cNvSpPr>
          <p:nvPr>
            <p:ph type="sldNum" sz="quarter" idx="10"/>
          </p:nvPr>
        </p:nvSpPr>
        <p:spPr/>
        <p:txBody>
          <a:bodyPr/>
          <a:lstStyle/>
          <a:p>
            <a:fld id="{4E4946A3-FD68-4E77-9DEF-1E7536A4AD96}" type="slidenum">
              <a:rPr lang="en-US" smtClean="0"/>
              <a:t>149</a:t>
            </a:fld>
            <a:endParaRPr lang="en-US"/>
          </a:p>
        </p:txBody>
      </p:sp>
    </p:spTree>
    <p:extLst>
      <p:ext uri="{BB962C8B-B14F-4D97-AF65-F5344CB8AC3E}">
        <p14:creationId xmlns:p14="http://schemas.microsoft.com/office/powerpoint/2010/main" val="11194775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illustration is part of a series of illustrations of the Old Testament prophets dating from about 1405–10. David is depicted holding a zither. This image comes from The</a:t>
            </a:r>
            <a:r>
              <a:rPr lang="en-US" baseline="0" dirty="0"/>
              <a:t> Metropolitan Museum of Art, public domain, Gwynne Andrews and Marquand Funds, and Gift of Mrs. Ralph J. Hines, by exchange, 1965, accession number </a:t>
            </a:r>
            <a:r>
              <a:rPr lang="en-US" sz="1200" b="0" i="0" kern="1200" dirty="0">
                <a:solidFill>
                  <a:schemeClr val="tx1"/>
                </a:solidFill>
                <a:effectLst/>
                <a:latin typeface="+mn-lt"/>
                <a:ea typeface="+mn-ea"/>
                <a:cs typeface="+mn-cs"/>
              </a:rPr>
              <a:t>65.14.4,</a:t>
            </a:r>
            <a:r>
              <a:rPr lang="en-US" baseline="0" dirty="0"/>
              <a:t> </a:t>
            </a:r>
            <a:r>
              <a:rPr lang="en-US" dirty="0"/>
              <a:t>http://metmuseum.org/art/collection/search/436912</a:t>
            </a:r>
          </a:p>
          <a:p>
            <a:endParaRPr lang="en-US" dirty="0"/>
          </a:p>
          <a:p>
            <a:r>
              <a:rPr lang="en-US" dirty="0"/>
              <a:t>met436912</a:t>
            </a:r>
          </a:p>
        </p:txBody>
      </p:sp>
      <p:sp>
        <p:nvSpPr>
          <p:cNvPr id="4" name="Slide Number Placeholder 3"/>
          <p:cNvSpPr>
            <a:spLocks noGrp="1"/>
          </p:cNvSpPr>
          <p:nvPr>
            <p:ph type="sldNum" sz="quarter" idx="10"/>
          </p:nvPr>
        </p:nvSpPr>
        <p:spPr/>
        <p:txBody>
          <a:bodyPr/>
          <a:lstStyle/>
          <a:p>
            <a:fld id="{4E4946A3-FD68-4E77-9DEF-1E7536A4AD96}" type="slidenum">
              <a:rPr lang="en-US" smtClean="0"/>
              <a:t>15</a:t>
            </a:fld>
            <a:endParaRPr lang="en-US"/>
          </a:p>
        </p:txBody>
      </p:sp>
    </p:spTree>
    <p:extLst>
      <p:ext uri="{BB962C8B-B14F-4D97-AF65-F5344CB8AC3E}">
        <p14:creationId xmlns:p14="http://schemas.microsoft.com/office/powerpoint/2010/main" val="3748289093"/>
      </p:ext>
    </p:extLst>
  </p:cSld>
  <p:clrMapOvr>
    <a:masterClrMapping/>
  </p:clrMapOvr>
</p:notes>
</file>

<file path=ppt/notesSlides/notesSlide1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Like Asahel,</a:t>
            </a:r>
            <a:r>
              <a:rPr lang="en-US" baseline="0" dirty="0"/>
              <a:t> </a:t>
            </a:r>
            <a:r>
              <a:rPr lang="en-US" dirty="0"/>
              <a:t>Elhanan was</a:t>
            </a:r>
            <a:r>
              <a:rPr lang="en-US" baseline="0" dirty="0"/>
              <a:t> also from Bethlehem. </a:t>
            </a:r>
            <a:r>
              <a:rPr lang="en-US" sz="1200" b="0" i="0" kern="1200" dirty="0">
                <a:solidFill>
                  <a:schemeClr val="tx1"/>
                </a:solidFill>
                <a:effectLst/>
                <a:latin typeface="+mn-lt"/>
                <a:ea typeface="+mn-ea"/>
                <a:cs typeface="+mn-cs"/>
              </a:rPr>
              <a:t>This American Colony photograph was taken between 1934 and 1939.</a:t>
            </a:r>
            <a:endParaRPr lang="en-US" dirty="0"/>
          </a:p>
          <a:p>
            <a:endParaRPr lang="en-US" dirty="0"/>
          </a:p>
          <a:p>
            <a:r>
              <a:rPr lang="en-US" dirty="0"/>
              <a:t>mat04138</a:t>
            </a:r>
          </a:p>
        </p:txBody>
      </p:sp>
      <p:sp>
        <p:nvSpPr>
          <p:cNvPr id="4" name="Slide Number Placeholder 3"/>
          <p:cNvSpPr>
            <a:spLocks noGrp="1"/>
          </p:cNvSpPr>
          <p:nvPr>
            <p:ph type="sldNum" sz="quarter" idx="10"/>
          </p:nvPr>
        </p:nvSpPr>
        <p:spPr/>
        <p:txBody>
          <a:bodyPr/>
          <a:lstStyle/>
          <a:p>
            <a:fld id="{4E4946A3-FD68-4E77-9DEF-1E7536A4AD96}" type="slidenum">
              <a:rPr lang="en-US" smtClean="0"/>
              <a:t>150</a:t>
            </a:fld>
            <a:endParaRPr lang="en-US"/>
          </a:p>
        </p:txBody>
      </p:sp>
    </p:spTree>
    <p:extLst>
      <p:ext uri="{BB962C8B-B14F-4D97-AF65-F5344CB8AC3E}">
        <p14:creationId xmlns:p14="http://schemas.microsoft.com/office/powerpoint/2010/main" val="111947751"/>
      </p:ext>
    </p:extLst>
  </p:cSld>
  <p:clrMapOvr>
    <a:masterClrMapping/>
  </p:clrMapOvr>
</p:notes>
</file>

<file path=ppt/notesSlides/notesSlide1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Both </a:t>
            </a:r>
            <a:r>
              <a:rPr lang="en-US" sz="1200" kern="1200" dirty="0" err="1">
                <a:solidFill>
                  <a:schemeClr val="tx1"/>
                </a:solidFill>
                <a:effectLst/>
                <a:latin typeface="+mn-lt"/>
                <a:ea typeface="+mn-ea"/>
                <a:cs typeface="+mn-cs"/>
              </a:rPr>
              <a:t>Shammah</a:t>
            </a:r>
            <a:r>
              <a:rPr lang="en-US" sz="1200" kern="1200" dirty="0">
                <a:solidFill>
                  <a:schemeClr val="tx1"/>
                </a:solidFill>
                <a:effectLst/>
                <a:latin typeface="+mn-lt"/>
                <a:ea typeface="+mn-ea"/>
                <a:cs typeface="+mn-cs"/>
              </a:rPr>
              <a:t> and </a:t>
            </a:r>
            <a:r>
              <a:rPr lang="en-US" sz="1200" kern="1200" dirty="0" err="1">
                <a:solidFill>
                  <a:schemeClr val="tx1"/>
                </a:solidFill>
                <a:effectLst/>
                <a:latin typeface="+mn-lt"/>
                <a:ea typeface="+mn-ea"/>
                <a:cs typeface="+mn-cs"/>
              </a:rPr>
              <a:t>Elika</a:t>
            </a:r>
            <a:r>
              <a:rPr lang="en-US" sz="1200" kern="1200" baseline="0" dirty="0">
                <a:solidFill>
                  <a:schemeClr val="tx1"/>
                </a:solidFill>
                <a:effectLst/>
                <a:latin typeface="+mn-lt"/>
                <a:ea typeface="+mn-ea"/>
                <a:cs typeface="+mn-cs"/>
              </a:rPr>
              <a:t> come from Harod. </a:t>
            </a:r>
            <a:r>
              <a:rPr lang="en-US" sz="1200" kern="1200" dirty="0">
                <a:solidFill>
                  <a:schemeClr val="tx1"/>
                </a:solidFill>
                <a:effectLst/>
                <a:latin typeface="+mn-lt"/>
                <a:ea typeface="+mn-ea"/>
                <a:cs typeface="+mn-cs"/>
              </a:rPr>
              <a:t>Harod only occurs as the hometown of these two men (2 Sam 23:25;</a:t>
            </a:r>
            <a:r>
              <a:rPr lang="en-US" sz="1200" kern="1200" baseline="0" dirty="0">
                <a:solidFill>
                  <a:schemeClr val="tx1"/>
                </a:solidFill>
                <a:effectLst/>
                <a:latin typeface="+mn-lt"/>
                <a:ea typeface="+mn-ea"/>
                <a:cs typeface="+mn-cs"/>
              </a:rPr>
              <a:t> the </a:t>
            </a:r>
            <a:r>
              <a:rPr lang="en-US" sz="1200" kern="1200" dirty="0">
                <a:solidFill>
                  <a:schemeClr val="tx1"/>
                </a:solidFill>
                <a:effectLst/>
                <a:latin typeface="+mn-lt"/>
                <a:ea typeface="+mn-ea"/>
                <a:cs typeface="+mn-cs"/>
              </a:rPr>
              <a:t>Harod of Judg 7:1 is clearly distinct), and perhaps as Beth </a:t>
            </a:r>
            <a:r>
              <a:rPr lang="en-US" sz="1200" kern="1200" dirty="0" err="1">
                <a:solidFill>
                  <a:schemeClr val="tx1"/>
                </a:solidFill>
                <a:effectLst/>
                <a:latin typeface="+mn-lt"/>
                <a:ea typeface="+mn-ea"/>
                <a:cs typeface="+mn-cs"/>
              </a:rPr>
              <a:t>Ḥarodo</a:t>
            </a:r>
            <a:r>
              <a:rPr lang="en-US" sz="1200" kern="1200" dirty="0">
                <a:solidFill>
                  <a:schemeClr val="tx1"/>
                </a:solidFill>
                <a:effectLst/>
                <a:latin typeface="+mn-lt"/>
                <a:ea typeface="+mn-ea"/>
                <a:cs typeface="+mn-cs"/>
              </a:rPr>
              <a:t>, which is connected with the scapegoat offering in the Mishnah (</a:t>
            </a:r>
            <a:r>
              <a:rPr lang="en-US" sz="1200" kern="1200" dirty="0" err="1">
                <a:solidFill>
                  <a:schemeClr val="tx1"/>
                </a:solidFill>
                <a:effectLst/>
                <a:latin typeface="+mn-lt"/>
                <a:ea typeface="+mn-ea"/>
                <a:cs typeface="+mn-cs"/>
              </a:rPr>
              <a:t>Tsafrir</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Segni</a:t>
            </a:r>
            <a:r>
              <a:rPr lang="en-US" sz="1200" kern="1200" dirty="0">
                <a:solidFill>
                  <a:schemeClr val="tx1"/>
                </a:solidFill>
                <a:effectLst/>
                <a:latin typeface="+mn-lt"/>
                <a:ea typeface="+mn-ea"/>
                <a:cs typeface="+mn-cs"/>
              </a:rPr>
              <a:t>, and Green 1994: 82, 140). Harod has often been associated with the site of Khirbet el-</a:t>
            </a:r>
            <a:r>
              <a:rPr lang="en-US" sz="1200" kern="1200" dirty="0" err="1">
                <a:solidFill>
                  <a:schemeClr val="tx1"/>
                </a:solidFill>
                <a:effectLst/>
                <a:latin typeface="+mn-lt"/>
                <a:ea typeface="+mn-ea"/>
                <a:cs typeface="+mn-cs"/>
              </a:rPr>
              <a:t>Haredan</a:t>
            </a:r>
            <a:r>
              <a:rPr lang="en-US" sz="1200" kern="1200" dirty="0">
                <a:solidFill>
                  <a:schemeClr val="tx1"/>
                </a:solidFill>
                <a:effectLst/>
                <a:latin typeface="+mn-lt"/>
                <a:ea typeface="+mn-ea"/>
                <a:cs typeface="+mn-cs"/>
              </a:rPr>
              <a:t> due to the similarity between the biblical and Arabic place names and the matching distance of 3 miles (4.8 km) between it and Jerusalem (e.g., Mazar 1972: 192; McCarter, Jr. 1984: 497). While the names seem to be similar, Khirbet el-</a:t>
            </a:r>
            <a:r>
              <a:rPr lang="en-US" sz="1200" kern="1200" dirty="0" err="1">
                <a:solidFill>
                  <a:schemeClr val="tx1"/>
                </a:solidFill>
                <a:effectLst/>
                <a:latin typeface="+mn-lt"/>
                <a:ea typeface="+mn-ea"/>
                <a:cs typeface="+mn-cs"/>
              </a:rPr>
              <a:t>Haredan</a:t>
            </a:r>
            <a:r>
              <a:rPr lang="en-US" sz="1200" kern="1200" dirty="0">
                <a:solidFill>
                  <a:schemeClr val="tx1"/>
                </a:solidFill>
                <a:effectLst/>
                <a:latin typeface="+mn-lt"/>
                <a:ea typeface="+mn-ea"/>
                <a:cs typeface="+mn-cs"/>
              </a:rPr>
              <a:t> has not been the object of any archaeological</a:t>
            </a:r>
            <a:r>
              <a:rPr lang="en-US" sz="1200" kern="1200" baseline="0" dirty="0">
                <a:solidFill>
                  <a:schemeClr val="tx1"/>
                </a:solidFill>
                <a:effectLst/>
                <a:latin typeface="+mn-lt"/>
                <a:ea typeface="+mn-ea"/>
                <a:cs typeface="+mn-cs"/>
              </a:rPr>
              <a:t> survey</a:t>
            </a:r>
            <a:r>
              <a:rPr lang="en-US" sz="1200" kern="1200" dirty="0">
                <a:solidFill>
                  <a:schemeClr val="tx1"/>
                </a:solidFill>
                <a:effectLst/>
                <a:latin typeface="+mn-lt"/>
                <a:ea typeface="+mn-ea"/>
                <a:cs typeface="+mn-cs"/>
              </a:rPr>
              <a:t>. Hirschfeld noted the remains of a Byzantine church in the village (1992: 66, no. 78), but that is all that is known of the archaeology of the site.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err="1">
                <a:solidFill>
                  <a:schemeClr val="tx1"/>
                </a:solidFill>
                <a:effectLst/>
                <a:latin typeface="+mn-lt"/>
                <a:ea typeface="+mn-ea"/>
                <a:cs typeface="+mn-cs"/>
              </a:rPr>
              <a:t>Ofer</a:t>
            </a:r>
            <a:r>
              <a:rPr lang="en-US" sz="1200" kern="1200" dirty="0">
                <a:solidFill>
                  <a:schemeClr val="tx1"/>
                </a:solidFill>
                <a:effectLst/>
                <a:latin typeface="+mn-lt"/>
                <a:ea typeface="+mn-ea"/>
                <a:cs typeface="+mn-cs"/>
              </a:rPr>
              <a:t> suggested that </a:t>
            </a:r>
            <a:r>
              <a:rPr lang="en-US" sz="1200" kern="1200" dirty="0" err="1">
                <a:solidFill>
                  <a:schemeClr val="tx1"/>
                </a:solidFill>
                <a:effectLst/>
                <a:latin typeface="+mn-lt"/>
                <a:ea typeface="+mn-ea"/>
                <a:cs typeface="+mn-cs"/>
              </a:rPr>
              <a:t>Harod</a:t>
            </a:r>
            <a:r>
              <a:rPr lang="en-US" sz="1200" kern="1200" dirty="0">
                <a:solidFill>
                  <a:schemeClr val="tx1"/>
                </a:solidFill>
                <a:effectLst/>
                <a:latin typeface="+mn-lt"/>
                <a:ea typeface="+mn-ea"/>
                <a:cs typeface="+mn-cs"/>
              </a:rPr>
              <a:t> should be identified with the Umm Tuba, which is located 2 miles (3.5 km) to the west of Khirbet el-</a:t>
            </a:r>
            <a:r>
              <a:rPr lang="en-US" sz="1200" kern="1200" dirty="0" err="1">
                <a:solidFill>
                  <a:schemeClr val="tx1"/>
                </a:solidFill>
                <a:effectLst/>
                <a:latin typeface="+mn-lt"/>
                <a:ea typeface="+mn-ea"/>
                <a:cs typeface="+mn-cs"/>
              </a:rPr>
              <a:t>Haredan</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(1993: 32*),</a:t>
            </a:r>
            <a:r>
              <a:rPr lang="en-US" sz="1200" kern="1200" baseline="0" dirty="0">
                <a:solidFill>
                  <a:schemeClr val="tx1"/>
                </a:solidFill>
                <a:effectLst/>
                <a:latin typeface="+mn-lt"/>
                <a:ea typeface="+mn-ea"/>
                <a:cs typeface="+mn-cs"/>
              </a:rPr>
              <a:t> but the Iron Age remains found there are quite meager</a:t>
            </a:r>
            <a:r>
              <a:rPr lang="en-US" sz="1200" kern="1200" dirty="0">
                <a:solidFill>
                  <a:schemeClr val="tx1"/>
                </a:solidFill>
                <a:effectLst/>
                <a:latin typeface="+mn-lt"/>
                <a:ea typeface="+mn-ea"/>
                <a:cs typeface="+mn-cs"/>
              </a:rPr>
              <a:t>. Therefore, and until it has been surveyed, Khirbet el-</a:t>
            </a:r>
            <a:r>
              <a:rPr lang="en-US" sz="1200" kern="1200" dirty="0" err="1">
                <a:solidFill>
                  <a:schemeClr val="tx1"/>
                </a:solidFill>
                <a:effectLst/>
                <a:latin typeface="+mn-lt"/>
                <a:ea typeface="+mn-ea"/>
                <a:cs typeface="+mn-cs"/>
              </a:rPr>
              <a:t>Haredan</a:t>
            </a:r>
            <a:r>
              <a:rPr lang="en-US" sz="1200" kern="1200" dirty="0">
                <a:solidFill>
                  <a:schemeClr val="tx1"/>
                </a:solidFill>
                <a:effectLst/>
                <a:latin typeface="+mn-lt"/>
                <a:ea typeface="+mn-ea"/>
                <a:cs typeface="+mn-cs"/>
              </a:rPr>
              <a:t> should remain a tentative candidate for the site of </a:t>
            </a:r>
            <a:r>
              <a:rPr lang="en-US" sz="1200" kern="1200" dirty="0" err="1">
                <a:solidFill>
                  <a:schemeClr val="tx1"/>
                </a:solidFill>
                <a:effectLst/>
                <a:latin typeface="+mn-lt"/>
                <a:ea typeface="+mn-ea"/>
                <a:cs typeface="+mn-cs"/>
              </a:rPr>
              <a:t>Harod</a:t>
            </a:r>
            <a:r>
              <a:rPr lang="en-US" sz="1200" kern="1200" dirty="0">
                <a:solidFill>
                  <a:schemeClr val="tx1"/>
                </a:solidFill>
                <a:effectLst/>
                <a:latin typeface="+mn-lt"/>
                <a:ea typeface="+mn-ea"/>
                <a:cs typeface="+mn-cs"/>
              </a:rPr>
              <a:t> and Beth </a:t>
            </a:r>
            <a:r>
              <a:rPr lang="en-US" sz="1200" kern="1200" dirty="0" err="1">
                <a:solidFill>
                  <a:schemeClr val="tx1"/>
                </a:solidFill>
                <a:effectLst/>
                <a:latin typeface="+mn-lt"/>
                <a:ea typeface="+mn-ea"/>
                <a:cs typeface="+mn-cs"/>
              </a:rPr>
              <a:t>Ḥarodo</a:t>
            </a:r>
            <a:r>
              <a:rPr lang="en-US" sz="1200" kern="1200" dirty="0">
                <a:solidFill>
                  <a:schemeClr val="tx1"/>
                </a:solidFill>
                <a:effectLst/>
                <a:latin typeface="+mn-lt"/>
                <a:ea typeface="+mn-ea"/>
                <a:cs typeface="+mn-cs"/>
              </a:rPr>
              <a:t>. </a:t>
            </a:r>
            <a:r>
              <a:rPr lang="en-US" dirty="0"/>
              <a:t>This is a detail of map 1-8 from the </a:t>
            </a:r>
            <a:r>
              <a:rPr lang="en-US" i="1" dirty="0"/>
              <a:t>Satellite Bible Atlas</a:t>
            </a:r>
            <a:r>
              <a:rPr lang="en-US" dirty="0"/>
              <a:t>, by William Schlegel. Used by permission. </a:t>
            </a:r>
            <a:r>
              <a:rPr lang="en-US" baseline="0" dirty="0"/>
              <a:t>An editable version is included behind this graphic for those who wish to modify it. </a:t>
            </a:r>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References:</a:t>
            </a:r>
            <a:endParaRPr lang="en-US" sz="1200" kern="1200" dirty="0">
              <a:solidFill>
                <a:schemeClr val="tx1"/>
              </a:solidFill>
              <a:effectLst/>
              <a:latin typeface="+mn-lt"/>
              <a:ea typeface="+mn-ea"/>
              <a:cs typeface="+mn-cs"/>
            </a:endParaRPr>
          </a:p>
          <a:p>
            <a:r>
              <a:rPr lang="en-US" dirty="0"/>
              <a:t>Hirschfeld, </a:t>
            </a:r>
            <a:r>
              <a:rPr lang="en-US" dirty="0" err="1"/>
              <a:t>Yizhar</a:t>
            </a:r>
            <a:r>
              <a:rPr lang="en-US" dirty="0"/>
              <a:t>.</a:t>
            </a:r>
          </a:p>
          <a:p>
            <a:pPr marL="685800" indent="-457200">
              <a:tabLst>
                <a:tab pos="685800" algn="l"/>
              </a:tabLst>
            </a:pPr>
            <a:r>
              <a:rPr lang="en-US" dirty="0"/>
              <a:t>1992	</a:t>
            </a:r>
            <a:r>
              <a:rPr lang="en-US" i="1" dirty="0"/>
              <a:t>The Judean Desert Monasteries in the Byzantine Period</a:t>
            </a:r>
            <a:r>
              <a:rPr lang="en-US" dirty="0"/>
              <a:t>. New Haven: Yale University Press.</a:t>
            </a:r>
          </a:p>
          <a:p>
            <a:r>
              <a:rPr lang="en-US" dirty="0"/>
              <a:t>Mazar, Benjamin.</a:t>
            </a:r>
          </a:p>
          <a:p>
            <a:pPr marL="685800" indent="-457200">
              <a:tabLst>
                <a:tab pos="685800" algn="l"/>
              </a:tabLst>
            </a:pPr>
            <a:r>
              <a:rPr lang="en-US" dirty="0"/>
              <a:t>1972	</a:t>
            </a:r>
            <a:r>
              <a:rPr lang="en-US" i="1" dirty="0"/>
              <a:t>Canaan and Israel: Historical Essays</a:t>
            </a:r>
            <a:r>
              <a:rPr lang="en-US" dirty="0"/>
              <a:t>. 2nd ed. Jerusalem: </a:t>
            </a:r>
            <a:r>
              <a:rPr lang="en-US" dirty="0" err="1"/>
              <a:t>Bialik</a:t>
            </a:r>
            <a:r>
              <a:rPr lang="en-US" dirty="0"/>
              <a:t>.</a:t>
            </a:r>
          </a:p>
          <a:p>
            <a:r>
              <a:rPr lang="en-US" dirty="0"/>
              <a:t>McCarter, P. Kyle, Jr.</a:t>
            </a:r>
          </a:p>
          <a:p>
            <a:pPr marL="685800" indent="-457200">
              <a:tabLst>
                <a:tab pos="685800" algn="l"/>
              </a:tabLst>
            </a:pPr>
            <a:r>
              <a:rPr lang="en-US" dirty="0"/>
              <a:t>1984	</a:t>
            </a:r>
            <a:r>
              <a:rPr lang="en-US" i="1" dirty="0"/>
              <a:t>II Samuel</a:t>
            </a:r>
            <a:r>
              <a:rPr lang="en-US" dirty="0"/>
              <a:t>. Anchor Bible Commentary. New Haven; London: Yale University Press.</a:t>
            </a:r>
          </a:p>
          <a:p>
            <a:r>
              <a:rPr lang="en-US" dirty="0" err="1"/>
              <a:t>Ofer</a:t>
            </a:r>
            <a:r>
              <a:rPr lang="en-US" dirty="0"/>
              <a:t>, A.</a:t>
            </a:r>
          </a:p>
          <a:p>
            <a:pPr marL="685800" indent="-457200"/>
            <a:r>
              <a:rPr lang="en-US" dirty="0"/>
              <a:t>1993	</a:t>
            </a:r>
            <a:r>
              <a:rPr lang="en-US" i="1" dirty="0"/>
              <a:t>The Highland of Judah during the Biblical Period</a:t>
            </a:r>
            <a:r>
              <a:rPr lang="en-US" dirty="0"/>
              <a:t>. Tel Aviv: Tel Aviv University.</a:t>
            </a:r>
            <a:endParaRPr lang="en-US" sz="1200" kern="1200" dirty="0">
              <a:solidFill>
                <a:schemeClr val="tx1"/>
              </a:solidFill>
              <a:effectLst/>
              <a:latin typeface="+mn-lt"/>
              <a:ea typeface="+mn-ea"/>
              <a:cs typeface="+mn-cs"/>
            </a:endParaRPr>
          </a:p>
          <a:p>
            <a:r>
              <a:rPr lang="en-US" dirty="0" err="1"/>
              <a:t>Tsafrir</a:t>
            </a:r>
            <a:r>
              <a:rPr lang="en-US" dirty="0"/>
              <a:t>, Y.; </a:t>
            </a:r>
            <a:r>
              <a:rPr lang="en-US" dirty="0" err="1"/>
              <a:t>Segni</a:t>
            </a:r>
            <a:r>
              <a:rPr lang="en-US" dirty="0"/>
              <a:t>, L. D.; and Green, J.</a:t>
            </a:r>
          </a:p>
          <a:p>
            <a:pPr marL="685800" indent="-457200">
              <a:tabLst>
                <a:tab pos="685800" algn="l"/>
              </a:tabLst>
            </a:pPr>
            <a:r>
              <a:rPr lang="en-US" dirty="0"/>
              <a:t>1994	</a:t>
            </a:r>
            <a:r>
              <a:rPr lang="en-US" i="1" dirty="0"/>
              <a:t>Tabula </a:t>
            </a:r>
            <a:r>
              <a:rPr lang="en-US" i="1" dirty="0" err="1"/>
              <a:t>Imperii</a:t>
            </a:r>
            <a:r>
              <a:rPr lang="en-US" i="1" dirty="0"/>
              <a:t> Romani </a:t>
            </a:r>
            <a:r>
              <a:rPr lang="en-US" i="1" dirty="0" err="1"/>
              <a:t>Iudaea-Palestina</a:t>
            </a:r>
            <a:r>
              <a:rPr lang="en-US" i="1" dirty="0"/>
              <a:t>: </a:t>
            </a:r>
            <a:r>
              <a:rPr lang="en-US" i="1" dirty="0" err="1"/>
              <a:t>Eretz</a:t>
            </a:r>
            <a:r>
              <a:rPr lang="en-US" i="1" dirty="0"/>
              <a:t> Israel in the Hellenistic, Roman and Byzantine Periods; Maps and Gazetteer</a:t>
            </a:r>
            <a:r>
              <a:rPr lang="en-US" dirty="0"/>
              <a:t>. Jerusalem: The Israel Academy of Sciences and Humanities.</a:t>
            </a: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4E4946A3-FD68-4E77-9DEF-1E7536A4AD96}" type="slidenum">
              <a:rPr lang="en-US" smtClean="0"/>
              <a:t>151</a:t>
            </a:fld>
            <a:endParaRPr lang="en-US"/>
          </a:p>
        </p:txBody>
      </p:sp>
    </p:spTree>
    <p:extLst>
      <p:ext uri="{BB962C8B-B14F-4D97-AF65-F5344CB8AC3E}">
        <p14:creationId xmlns:p14="http://schemas.microsoft.com/office/powerpoint/2010/main" val="157874493"/>
      </p:ext>
    </p:extLst>
  </p:cSld>
  <p:clrMapOvr>
    <a:masterClrMapping/>
  </p:clrMapOvr>
</p:notes>
</file>

<file path=ppt/notesSlides/notesSlide1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err="1">
                <a:solidFill>
                  <a:schemeClr val="tx1"/>
                </a:solidFill>
                <a:effectLst/>
                <a:latin typeface="+mn-lt"/>
                <a:ea typeface="+mn-ea"/>
                <a:cs typeface="+mn-cs"/>
              </a:rPr>
              <a:t>Helez</a:t>
            </a:r>
            <a:r>
              <a:rPr lang="en-US" sz="1200" kern="1200" dirty="0">
                <a:solidFill>
                  <a:schemeClr val="tx1"/>
                </a:solidFill>
                <a:effectLst/>
                <a:latin typeface="+mn-lt"/>
                <a:ea typeface="+mn-ea"/>
                <a:cs typeface="+mn-cs"/>
              </a:rPr>
              <a:t> is called “the </a:t>
            </a:r>
            <a:r>
              <a:rPr lang="en-US" sz="1200" kern="1200" dirty="0" err="1">
                <a:solidFill>
                  <a:schemeClr val="tx1"/>
                </a:solidFill>
                <a:effectLst/>
                <a:latin typeface="+mn-lt"/>
                <a:ea typeface="+mn-ea"/>
                <a:cs typeface="+mn-cs"/>
              </a:rPr>
              <a:t>Paltite</a:t>
            </a:r>
            <a:r>
              <a:rPr lang="en-US" sz="1200" kern="1200" dirty="0">
                <a:solidFill>
                  <a:schemeClr val="tx1"/>
                </a:solidFill>
                <a:effectLst/>
                <a:latin typeface="+mn-lt"/>
                <a:ea typeface="+mn-ea"/>
                <a:cs typeface="+mn-cs"/>
              </a:rPr>
              <a:t>” in 2 Samuel 23:26, which seems to be the superior reading when compared to the Chronicler’s version (cf. 1 Chr 11:27; 27:10, which refer to </a:t>
            </a:r>
            <a:r>
              <a:rPr lang="en-US" sz="1200" kern="1200" dirty="0" err="1">
                <a:solidFill>
                  <a:schemeClr val="tx1"/>
                </a:solidFill>
                <a:effectLst/>
                <a:latin typeface="+mn-lt"/>
                <a:ea typeface="+mn-ea"/>
                <a:cs typeface="+mn-cs"/>
              </a:rPr>
              <a:t>Helez</a:t>
            </a:r>
            <a:r>
              <a:rPr lang="en-US" sz="1200" kern="1200" dirty="0">
                <a:solidFill>
                  <a:schemeClr val="tx1"/>
                </a:solidFill>
                <a:effectLst/>
                <a:latin typeface="+mn-lt"/>
                <a:ea typeface="+mn-ea"/>
                <a:cs typeface="+mn-cs"/>
              </a:rPr>
              <a:t> as “the </a:t>
            </a:r>
            <a:r>
              <a:rPr lang="en-US" sz="1200" kern="1200" dirty="0" err="1">
                <a:solidFill>
                  <a:schemeClr val="tx1"/>
                </a:solidFill>
                <a:effectLst/>
                <a:latin typeface="+mn-lt"/>
                <a:ea typeface="+mn-ea"/>
                <a:cs typeface="+mn-cs"/>
              </a:rPr>
              <a:t>Pelonite</a:t>
            </a:r>
            <a:r>
              <a:rPr lang="en-US" sz="1200" kern="1200" dirty="0">
                <a:solidFill>
                  <a:schemeClr val="tx1"/>
                </a:solidFill>
                <a:effectLst/>
                <a:latin typeface="+mn-lt"/>
                <a:ea typeface="+mn-ea"/>
                <a:cs typeface="+mn-cs"/>
              </a:rPr>
              <a:t>”). The gentilic </a:t>
            </a:r>
            <a:r>
              <a:rPr lang="en-US" sz="1200" kern="1200" dirty="0" err="1">
                <a:solidFill>
                  <a:schemeClr val="tx1"/>
                </a:solidFill>
                <a:effectLst/>
                <a:latin typeface="+mn-lt"/>
                <a:ea typeface="+mn-ea"/>
                <a:cs typeface="+mn-cs"/>
              </a:rPr>
              <a:t>Paltite</a:t>
            </a:r>
            <a:r>
              <a:rPr lang="en-US" sz="1200" kern="1200" dirty="0">
                <a:solidFill>
                  <a:schemeClr val="tx1"/>
                </a:solidFill>
                <a:effectLst/>
                <a:latin typeface="+mn-lt"/>
                <a:ea typeface="+mn-ea"/>
                <a:cs typeface="+mn-cs"/>
              </a:rPr>
              <a:t> (</a:t>
            </a:r>
            <a:r>
              <a:rPr lang="he-IL" sz="1200" kern="1200" dirty="0" err="1">
                <a:solidFill>
                  <a:schemeClr val="tx1"/>
                </a:solidFill>
                <a:effectLst/>
                <a:latin typeface="+mn-lt"/>
                <a:ea typeface="+mn-ea"/>
                <a:cs typeface="+mn-cs"/>
              </a:rPr>
              <a:t>הַפַּלְטִי</a:t>
            </a:r>
            <a:r>
              <a:rPr lang="en-US" sz="1200" kern="1200" dirty="0">
                <a:solidFill>
                  <a:schemeClr val="tx1"/>
                </a:solidFill>
                <a:effectLst/>
                <a:latin typeface="+mn-lt"/>
                <a:ea typeface="+mn-ea"/>
                <a:cs typeface="+mn-cs"/>
              </a:rPr>
              <a:t>) is sometimes connected to the town of Beth-pelet (</a:t>
            </a:r>
            <a:r>
              <a:rPr lang="he-IL" sz="1200" kern="1200" dirty="0">
                <a:solidFill>
                  <a:schemeClr val="tx1"/>
                </a:solidFill>
                <a:effectLst/>
                <a:latin typeface="+mn-lt"/>
                <a:ea typeface="+mn-ea"/>
                <a:cs typeface="+mn-cs"/>
              </a:rPr>
              <a:t>בֵית </a:t>
            </a:r>
            <a:r>
              <a:rPr lang="he-IL" sz="1200" kern="1200" dirty="0" err="1">
                <a:solidFill>
                  <a:schemeClr val="tx1"/>
                </a:solidFill>
                <a:effectLst/>
                <a:latin typeface="+mn-lt"/>
                <a:ea typeface="+mn-ea"/>
                <a:cs typeface="+mn-cs"/>
              </a:rPr>
              <a:t>פָּלֶט</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Β</a:t>
            </a:r>
            <a:r>
              <a:rPr lang="en-US" sz="1200" kern="1200" dirty="0">
                <a:solidFill>
                  <a:schemeClr val="tx1"/>
                </a:solidFill>
                <a:effectLst/>
                <a:latin typeface="+mn-lt"/>
                <a:ea typeface="+mn-ea"/>
                <a:cs typeface="+mn-cs"/>
              </a:rPr>
              <a:t>α</a:t>
            </a:r>
            <a:r>
              <a:rPr lang="en-US" sz="1200" kern="1200" dirty="0" err="1">
                <a:solidFill>
                  <a:schemeClr val="tx1"/>
                </a:solidFill>
                <a:effectLst/>
                <a:latin typeface="+mn-lt"/>
                <a:ea typeface="+mn-ea"/>
                <a:cs typeface="+mn-cs"/>
              </a:rPr>
              <a:t>ιθφ</a:t>
            </a:r>
            <a:r>
              <a:rPr lang="en-US" sz="1200" kern="1200" dirty="0">
                <a:solidFill>
                  <a:schemeClr val="tx1"/>
                </a:solidFill>
                <a:effectLst/>
                <a:latin typeface="+mn-lt"/>
                <a:ea typeface="+mn-ea"/>
                <a:cs typeface="+mn-cs"/>
              </a:rPr>
              <a:t>α</a:t>
            </a:r>
            <a:r>
              <a:rPr lang="en-US" sz="1200" kern="1200" dirty="0" err="1">
                <a:solidFill>
                  <a:schemeClr val="tx1"/>
                </a:solidFill>
                <a:effectLst/>
                <a:latin typeface="+mn-lt"/>
                <a:ea typeface="+mn-ea"/>
                <a:cs typeface="+mn-cs"/>
              </a:rPr>
              <a:t>λεθ</a:t>
            </a:r>
            <a:r>
              <a:rPr lang="en-US" sz="1200" kern="1200" dirty="0">
                <a:solidFill>
                  <a:schemeClr val="tx1"/>
                </a:solidFill>
                <a:effectLst/>
                <a:latin typeface="+mn-lt"/>
                <a:ea typeface="+mn-ea"/>
                <a:cs typeface="+mn-cs"/>
              </a:rPr>
              <a:t>), which is mentioned in the Negeb district of Judah (Josh 15:27) and in Nehemiah (11:25-27; cf. </a:t>
            </a:r>
            <a:r>
              <a:rPr lang="en-US" sz="1200" i="1" kern="1200" dirty="0">
                <a:solidFill>
                  <a:schemeClr val="tx1"/>
                </a:solidFill>
                <a:effectLst/>
                <a:latin typeface="+mn-lt"/>
                <a:ea typeface="+mn-ea"/>
                <a:cs typeface="+mn-cs"/>
              </a:rPr>
              <a:t>Onom.</a:t>
            </a:r>
            <a:r>
              <a:rPr lang="en-US" sz="1200" kern="1200" dirty="0">
                <a:solidFill>
                  <a:schemeClr val="tx1"/>
                </a:solidFill>
                <a:effectLst/>
                <a:latin typeface="+mn-lt"/>
                <a:ea typeface="+mn-ea"/>
                <a:cs typeface="+mn-cs"/>
              </a:rPr>
              <a:t> 48.13) between Moladah (</a:t>
            </a:r>
            <a:r>
              <a:rPr lang="en-US" sz="1200" kern="1200" dirty="0" err="1">
                <a:solidFill>
                  <a:schemeClr val="tx1"/>
                </a:solidFill>
                <a:effectLst/>
                <a:latin typeface="+mn-lt"/>
                <a:ea typeface="+mn-ea"/>
                <a:cs typeface="+mn-cs"/>
              </a:rPr>
              <a:t>Khereibet</a:t>
            </a:r>
            <a:r>
              <a:rPr lang="en-US" sz="1200" kern="1200" dirty="0">
                <a:solidFill>
                  <a:schemeClr val="tx1"/>
                </a:solidFill>
                <a:effectLst/>
                <a:latin typeface="+mn-lt"/>
                <a:ea typeface="+mn-ea"/>
                <a:cs typeface="+mn-cs"/>
              </a:rPr>
              <a:t> el-</a:t>
            </a:r>
            <a:r>
              <a:rPr lang="en-US" sz="1200" kern="1200" dirty="0" err="1">
                <a:solidFill>
                  <a:schemeClr val="tx1"/>
                </a:solidFill>
                <a:effectLst/>
                <a:latin typeface="+mn-lt"/>
                <a:ea typeface="+mn-ea"/>
                <a:cs typeface="+mn-cs"/>
              </a:rPr>
              <a:t>Waṭen</a:t>
            </a:r>
            <a:r>
              <a:rPr lang="en-US" sz="1200" kern="1200" dirty="0">
                <a:solidFill>
                  <a:schemeClr val="tx1"/>
                </a:solidFill>
                <a:effectLst/>
                <a:latin typeface="+mn-lt"/>
                <a:ea typeface="+mn-ea"/>
                <a:cs typeface="+mn-cs"/>
              </a:rPr>
              <a:t>) and Hazar-shual (</a:t>
            </a:r>
            <a:r>
              <a:rPr lang="en-US" sz="1200" kern="1200" dirty="0" err="1">
                <a:solidFill>
                  <a:schemeClr val="tx1"/>
                </a:solidFill>
                <a:effectLst/>
                <a:latin typeface="+mn-lt"/>
                <a:ea typeface="+mn-ea"/>
                <a:cs typeface="+mn-cs"/>
              </a:rPr>
              <a:t>Haẓar</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Beṭarim</a:t>
            </a:r>
            <a:r>
              <a:rPr lang="en-US" sz="1200" kern="1200" dirty="0">
                <a:solidFill>
                  <a:schemeClr val="tx1"/>
                </a:solidFill>
                <a:effectLst/>
                <a:latin typeface="+mn-lt"/>
                <a:ea typeface="+mn-ea"/>
                <a:cs typeface="+mn-cs"/>
              </a:rPr>
              <a:t>?). Beth-pelet may also be found in the </a:t>
            </a:r>
            <a:r>
              <a:rPr lang="en-US" sz="1200" kern="1200" dirty="0" err="1">
                <a:solidFill>
                  <a:schemeClr val="tx1"/>
                </a:solidFill>
                <a:effectLst/>
                <a:latin typeface="+mn-lt"/>
                <a:ea typeface="+mn-ea"/>
                <a:cs typeface="+mn-cs"/>
              </a:rPr>
              <a:t>Calebite</a:t>
            </a:r>
            <a:r>
              <a:rPr lang="en-US" sz="1200" kern="1200" dirty="0">
                <a:solidFill>
                  <a:schemeClr val="tx1"/>
                </a:solidFill>
                <a:effectLst/>
                <a:latin typeface="+mn-lt"/>
                <a:ea typeface="+mn-ea"/>
                <a:cs typeface="+mn-cs"/>
              </a:rPr>
              <a:t> genealogy as one of the sons of </a:t>
            </a:r>
            <a:r>
              <a:rPr lang="en-US" sz="1200" kern="1200" dirty="0" err="1">
                <a:solidFill>
                  <a:schemeClr val="tx1"/>
                </a:solidFill>
                <a:effectLst/>
                <a:latin typeface="+mn-lt"/>
                <a:ea typeface="+mn-ea"/>
                <a:cs typeface="+mn-cs"/>
              </a:rPr>
              <a:t>Jahdai</a:t>
            </a:r>
            <a:r>
              <a:rPr lang="en-US" sz="1200" kern="1200" dirty="0">
                <a:solidFill>
                  <a:schemeClr val="tx1"/>
                </a:solidFill>
                <a:effectLst/>
                <a:latin typeface="+mn-lt"/>
                <a:ea typeface="+mn-ea"/>
                <a:cs typeface="+mn-cs"/>
              </a:rPr>
              <a:t>, as it is included in a list that includes several other place names in the northern Negeb (e.g., Madmannah). These texts would seem to indicate that the town should be located in the vicinity of Beersheba (see discussion in McKinny 2016: 93–95). </a:t>
            </a:r>
          </a:p>
          <a:p>
            <a:endParaRPr lang="en-US" dirty="0"/>
          </a:p>
          <a:p>
            <a:r>
              <a:rPr lang="en-US" sz="1200" kern="1200" dirty="0">
                <a:solidFill>
                  <a:schemeClr val="tx1"/>
                </a:solidFill>
                <a:effectLst/>
                <a:latin typeface="+mn-lt"/>
                <a:ea typeface="+mn-ea"/>
                <a:cs typeface="+mn-cs"/>
              </a:rPr>
              <a:t>Petrie’s suggestion for identifying Beth-pelet with Tell el-</a:t>
            </a:r>
            <a:r>
              <a:rPr lang="en-US" sz="1200" kern="1200" dirty="0" err="1">
                <a:solidFill>
                  <a:schemeClr val="tx1"/>
                </a:solidFill>
                <a:effectLst/>
                <a:latin typeface="+mn-lt"/>
                <a:ea typeface="+mn-ea"/>
                <a:cs typeface="+mn-cs"/>
              </a:rPr>
              <a:t>Farʿah</a:t>
            </a:r>
            <a:r>
              <a:rPr lang="en-US" sz="1200" kern="1200" dirty="0">
                <a:solidFill>
                  <a:schemeClr val="tx1"/>
                </a:solidFill>
                <a:effectLst/>
                <a:latin typeface="+mn-lt"/>
                <a:ea typeface="+mn-ea"/>
                <a:cs typeface="+mn-cs"/>
              </a:rPr>
              <a:t> South cannot be sustained (1930). Aharoni’s suggestion of Tell es-</a:t>
            </a:r>
            <a:r>
              <a:rPr lang="en-US" sz="1200" kern="1200" dirty="0" err="1">
                <a:solidFill>
                  <a:schemeClr val="tx1"/>
                </a:solidFill>
                <a:effectLst/>
                <a:latin typeface="+mn-lt"/>
                <a:ea typeface="+mn-ea"/>
                <a:cs typeface="+mn-cs"/>
              </a:rPr>
              <a:t>Saqaṭi</a:t>
            </a:r>
            <a:r>
              <a:rPr lang="en-US" sz="1200" kern="1200" dirty="0">
                <a:solidFill>
                  <a:schemeClr val="tx1"/>
                </a:solidFill>
                <a:effectLst/>
                <a:latin typeface="+mn-lt"/>
                <a:ea typeface="+mn-ea"/>
                <a:cs typeface="+mn-cs"/>
              </a:rPr>
              <a:t> is compelling (</a:t>
            </a:r>
            <a:r>
              <a:rPr lang="en-US" sz="1200" kern="1200" dirty="0" err="1">
                <a:solidFill>
                  <a:schemeClr val="tx1"/>
                </a:solidFill>
                <a:effectLst/>
                <a:latin typeface="+mn-lt"/>
                <a:ea typeface="+mn-ea"/>
                <a:cs typeface="+mn-cs"/>
              </a:rPr>
              <a:t>Aharoni</a:t>
            </a:r>
            <a:r>
              <a:rPr lang="en-US" sz="1200" kern="1200" dirty="0">
                <a:solidFill>
                  <a:schemeClr val="tx1"/>
                </a:solidFill>
                <a:effectLst/>
                <a:latin typeface="+mn-lt"/>
                <a:ea typeface="+mn-ea"/>
                <a:cs typeface="+mn-cs"/>
              </a:rPr>
              <a:t> et al. 2002: 176), on account of the location of the site and the suitable periods surveyed at the site. Surveys at the site revealed remains from the Chalcolithic, Early Bronze II, Iron II, and Persian-Byzantine periods on a mound of 3 acres (1.2 ha) elevated roughly 33 feet (10 m) above the surrounding area (</a:t>
            </a:r>
            <a:r>
              <a:rPr lang="en-US" sz="1200" kern="1200" dirty="0" err="1">
                <a:solidFill>
                  <a:schemeClr val="tx1"/>
                </a:solidFill>
                <a:effectLst/>
                <a:latin typeface="+mn-lt"/>
                <a:ea typeface="+mn-ea"/>
                <a:cs typeface="+mn-cs"/>
              </a:rPr>
              <a:t>Govrin</a:t>
            </a:r>
            <a:r>
              <a:rPr lang="en-US" sz="1200" kern="1200" dirty="0">
                <a:solidFill>
                  <a:schemeClr val="tx1"/>
                </a:solidFill>
                <a:effectLst/>
                <a:latin typeface="+mn-lt"/>
                <a:ea typeface="+mn-ea"/>
                <a:cs typeface="+mn-cs"/>
              </a:rPr>
              <a:t> 2002: site 3). According to the Chronicler, Pelet joined David at Ziklag after he and 25 other ambidextrous Benjaminite warriors defected from Saul’s service (1 Chr 12:1-7). </a:t>
            </a:r>
          </a:p>
          <a:p>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Conversely, it should be noted that if we connect </a:t>
            </a:r>
            <a:r>
              <a:rPr lang="en-US" sz="1200" kern="1200" dirty="0" err="1">
                <a:solidFill>
                  <a:schemeClr val="tx1"/>
                </a:solidFill>
                <a:effectLst/>
                <a:latin typeface="+mn-lt"/>
                <a:ea typeface="+mn-ea"/>
                <a:cs typeface="+mn-cs"/>
              </a:rPr>
              <a:t>Paltite</a:t>
            </a:r>
            <a:r>
              <a:rPr lang="en-US" sz="1200" kern="1200" dirty="0">
                <a:solidFill>
                  <a:schemeClr val="tx1"/>
                </a:solidFill>
                <a:effectLst/>
                <a:latin typeface="+mn-lt"/>
                <a:ea typeface="+mn-ea"/>
                <a:cs typeface="+mn-cs"/>
              </a:rPr>
              <a:t> (</a:t>
            </a:r>
            <a:r>
              <a:rPr lang="he-IL" sz="1200" kern="1200" dirty="0">
                <a:solidFill>
                  <a:schemeClr val="tx1"/>
                </a:solidFill>
                <a:effectLst/>
                <a:latin typeface="+mn-lt"/>
                <a:ea typeface="+mn-ea"/>
                <a:cs typeface="+mn-cs"/>
              </a:rPr>
              <a:t>הַפַּלְטִי</a:t>
            </a:r>
            <a:r>
              <a:rPr lang="en-US" sz="1200" kern="1200" dirty="0">
                <a:solidFill>
                  <a:schemeClr val="tx1"/>
                </a:solidFill>
                <a:effectLst/>
                <a:latin typeface="+mn-lt"/>
                <a:ea typeface="+mn-ea"/>
                <a:cs typeface="+mn-cs"/>
              </a:rPr>
              <a:t>) to Beth-pelet it creates a geographical problem in the list, since all of the preceding towns, with the exception of Kabzeel, seem to be in Bethlehem’s immediate vicinity. Therefore, a clan name for </a:t>
            </a:r>
            <a:r>
              <a:rPr lang="en-US" sz="1200" kern="1200" dirty="0" err="1">
                <a:solidFill>
                  <a:schemeClr val="tx1"/>
                </a:solidFill>
                <a:effectLst/>
                <a:latin typeface="+mn-lt"/>
                <a:ea typeface="+mn-ea"/>
                <a:cs typeface="+mn-cs"/>
              </a:rPr>
              <a:t>Paltite</a:t>
            </a:r>
            <a:r>
              <a:rPr lang="en-US" sz="1200" kern="1200" dirty="0">
                <a:solidFill>
                  <a:schemeClr val="tx1"/>
                </a:solidFill>
                <a:effectLst/>
                <a:latin typeface="+mn-lt"/>
                <a:ea typeface="+mn-ea"/>
                <a:cs typeface="+mn-cs"/>
              </a:rPr>
              <a:t> (</a:t>
            </a:r>
            <a:r>
              <a:rPr lang="he-IL" sz="1200" kern="1200" dirty="0">
                <a:solidFill>
                  <a:schemeClr val="tx1"/>
                </a:solidFill>
                <a:effectLst/>
                <a:latin typeface="+mn-lt"/>
                <a:ea typeface="+mn-ea"/>
                <a:cs typeface="+mn-cs"/>
              </a:rPr>
              <a:t>הַפַּלְטִי</a:t>
            </a:r>
            <a:r>
              <a:rPr lang="en-US" sz="1200" kern="1200" dirty="0">
                <a:solidFill>
                  <a:schemeClr val="tx1"/>
                </a:solidFill>
                <a:effectLst/>
                <a:latin typeface="+mn-lt"/>
                <a:ea typeface="+mn-ea"/>
                <a:cs typeface="+mn-cs"/>
              </a:rPr>
              <a:t>) should not be ruled out. Finally, </a:t>
            </a:r>
            <a:r>
              <a:rPr lang="en-US" sz="1200" kern="1200" dirty="0" err="1">
                <a:solidFill>
                  <a:schemeClr val="tx1"/>
                </a:solidFill>
                <a:effectLst/>
                <a:latin typeface="+mn-lt"/>
                <a:ea typeface="+mn-ea"/>
                <a:cs typeface="+mn-cs"/>
              </a:rPr>
              <a:t>Helez</a:t>
            </a:r>
            <a:r>
              <a:rPr lang="en-US" sz="1200" kern="1200" dirty="0">
                <a:solidFill>
                  <a:schemeClr val="tx1"/>
                </a:solidFill>
                <a:effectLst/>
                <a:latin typeface="+mn-lt"/>
                <a:ea typeface="+mn-ea"/>
                <a:cs typeface="+mn-cs"/>
              </a:rPr>
              <a:t> the </a:t>
            </a:r>
            <a:r>
              <a:rPr lang="en-US" sz="1200" kern="1200" dirty="0" err="1">
                <a:solidFill>
                  <a:schemeClr val="tx1"/>
                </a:solidFill>
                <a:effectLst/>
                <a:latin typeface="+mn-lt"/>
                <a:ea typeface="+mn-ea"/>
                <a:cs typeface="+mn-cs"/>
              </a:rPr>
              <a:t>Paltite</a:t>
            </a:r>
            <a:r>
              <a:rPr lang="en-US" sz="1200" kern="1200" dirty="0">
                <a:solidFill>
                  <a:schemeClr val="tx1"/>
                </a:solidFill>
                <a:effectLst/>
                <a:latin typeface="+mn-lt"/>
                <a:ea typeface="+mn-ea"/>
                <a:cs typeface="+mn-cs"/>
              </a:rPr>
              <a:t> is to be distinguished from Pelet a “son of Azmaveth” (1 Chr 12:3). According to the Chronicler, Pelet joined David at Ziklag after he and 25 other ambidextrous Benjaminite warriors defected from Saul’s service (1 Chr 12:1-7). </a:t>
            </a:r>
            <a:r>
              <a:rPr lang="en-US" dirty="0"/>
              <a:t>This is a detail of map 1-13 from the </a:t>
            </a:r>
            <a:r>
              <a:rPr lang="en-US" i="1" dirty="0"/>
              <a:t>Satellite Bible Atlas</a:t>
            </a:r>
            <a:r>
              <a:rPr lang="en-US" dirty="0"/>
              <a:t>, by William Schlegel. Used by permission. </a:t>
            </a:r>
            <a:r>
              <a:rPr lang="en-US" baseline="0" dirty="0"/>
              <a:t>An editable version is included behind this graphic for those who wish to modify it.</a:t>
            </a:r>
          </a:p>
          <a:p>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References:</a:t>
            </a:r>
            <a:endParaRPr lang="en-US" sz="1200" kern="1200" dirty="0">
              <a:solidFill>
                <a:schemeClr val="tx1"/>
              </a:solidFill>
              <a:effectLst/>
              <a:latin typeface="+mn-lt"/>
              <a:ea typeface="+mn-ea"/>
              <a:cs typeface="+mn-cs"/>
            </a:endParaRPr>
          </a:p>
          <a:p>
            <a:r>
              <a:rPr lang="en-US" dirty="0"/>
              <a:t>Aharoni, Y.; </a:t>
            </a:r>
            <a:r>
              <a:rPr lang="en-US" dirty="0" err="1"/>
              <a:t>Avi</a:t>
            </a:r>
            <a:r>
              <a:rPr lang="en-US" dirty="0"/>
              <a:t>-Yonah, M.; Rainey, A. F.; </a:t>
            </a:r>
            <a:r>
              <a:rPr lang="en-US" dirty="0" err="1"/>
              <a:t>Safrai</a:t>
            </a:r>
            <a:r>
              <a:rPr lang="en-US" dirty="0"/>
              <a:t>, Z.</a:t>
            </a:r>
          </a:p>
          <a:p>
            <a:pPr marL="685800" indent="-457200">
              <a:tabLst>
                <a:tab pos="685800" algn="l"/>
              </a:tabLst>
            </a:pPr>
            <a:r>
              <a:rPr lang="en-US" dirty="0"/>
              <a:t>2002	</a:t>
            </a:r>
            <a:r>
              <a:rPr lang="en-US" i="1" dirty="0"/>
              <a:t>The Carta Bible Atlas</a:t>
            </a:r>
            <a:r>
              <a:rPr lang="en-US" dirty="0"/>
              <a:t>. 4th edition. Jerusalem: Carta.</a:t>
            </a:r>
          </a:p>
          <a:p>
            <a:r>
              <a:rPr lang="en-US" dirty="0" err="1"/>
              <a:t>Govrin</a:t>
            </a:r>
            <a:r>
              <a:rPr lang="en-US" dirty="0"/>
              <a:t>, Y.</a:t>
            </a:r>
          </a:p>
          <a:p>
            <a:pPr marL="685800" indent="-457200">
              <a:tabLst>
                <a:tab pos="685800" algn="l"/>
              </a:tabLst>
            </a:pPr>
            <a:r>
              <a:rPr lang="en-US" dirty="0"/>
              <a:t>2002	</a:t>
            </a:r>
            <a:r>
              <a:rPr lang="en-US" i="1" dirty="0"/>
              <a:t>Map of Nahal </a:t>
            </a:r>
            <a:r>
              <a:rPr lang="en-US" i="1" dirty="0" err="1"/>
              <a:t>Yattir</a:t>
            </a:r>
            <a:r>
              <a:rPr lang="en-US" dirty="0"/>
              <a:t>. Archaeological Survey of Israel 139. Jerusalem: Israel Antiquities Authority.</a:t>
            </a:r>
          </a:p>
          <a:p>
            <a:r>
              <a:rPr lang="en-US" dirty="0"/>
              <a:t>McKinny, Chris.</a:t>
            </a:r>
          </a:p>
          <a:p>
            <a:pPr marL="685800" indent="-457200">
              <a:tabLst>
                <a:tab pos="685800" algn="l"/>
              </a:tabLst>
            </a:pPr>
            <a:r>
              <a:rPr lang="en-US" dirty="0"/>
              <a:t>2016	A Historical Geography of the Administrative Divisions of Judah: the Town Lists of Judah and Benjamin in Joshua 15:21-62 and 18:21-28. Ph.D. dissertation, Bar </a:t>
            </a:r>
            <a:r>
              <a:rPr lang="en-US" dirty="0" err="1"/>
              <a:t>Ilan</a:t>
            </a:r>
            <a:r>
              <a:rPr lang="en-US" dirty="0"/>
              <a:t> University, Ramat Gan. </a:t>
            </a:r>
          </a:p>
          <a:p>
            <a:r>
              <a:rPr lang="en-US" dirty="0"/>
              <a:t>Petrie, W. M. F.; Tufnell, O.; Macdonald, E.; Starkey, J. L.; and Harding, G. H. </a:t>
            </a:r>
          </a:p>
          <a:p>
            <a:pPr marL="685800" indent="-457200">
              <a:tabLst>
                <a:tab pos="685800" algn="l"/>
              </a:tabLst>
            </a:pPr>
            <a:r>
              <a:rPr lang="en-US" dirty="0"/>
              <a:t>1930	</a:t>
            </a:r>
            <a:r>
              <a:rPr lang="en-US" i="1" dirty="0"/>
              <a:t>Beth-</a:t>
            </a:r>
            <a:r>
              <a:rPr lang="en-US" i="1" dirty="0" err="1"/>
              <a:t>pelet</a:t>
            </a:r>
            <a:r>
              <a:rPr lang="en-US" i="1" dirty="0"/>
              <a:t> (Tell </a:t>
            </a:r>
            <a:r>
              <a:rPr lang="en-US" i="1" dirty="0" err="1"/>
              <a:t>Fara</a:t>
            </a:r>
            <a:r>
              <a:rPr lang="en-US" i="1" dirty="0"/>
              <a:t>)</a:t>
            </a:r>
            <a:r>
              <a:rPr lang="en-US" dirty="0"/>
              <a:t>. London: British School of Archaeology in Egypt.</a:t>
            </a:r>
            <a:br>
              <a:rPr lang="en-US" sz="1200" kern="1200" dirty="0">
                <a:solidFill>
                  <a:schemeClr val="tx1"/>
                </a:solidFill>
                <a:effectLst/>
                <a:latin typeface="+mn-lt"/>
                <a:ea typeface="+mn-ea"/>
                <a:cs typeface="+mn-cs"/>
              </a:rPr>
            </a:br>
            <a:endParaRPr lang="en-US" sz="1200"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a:p>
        </p:txBody>
      </p:sp>
      <p:sp>
        <p:nvSpPr>
          <p:cNvPr id="4" name="Slide Number Placeholder 3"/>
          <p:cNvSpPr>
            <a:spLocks noGrp="1"/>
          </p:cNvSpPr>
          <p:nvPr>
            <p:ph type="sldNum" sz="quarter" idx="10"/>
          </p:nvPr>
        </p:nvSpPr>
        <p:spPr/>
        <p:txBody>
          <a:bodyPr/>
          <a:lstStyle/>
          <a:p>
            <a:fld id="{4E4946A3-FD68-4E77-9DEF-1E7536A4AD96}" type="slidenum">
              <a:rPr lang="en-US" smtClean="0"/>
              <a:t>152</a:t>
            </a:fld>
            <a:endParaRPr lang="en-US"/>
          </a:p>
        </p:txBody>
      </p:sp>
    </p:spTree>
    <p:extLst>
      <p:ext uri="{BB962C8B-B14F-4D97-AF65-F5344CB8AC3E}">
        <p14:creationId xmlns:p14="http://schemas.microsoft.com/office/powerpoint/2010/main" val="1113915143"/>
      </p:ext>
    </p:extLst>
  </p:cSld>
  <p:clrMapOvr>
    <a:masterClrMapping/>
  </p:clrMapOvr>
</p:notes>
</file>

<file path=ppt/notesSlides/notesSlide1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spcBef>
                <a:spcPct val="0"/>
              </a:spcBef>
              <a:buFontTx/>
              <a:buNone/>
            </a:pPr>
            <a:r>
              <a:rPr lang="en-US" dirty="0"/>
              <a:t>Tekoa is located at Khirbet </a:t>
            </a:r>
            <a:r>
              <a:rPr lang="en-US" dirty="0" err="1"/>
              <a:t>Tequ’a</a:t>
            </a:r>
            <a:r>
              <a:rPr lang="en-US" dirty="0"/>
              <a:t>. The Arabic village of </a:t>
            </a:r>
            <a:r>
              <a:rPr lang="en-US" dirty="0" err="1"/>
              <a:t>Tukuu</a:t>
            </a:r>
            <a:r>
              <a:rPr lang="en-US" dirty="0"/>
              <a:t> has preserved the ancient name. There is now a modern Israeli village next to it that uses the original name of Tekoa. The site is located on the border between arable land of the Judean hill country (to the west) and the desert of the Judean wilderness (to the east). The region east of the city is sometimes referred to as the wilderness of Tekoa (2 Chr 20:20). To the west, there is an area once known in the Talmud for its olive trees. </a:t>
            </a:r>
          </a:p>
          <a:p>
            <a:endParaRPr lang="en-US" dirty="0"/>
          </a:p>
          <a:p>
            <a:r>
              <a:rPr lang="en-US" dirty="0"/>
              <a:t>ws022416050</a:t>
            </a:r>
          </a:p>
        </p:txBody>
      </p:sp>
      <p:sp>
        <p:nvSpPr>
          <p:cNvPr id="4" name="Slide Number Placeholder 3"/>
          <p:cNvSpPr>
            <a:spLocks noGrp="1"/>
          </p:cNvSpPr>
          <p:nvPr>
            <p:ph type="sldNum" sz="quarter" idx="10"/>
          </p:nvPr>
        </p:nvSpPr>
        <p:spPr/>
        <p:txBody>
          <a:bodyPr/>
          <a:lstStyle/>
          <a:p>
            <a:fld id="{4E4946A3-FD68-4E77-9DEF-1E7536A4AD96}" type="slidenum">
              <a:rPr lang="en-US" smtClean="0"/>
              <a:t>153</a:t>
            </a:fld>
            <a:endParaRPr lang="en-US"/>
          </a:p>
        </p:txBody>
      </p:sp>
    </p:spTree>
    <p:extLst>
      <p:ext uri="{BB962C8B-B14F-4D97-AF65-F5344CB8AC3E}">
        <p14:creationId xmlns:p14="http://schemas.microsoft.com/office/powerpoint/2010/main" val="571822285"/>
      </p:ext>
    </p:extLst>
  </p:cSld>
  <p:clrMapOvr>
    <a:masterClrMapping/>
  </p:clrMapOvr>
</p:notes>
</file>

<file path=ppt/notesSlides/notesSlide1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Numerous surveys of Khirbet </a:t>
            </a:r>
            <a:r>
              <a:rPr lang="en-US" sz="1200" kern="1200" dirty="0" err="1">
                <a:solidFill>
                  <a:schemeClr val="tx1"/>
                </a:solidFill>
                <a:effectLst/>
                <a:latin typeface="+mn-lt"/>
                <a:ea typeface="+mn-ea"/>
                <a:cs typeface="+mn-cs"/>
              </a:rPr>
              <a:t>Teqûʿ</a:t>
            </a:r>
            <a:r>
              <a:rPr lang="en-US" sz="1200" kern="1200" dirty="0">
                <a:solidFill>
                  <a:schemeClr val="tx1"/>
                </a:solidFill>
                <a:effectLst/>
                <a:latin typeface="+mn-lt"/>
                <a:ea typeface="+mn-ea"/>
                <a:cs typeface="+mn-cs"/>
              </a:rPr>
              <a:t> and a few small excavations revealed that the site was inhabited in the early Iron IIA (7 ac; 3 ha), late Iron IIA (6.5 ac; 2.5 ha), Iron IIB (8.5 ac; 3.5 ha), Iron IIC (7 ac; 3 ha) and Persian-Byzantine periods over an area of approximately</a:t>
            </a:r>
            <a:r>
              <a:rPr lang="en-US" sz="1200" kern="1200" baseline="0" dirty="0">
                <a:solidFill>
                  <a:schemeClr val="tx1"/>
                </a:solidFill>
                <a:effectLst/>
                <a:latin typeface="+mn-lt"/>
                <a:ea typeface="+mn-ea"/>
                <a:cs typeface="+mn-cs"/>
              </a:rPr>
              <a:t> 7.5–8.5 acres </a:t>
            </a:r>
            <a:r>
              <a:rPr lang="en-US" sz="1200" kern="1200" dirty="0">
                <a:solidFill>
                  <a:schemeClr val="tx1"/>
                </a:solidFill>
                <a:effectLst/>
                <a:latin typeface="+mn-lt"/>
                <a:ea typeface="+mn-ea"/>
                <a:cs typeface="+mn-cs"/>
              </a:rPr>
              <a:t>(3–3.5 ha; Greenberg and Keinan 2009: site 4475, excavation site 853; Kochavi 1972: site 62; Hirschfeld 1985: site 37; Herr 1986; Ofer 1993: site 276). This identification has received universal agreement (cf. </a:t>
            </a:r>
            <a:r>
              <a:rPr lang="en-US" sz="1200" kern="1200" dirty="0" err="1">
                <a:solidFill>
                  <a:schemeClr val="tx1"/>
                </a:solidFill>
                <a:effectLst/>
                <a:latin typeface="+mn-lt"/>
                <a:ea typeface="+mn-ea"/>
                <a:cs typeface="+mn-cs"/>
              </a:rPr>
              <a:t>Axelsson</a:t>
            </a:r>
            <a:r>
              <a:rPr lang="en-US" sz="1200" kern="1200" dirty="0">
                <a:solidFill>
                  <a:schemeClr val="tx1"/>
                </a:solidFill>
                <a:effectLst/>
                <a:latin typeface="+mn-lt"/>
                <a:ea typeface="+mn-ea"/>
                <a:cs typeface="+mn-cs"/>
              </a:rPr>
              <a:t> 1992: 343–44). Unfortunately, Khirbet </a:t>
            </a:r>
            <a:r>
              <a:rPr lang="en-US" sz="1200" kern="1200" dirty="0" err="1">
                <a:solidFill>
                  <a:schemeClr val="tx1"/>
                </a:solidFill>
                <a:effectLst/>
                <a:latin typeface="+mn-lt"/>
                <a:ea typeface="+mn-ea"/>
                <a:cs typeface="+mn-cs"/>
              </a:rPr>
              <a:t>Teqûʿ</a:t>
            </a:r>
            <a:r>
              <a:rPr lang="en-US" sz="1200" kern="1200" dirty="0">
                <a:solidFill>
                  <a:schemeClr val="tx1"/>
                </a:solidFill>
                <a:effectLst/>
                <a:latin typeface="+mn-lt"/>
                <a:ea typeface="+mn-ea"/>
                <a:cs typeface="+mn-cs"/>
              </a:rPr>
              <a:t> has been heavily looted by antiquities thieves.</a:t>
            </a:r>
          </a:p>
          <a:p>
            <a:r>
              <a:rPr lang="en-US" sz="1200" kern="1200" dirty="0">
                <a:solidFill>
                  <a:schemeClr val="tx1"/>
                </a:solidFill>
                <a:effectLst/>
                <a:latin typeface="+mn-lt"/>
                <a:ea typeface="+mn-ea"/>
                <a:cs typeface="+mn-cs"/>
              </a:rPr>
              <a:t> </a:t>
            </a:r>
          </a:p>
          <a:p>
            <a:r>
              <a:rPr lang="en-US" sz="1200" b="1" kern="1200" dirty="0">
                <a:solidFill>
                  <a:schemeClr val="tx1"/>
                </a:solidFill>
                <a:effectLst/>
                <a:latin typeface="+mn-lt"/>
                <a:ea typeface="+mn-ea"/>
                <a:cs typeface="+mn-cs"/>
              </a:rPr>
              <a:t>References:</a:t>
            </a:r>
            <a:br>
              <a:rPr lang="en-US" sz="1200" kern="1200" dirty="0">
                <a:solidFill>
                  <a:schemeClr val="tx1"/>
                </a:solidFill>
                <a:effectLst/>
                <a:latin typeface="+mn-lt"/>
                <a:ea typeface="+mn-ea"/>
                <a:cs typeface="+mn-cs"/>
              </a:rPr>
            </a:br>
            <a:r>
              <a:rPr lang="en-US" sz="1200" kern="1200" dirty="0" err="1">
                <a:solidFill>
                  <a:schemeClr val="tx1"/>
                </a:solidFill>
                <a:effectLst/>
                <a:latin typeface="+mn-lt"/>
                <a:ea typeface="+mn-ea"/>
                <a:cs typeface="+mn-cs"/>
              </a:rPr>
              <a:t>Axelsson</a:t>
            </a:r>
            <a:r>
              <a:rPr lang="en-US" sz="1200" kern="1200" dirty="0">
                <a:solidFill>
                  <a:schemeClr val="tx1"/>
                </a:solidFill>
                <a:effectLst/>
                <a:latin typeface="+mn-lt"/>
                <a:ea typeface="+mn-ea"/>
                <a:cs typeface="+mn-cs"/>
              </a:rPr>
              <a:t>, L.</a:t>
            </a:r>
          </a:p>
          <a:p>
            <a:pPr marL="685800" indent="-457200">
              <a:tabLst>
                <a:tab pos="685800" algn="l"/>
              </a:tabLst>
            </a:pPr>
            <a:r>
              <a:rPr lang="en-US" sz="1200" kern="1200" dirty="0">
                <a:solidFill>
                  <a:schemeClr val="tx1"/>
                </a:solidFill>
                <a:effectLst/>
                <a:latin typeface="+mn-lt"/>
                <a:ea typeface="+mn-ea"/>
                <a:cs typeface="+mn-cs"/>
              </a:rPr>
              <a:t>1992	</a:t>
            </a:r>
            <a:r>
              <a:rPr lang="en-US" sz="1200" kern="1200" dirty="0" err="1">
                <a:solidFill>
                  <a:schemeClr val="tx1"/>
                </a:solidFill>
                <a:effectLst/>
                <a:latin typeface="+mn-lt"/>
                <a:ea typeface="+mn-ea"/>
                <a:cs typeface="+mn-cs"/>
              </a:rPr>
              <a:t>Tekoa</a:t>
            </a:r>
            <a:r>
              <a:rPr lang="en-US" sz="1200" kern="1200" dirty="0">
                <a:solidFill>
                  <a:schemeClr val="tx1"/>
                </a:solidFill>
                <a:effectLst/>
                <a:latin typeface="+mn-lt"/>
                <a:ea typeface="+mn-ea"/>
                <a:cs typeface="+mn-cs"/>
              </a:rPr>
              <a:t>. </a:t>
            </a:r>
            <a:r>
              <a:rPr lang="en-US" sz="1200" i="1" kern="1200" dirty="0">
                <a:solidFill>
                  <a:schemeClr val="tx1"/>
                </a:solidFill>
                <a:effectLst/>
                <a:latin typeface="+mn-lt"/>
                <a:ea typeface="+mn-ea"/>
                <a:cs typeface="+mn-cs"/>
              </a:rPr>
              <a:t>Anchor Bible Dictionary, </a:t>
            </a:r>
            <a:r>
              <a:rPr lang="en-US" sz="1200" kern="1200" dirty="0">
                <a:solidFill>
                  <a:schemeClr val="tx1"/>
                </a:solidFill>
                <a:effectLst/>
                <a:latin typeface="+mn-lt"/>
                <a:ea typeface="+mn-ea"/>
                <a:cs typeface="+mn-cs"/>
              </a:rPr>
              <a:t>vol. 6, ed. D. N. Freedman. New York: Doubleday.</a:t>
            </a:r>
          </a:p>
          <a:p>
            <a:r>
              <a:rPr lang="en-US" sz="1200" kern="1200" dirty="0">
                <a:solidFill>
                  <a:schemeClr val="tx1"/>
                </a:solidFill>
                <a:effectLst/>
                <a:latin typeface="+mn-lt"/>
                <a:ea typeface="+mn-ea"/>
                <a:cs typeface="+mn-cs"/>
              </a:rPr>
              <a:t>Greenberg, R. and </a:t>
            </a:r>
            <a:r>
              <a:rPr lang="en-US" sz="1200" kern="1200" dirty="0" err="1">
                <a:solidFill>
                  <a:schemeClr val="tx1"/>
                </a:solidFill>
                <a:effectLst/>
                <a:latin typeface="+mn-lt"/>
                <a:ea typeface="+mn-ea"/>
                <a:cs typeface="+mn-cs"/>
              </a:rPr>
              <a:t>Keinan</a:t>
            </a:r>
            <a:r>
              <a:rPr lang="en-US" sz="1200" kern="1200" dirty="0">
                <a:solidFill>
                  <a:schemeClr val="tx1"/>
                </a:solidFill>
                <a:effectLst/>
                <a:latin typeface="+mn-lt"/>
                <a:ea typeface="+mn-ea"/>
                <a:cs typeface="+mn-cs"/>
              </a:rPr>
              <a:t>, A. </a:t>
            </a:r>
          </a:p>
          <a:p>
            <a:pPr marL="685800" indent="-457200">
              <a:tabLst>
                <a:tab pos="685800" algn="l"/>
              </a:tabLst>
            </a:pPr>
            <a:r>
              <a:rPr lang="en-US" sz="1200" kern="1200" dirty="0">
                <a:solidFill>
                  <a:schemeClr val="tx1"/>
                </a:solidFill>
                <a:effectLst/>
                <a:latin typeface="+mn-lt"/>
                <a:ea typeface="+mn-ea"/>
                <a:cs typeface="+mn-cs"/>
              </a:rPr>
              <a:t>2009	</a:t>
            </a:r>
            <a:r>
              <a:rPr lang="en-US" sz="1200" i="1" kern="1200" dirty="0">
                <a:solidFill>
                  <a:schemeClr val="tx1"/>
                </a:solidFill>
                <a:effectLst/>
                <a:latin typeface="+mn-lt"/>
                <a:ea typeface="+mn-ea"/>
                <a:cs typeface="+mn-cs"/>
              </a:rPr>
              <a:t>Israeli Archaeological Activity in the West Bank 1967-2007: A Sourcebook</a:t>
            </a:r>
            <a:r>
              <a:rPr lang="en-US" sz="1200" kern="1200" dirty="0">
                <a:solidFill>
                  <a:schemeClr val="tx1"/>
                </a:solidFill>
                <a:effectLst/>
                <a:latin typeface="+mn-lt"/>
                <a:ea typeface="+mn-ea"/>
                <a:cs typeface="+mn-cs"/>
              </a:rPr>
              <a:t>. Jerusalem: Ostracon.</a:t>
            </a:r>
          </a:p>
          <a:p>
            <a:r>
              <a:rPr lang="en-US" sz="1200" kern="1200" dirty="0">
                <a:solidFill>
                  <a:schemeClr val="tx1"/>
                </a:solidFill>
                <a:effectLst/>
                <a:latin typeface="+mn-lt"/>
                <a:ea typeface="+mn-ea"/>
                <a:cs typeface="+mn-cs"/>
              </a:rPr>
              <a:t>Herr, L. G.</a:t>
            </a:r>
          </a:p>
          <a:p>
            <a:pPr marL="685800" indent="-457200">
              <a:tabLst>
                <a:tab pos="685800" algn="l"/>
              </a:tabLst>
            </a:pPr>
            <a:r>
              <a:rPr lang="en-US" sz="1200" kern="1200" dirty="0">
                <a:solidFill>
                  <a:schemeClr val="tx1"/>
                </a:solidFill>
                <a:effectLst/>
                <a:latin typeface="+mn-lt"/>
                <a:ea typeface="+mn-ea"/>
                <a:cs typeface="+mn-cs"/>
              </a:rPr>
              <a:t>1986	A Seventh Century BC Tomb Group from Tekoa. Pp. 265–84 in </a:t>
            </a:r>
            <a:r>
              <a:rPr lang="en-US" sz="1200" i="1" kern="1200" dirty="0">
                <a:solidFill>
                  <a:schemeClr val="tx1"/>
                </a:solidFill>
                <a:effectLst/>
                <a:latin typeface="+mn-lt"/>
                <a:ea typeface="+mn-ea"/>
                <a:cs typeface="+mn-cs"/>
              </a:rPr>
              <a:t>The Archaeology of Jordan and Other Studies</a:t>
            </a:r>
            <a:r>
              <a:rPr lang="en-US" sz="1200" kern="1200" dirty="0">
                <a:solidFill>
                  <a:schemeClr val="tx1"/>
                </a:solidFill>
                <a:effectLst/>
                <a:latin typeface="+mn-lt"/>
                <a:ea typeface="+mn-ea"/>
                <a:cs typeface="+mn-cs"/>
              </a:rPr>
              <a:t>, eds. L. T. Geraty and L. G. Herr. Berrien Springs, MI: Andrews University Press.</a:t>
            </a:r>
          </a:p>
          <a:p>
            <a:r>
              <a:rPr lang="en-US" sz="1200" kern="1200" dirty="0">
                <a:solidFill>
                  <a:schemeClr val="tx1"/>
                </a:solidFill>
                <a:effectLst/>
                <a:latin typeface="+mn-lt"/>
                <a:ea typeface="+mn-ea"/>
                <a:cs typeface="+mn-cs"/>
              </a:rPr>
              <a:t>Hirschfeld, Y.</a:t>
            </a:r>
          </a:p>
          <a:p>
            <a:pPr marL="685800" indent="-457200">
              <a:tabLst>
                <a:tab pos="685800" algn="l"/>
              </a:tabLst>
            </a:pPr>
            <a:r>
              <a:rPr lang="en-US" sz="1200" kern="1200" dirty="0">
                <a:solidFill>
                  <a:schemeClr val="tx1"/>
                </a:solidFill>
                <a:effectLst/>
                <a:latin typeface="+mn-lt"/>
                <a:ea typeface="+mn-ea"/>
                <a:cs typeface="+mn-cs"/>
              </a:rPr>
              <a:t>1985	</a:t>
            </a:r>
            <a:r>
              <a:rPr lang="en-US" sz="1200" i="1" kern="1200" dirty="0">
                <a:solidFill>
                  <a:schemeClr val="tx1"/>
                </a:solidFill>
                <a:effectLst/>
                <a:latin typeface="+mn-lt"/>
                <a:ea typeface="+mn-ea"/>
                <a:cs typeface="+mn-cs"/>
              </a:rPr>
              <a:t>Map of Herodium</a:t>
            </a:r>
            <a:r>
              <a:rPr lang="en-US" sz="1200" kern="1200" dirty="0">
                <a:solidFill>
                  <a:schemeClr val="tx1"/>
                </a:solidFill>
                <a:effectLst/>
                <a:latin typeface="+mn-lt"/>
                <a:ea typeface="+mn-ea"/>
                <a:cs typeface="+mn-cs"/>
              </a:rPr>
              <a:t>. Online edition. Archaeological Survey of Israel 108. Jerusalem: Israel Antiquities Authority.</a:t>
            </a:r>
          </a:p>
          <a:p>
            <a:r>
              <a:rPr lang="en-US" sz="1200" kern="1200" dirty="0" err="1">
                <a:solidFill>
                  <a:schemeClr val="tx1"/>
                </a:solidFill>
                <a:effectLst/>
                <a:latin typeface="+mn-lt"/>
                <a:ea typeface="+mn-ea"/>
                <a:cs typeface="+mn-cs"/>
              </a:rPr>
              <a:t>Kochavi</a:t>
            </a:r>
            <a:r>
              <a:rPr lang="en-US" sz="1200" kern="1200" dirty="0">
                <a:solidFill>
                  <a:schemeClr val="tx1"/>
                </a:solidFill>
                <a:effectLst/>
                <a:latin typeface="+mn-lt"/>
                <a:ea typeface="+mn-ea"/>
                <a:cs typeface="+mn-cs"/>
              </a:rPr>
              <a:t>, M.</a:t>
            </a:r>
          </a:p>
          <a:p>
            <a:pPr marL="685800" indent="-457200">
              <a:tabLst>
                <a:tab pos="685800" algn="l"/>
              </a:tabLst>
            </a:pPr>
            <a:r>
              <a:rPr lang="en-US" sz="1200" kern="1200" dirty="0">
                <a:solidFill>
                  <a:schemeClr val="tx1"/>
                </a:solidFill>
                <a:effectLst/>
                <a:latin typeface="+mn-lt"/>
                <a:ea typeface="+mn-ea"/>
                <a:cs typeface="+mn-cs"/>
              </a:rPr>
              <a:t>1972	The Land of Judah. Pp. 19–89 in </a:t>
            </a:r>
            <a:r>
              <a:rPr lang="en-US" sz="1200" i="1" kern="1200" dirty="0">
                <a:solidFill>
                  <a:schemeClr val="tx1"/>
                </a:solidFill>
                <a:effectLst/>
                <a:latin typeface="+mn-lt"/>
                <a:ea typeface="+mn-ea"/>
                <a:cs typeface="+mn-cs"/>
              </a:rPr>
              <a:t>Judaea, Samaria and the Golan: Archaeological Survey 1967–1968</a:t>
            </a:r>
            <a:r>
              <a:rPr lang="en-US" sz="1200" kern="1200" dirty="0">
                <a:solidFill>
                  <a:schemeClr val="tx1"/>
                </a:solidFill>
                <a:effectLst/>
                <a:latin typeface="+mn-lt"/>
                <a:ea typeface="+mn-ea"/>
                <a:cs typeface="+mn-cs"/>
              </a:rPr>
              <a:t>, ed. M. </a:t>
            </a:r>
            <a:r>
              <a:rPr lang="en-US" sz="1200" kern="1200" dirty="0" err="1">
                <a:solidFill>
                  <a:schemeClr val="tx1"/>
                </a:solidFill>
                <a:effectLst/>
                <a:latin typeface="+mn-lt"/>
                <a:ea typeface="+mn-ea"/>
                <a:cs typeface="+mn-cs"/>
              </a:rPr>
              <a:t>Kochavi</a:t>
            </a:r>
            <a:r>
              <a:rPr lang="en-US" sz="1200" kern="1200" dirty="0">
                <a:solidFill>
                  <a:schemeClr val="tx1"/>
                </a:solidFill>
                <a:effectLst/>
                <a:latin typeface="+mn-lt"/>
                <a:ea typeface="+mn-ea"/>
                <a:cs typeface="+mn-cs"/>
              </a:rPr>
              <a:t>. Jerusalem: Archaeological Survey of Israel and Carta.</a:t>
            </a:r>
          </a:p>
          <a:p>
            <a:r>
              <a:rPr lang="en-US" sz="1200" kern="1200" dirty="0" err="1">
                <a:solidFill>
                  <a:schemeClr val="tx1"/>
                </a:solidFill>
                <a:effectLst/>
                <a:latin typeface="+mn-lt"/>
                <a:ea typeface="+mn-ea"/>
                <a:cs typeface="+mn-cs"/>
              </a:rPr>
              <a:t>Ofer</a:t>
            </a:r>
            <a:r>
              <a:rPr lang="en-US" sz="1200" kern="1200" dirty="0">
                <a:solidFill>
                  <a:schemeClr val="tx1"/>
                </a:solidFill>
                <a:effectLst/>
                <a:latin typeface="+mn-lt"/>
                <a:ea typeface="+mn-ea"/>
                <a:cs typeface="+mn-cs"/>
              </a:rPr>
              <a:t>, A.</a:t>
            </a:r>
          </a:p>
          <a:p>
            <a:pPr marL="685800" indent="-457200">
              <a:tabLst>
                <a:tab pos="685800" algn="l"/>
              </a:tabLst>
            </a:pPr>
            <a:r>
              <a:rPr lang="en-US" sz="1200" kern="1200" dirty="0">
                <a:solidFill>
                  <a:schemeClr val="tx1"/>
                </a:solidFill>
                <a:effectLst/>
                <a:latin typeface="+mn-lt"/>
                <a:ea typeface="+mn-ea"/>
                <a:cs typeface="+mn-cs"/>
              </a:rPr>
              <a:t>1993	</a:t>
            </a:r>
            <a:r>
              <a:rPr lang="en-US" sz="1200" i="1" kern="1200" dirty="0">
                <a:solidFill>
                  <a:schemeClr val="tx1"/>
                </a:solidFill>
                <a:effectLst/>
                <a:latin typeface="+mn-lt"/>
                <a:ea typeface="+mn-ea"/>
                <a:cs typeface="+mn-cs"/>
              </a:rPr>
              <a:t>The Highland of Judah during the Biblical Period</a:t>
            </a:r>
            <a:r>
              <a:rPr lang="en-US" sz="1200" kern="1200" dirty="0">
                <a:solidFill>
                  <a:schemeClr val="tx1"/>
                </a:solidFill>
                <a:effectLst/>
                <a:latin typeface="+mn-lt"/>
                <a:ea typeface="+mn-ea"/>
                <a:cs typeface="+mn-cs"/>
              </a:rPr>
              <a:t>. Tel Aviv: Tel Aviv University.</a:t>
            </a:r>
            <a:endParaRPr lang="en-US" dirty="0"/>
          </a:p>
          <a:p>
            <a:endParaRPr lang="en-US" dirty="0"/>
          </a:p>
          <a:p>
            <a:r>
              <a:rPr lang="en-US" dirty="0"/>
              <a:t>tb111706043</a:t>
            </a:r>
          </a:p>
        </p:txBody>
      </p:sp>
      <p:sp>
        <p:nvSpPr>
          <p:cNvPr id="4" name="Slide Number Placeholder 3"/>
          <p:cNvSpPr>
            <a:spLocks noGrp="1"/>
          </p:cNvSpPr>
          <p:nvPr>
            <p:ph type="sldNum" sz="quarter" idx="10"/>
          </p:nvPr>
        </p:nvSpPr>
        <p:spPr/>
        <p:txBody>
          <a:bodyPr/>
          <a:lstStyle/>
          <a:p>
            <a:fld id="{4E4946A3-FD68-4E77-9DEF-1E7536A4AD96}" type="slidenum">
              <a:rPr lang="en-US" smtClean="0"/>
              <a:t>154</a:t>
            </a:fld>
            <a:endParaRPr lang="en-US" dirty="0"/>
          </a:p>
        </p:txBody>
      </p:sp>
    </p:spTree>
    <p:extLst>
      <p:ext uri="{BB962C8B-B14F-4D97-AF65-F5344CB8AC3E}">
        <p14:creationId xmlns:p14="http://schemas.microsoft.com/office/powerpoint/2010/main" val="104476829"/>
      </p:ext>
    </p:extLst>
  </p:cSld>
  <p:clrMapOvr>
    <a:masterClrMapping/>
  </p:clrMapOvr>
</p:notes>
</file>

<file path=ppt/notesSlides/notesSlide1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b="0" dirty="0" err="1"/>
              <a:t>Anathoth</a:t>
            </a:r>
            <a:r>
              <a:rPr lang="en-US" b="0" dirty="0"/>
              <a:t> is m</a:t>
            </a:r>
            <a:r>
              <a:rPr lang="en-US" dirty="0"/>
              <a:t>entioned 20 times in the Bible.</a:t>
            </a:r>
            <a:r>
              <a:rPr lang="en-US" baseline="0" dirty="0"/>
              <a:t> It</a:t>
            </a:r>
            <a:r>
              <a:rPr lang="en-US" dirty="0"/>
              <a:t> is located about 3 miles (5 km) northeast of Jerusalem, and the modern Arab village of </a:t>
            </a:r>
            <a:r>
              <a:rPr lang="en-US" dirty="0" err="1"/>
              <a:t>Anata</a:t>
            </a:r>
            <a:r>
              <a:rPr lang="en-US" dirty="0"/>
              <a:t> preserves the traditional name (</a:t>
            </a:r>
            <a:r>
              <a:rPr lang="en-US" dirty="0" err="1"/>
              <a:t>Jer</a:t>
            </a:r>
            <a:r>
              <a:rPr lang="en-US" dirty="0"/>
              <a:t> 1:1). </a:t>
            </a:r>
            <a:r>
              <a:rPr lang="en-US" dirty="0" err="1"/>
              <a:t>Anathoth</a:t>
            </a:r>
            <a:r>
              <a:rPr lang="en-US" dirty="0"/>
              <a:t> is best known as the hometown of the prophet Jeremiah. It is noteworthy that in the return from the exile, 128 Benjamites once again inhabited the town (Neh 7:27).</a:t>
            </a:r>
          </a:p>
          <a:p>
            <a:pPr eaLnBrk="1" hangingPunct="1"/>
            <a:endParaRPr lang="en-US" dirty="0"/>
          </a:p>
          <a:p>
            <a:pPr eaLnBrk="1" hangingPunct="1"/>
            <a:r>
              <a:rPr lang="en-US" dirty="0"/>
              <a:t>tb092706214</a:t>
            </a:r>
          </a:p>
        </p:txBody>
      </p:sp>
      <p:sp>
        <p:nvSpPr>
          <p:cNvPr id="4" name="Slide Number Placeholder 3"/>
          <p:cNvSpPr>
            <a:spLocks noGrp="1"/>
          </p:cNvSpPr>
          <p:nvPr>
            <p:ph type="sldNum" sz="quarter" idx="10"/>
          </p:nvPr>
        </p:nvSpPr>
        <p:spPr/>
        <p:txBody>
          <a:bodyPr/>
          <a:lstStyle/>
          <a:p>
            <a:fld id="{4E4946A3-FD68-4E77-9DEF-1E7536A4AD96}" type="slidenum">
              <a:rPr lang="en-US" smtClean="0"/>
              <a:t>155</a:t>
            </a:fld>
            <a:endParaRPr lang="en-US"/>
          </a:p>
        </p:txBody>
      </p:sp>
    </p:spTree>
    <p:extLst>
      <p:ext uri="{BB962C8B-B14F-4D97-AF65-F5344CB8AC3E}">
        <p14:creationId xmlns:p14="http://schemas.microsoft.com/office/powerpoint/2010/main" val="155990177"/>
      </p:ext>
    </p:extLst>
  </p:cSld>
  <p:clrMapOvr>
    <a:masterClrMapping/>
  </p:clrMapOvr>
</p:notes>
</file>

<file path=ppt/notesSlides/notesSlide1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dirty="0"/>
              <a:t>Archaeological surveys have determined that </a:t>
            </a:r>
            <a:r>
              <a:rPr lang="en-US" dirty="0" err="1"/>
              <a:t>Ras</a:t>
            </a:r>
            <a:r>
              <a:rPr lang="en-US" dirty="0"/>
              <a:t> el-</a:t>
            </a:r>
            <a:r>
              <a:rPr lang="en-US" dirty="0" err="1"/>
              <a:t>Kharrubeh</a:t>
            </a:r>
            <a:r>
              <a:rPr lang="en-US" dirty="0"/>
              <a:t> was the location of the city</a:t>
            </a:r>
            <a:r>
              <a:rPr lang="en-US" baseline="0" dirty="0"/>
              <a:t> of </a:t>
            </a:r>
            <a:r>
              <a:rPr lang="en-US" baseline="0" dirty="0" err="1"/>
              <a:t>Anathoth</a:t>
            </a:r>
            <a:r>
              <a:rPr lang="en-US" baseline="0" dirty="0"/>
              <a:t> that was occupied during the Iron Age II (1000–586 BC). In the Hellenistic and Roman periods, the city was located slightly further north under the Arab village of </a:t>
            </a:r>
            <a:r>
              <a:rPr lang="en-US" baseline="0" dirty="0" err="1"/>
              <a:t>Anata</a:t>
            </a:r>
            <a:r>
              <a:rPr lang="en-US" baseline="0" dirty="0"/>
              <a:t>. Today the village of </a:t>
            </a:r>
            <a:r>
              <a:rPr lang="en-US" baseline="0" dirty="0" err="1"/>
              <a:t>Anata</a:t>
            </a:r>
            <a:r>
              <a:rPr lang="en-US" baseline="0" dirty="0"/>
              <a:t> engulfs all of the area of ancient settlement and much more.</a:t>
            </a:r>
            <a:endParaRPr lang="en-US" dirty="0"/>
          </a:p>
          <a:p>
            <a:pPr eaLnBrk="1" hangingPunct="1"/>
            <a:endParaRPr lang="en-US" dirty="0"/>
          </a:p>
          <a:p>
            <a:pPr eaLnBrk="1" hangingPunct="1"/>
            <a:r>
              <a:rPr lang="en-US" dirty="0"/>
              <a:t>tb092706219</a:t>
            </a:r>
          </a:p>
        </p:txBody>
      </p:sp>
      <p:sp>
        <p:nvSpPr>
          <p:cNvPr id="4" name="Slide Number Placeholder 3"/>
          <p:cNvSpPr>
            <a:spLocks noGrp="1"/>
          </p:cNvSpPr>
          <p:nvPr>
            <p:ph type="sldNum" sz="quarter" idx="10"/>
          </p:nvPr>
        </p:nvSpPr>
        <p:spPr/>
        <p:txBody>
          <a:bodyPr/>
          <a:lstStyle/>
          <a:p>
            <a:fld id="{4E4946A3-FD68-4E77-9DEF-1E7536A4AD96}" type="slidenum">
              <a:rPr lang="en-US" smtClean="0"/>
              <a:t>156</a:t>
            </a:fld>
            <a:endParaRPr lang="en-US"/>
          </a:p>
        </p:txBody>
      </p:sp>
    </p:spTree>
    <p:extLst>
      <p:ext uri="{BB962C8B-B14F-4D97-AF65-F5344CB8AC3E}">
        <p14:creationId xmlns:p14="http://schemas.microsoft.com/office/powerpoint/2010/main" val="1835327579"/>
      </p:ext>
    </p:extLst>
  </p:cSld>
  <p:clrMapOvr>
    <a:masterClrMapping/>
  </p:clrMapOvr>
</p:notes>
</file>

<file path=ppt/notesSlides/notesSlide1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This view of</a:t>
            </a:r>
            <a:r>
              <a:rPr lang="en-US" sz="1200" b="0" i="0" kern="1200" baseline="0" dirty="0">
                <a:solidFill>
                  <a:schemeClr val="tx1"/>
                </a:solidFill>
                <a:effectLst/>
                <a:latin typeface="+mn-lt"/>
                <a:ea typeface="+mn-ea"/>
                <a:cs typeface="+mn-cs"/>
              </a:rPr>
              <a:t> </a:t>
            </a:r>
            <a:r>
              <a:rPr lang="en-US" sz="1200" b="0" i="0" kern="1200" baseline="0" dirty="0" err="1">
                <a:solidFill>
                  <a:schemeClr val="tx1"/>
                </a:solidFill>
                <a:effectLst/>
                <a:latin typeface="+mn-lt"/>
                <a:ea typeface="+mn-ea"/>
                <a:cs typeface="+mn-cs"/>
              </a:rPr>
              <a:t>Anathoth</a:t>
            </a:r>
            <a:r>
              <a:rPr lang="en-US" sz="1200" b="0" i="0" kern="1200" baseline="0" dirty="0">
                <a:solidFill>
                  <a:schemeClr val="tx1"/>
                </a:solidFill>
                <a:effectLst/>
                <a:latin typeface="+mn-lt"/>
                <a:ea typeface="+mn-ea"/>
                <a:cs typeface="+mn-cs"/>
              </a:rPr>
              <a:t> from a century ago is likely more similar to the way the ancient village looked. </a:t>
            </a:r>
            <a:r>
              <a:rPr lang="en-US" sz="1200" b="0" i="0" kern="1200" dirty="0">
                <a:solidFill>
                  <a:schemeClr val="tx1"/>
                </a:solidFill>
                <a:effectLst/>
                <a:latin typeface="+mn-lt"/>
                <a:ea typeface="+mn-ea"/>
                <a:cs typeface="+mn-cs"/>
              </a:rPr>
              <a:t>This American Colony photograph was taken between 1900 and 1920.</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dirty="0"/>
              <a:t>mat12314</a:t>
            </a:r>
          </a:p>
        </p:txBody>
      </p:sp>
      <p:sp>
        <p:nvSpPr>
          <p:cNvPr id="4" name="Slide Number Placeholder 3"/>
          <p:cNvSpPr>
            <a:spLocks noGrp="1"/>
          </p:cNvSpPr>
          <p:nvPr>
            <p:ph type="sldNum" sz="quarter" idx="10"/>
          </p:nvPr>
        </p:nvSpPr>
        <p:spPr/>
        <p:txBody>
          <a:bodyPr/>
          <a:lstStyle/>
          <a:p>
            <a:fld id="{4E4946A3-FD68-4E77-9DEF-1E7536A4AD96}" type="slidenum">
              <a:rPr lang="en-US" smtClean="0"/>
              <a:t>157</a:t>
            </a:fld>
            <a:endParaRPr lang="en-US"/>
          </a:p>
        </p:txBody>
      </p:sp>
    </p:spTree>
    <p:extLst>
      <p:ext uri="{BB962C8B-B14F-4D97-AF65-F5344CB8AC3E}">
        <p14:creationId xmlns:p14="http://schemas.microsoft.com/office/powerpoint/2010/main" val="557942461"/>
      </p:ext>
    </p:extLst>
  </p:cSld>
  <p:clrMapOvr>
    <a:masterClrMapping/>
  </p:clrMapOvr>
</p:notes>
</file>

<file path=ppt/notesSlides/notesSlide1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err="1">
                <a:solidFill>
                  <a:schemeClr val="tx1"/>
                </a:solidFill>
                <a:effectLst/>
                <a:latin typeface="+mn-lt"/>
                <a:ea typeface="+mn-ea"/>
                <a:cs typeface="+mn-cs"/>
              </a:rPr>
              <a:t>Mebunnai</a:t>
            </a:r>
            <a:r>
              <a:rPr lang="en-US" sz="1200" kern="1200" baseline="0" dirty="0">
                <a:solidFill>
                  <a:schemeClr val="tx1"/>
                </a:solidFill>
                <a:effectLst/>
                <a:latin typeface="+mn-lt"/>
                <a:ea typeface="+mn-ea"/>
                <a:cs typeface="+mn-cs"/>
              </a:rPr>
              <a:t> the </a:t>
            </a:r>
            <a:r>
              <a:rPr lang="en-US" sz="1200" kern="1200" baseline="0" dirty="0" err="1">
                <a:solidFill>
                  <a:schemeClr val="tx1"/>
                </a:solidFill>
                <a:effectLst/>
                <a:latin typeface="+mn-lt"/>
                <a:ea typeface="+mn-ea"/>
                <a:cs typeface="+mn-cs"/>
              </a:rPr>
              <a:t>Hushathite</a:t>
            </a:r>
            <a:r>
              <a:rPr lang="en-US" sz="1200" kern="1200" baseline="0" dirty="0">
                <a:solidFill>
                  <a:schemeClr val="tx1"/>
                </a:solidFill>
                <a:effectLst/>
                <a:latin typeface="+mn-lt"/>
                <a:ea typeface="+mn-ea"/>
                <a:cs typeface="+mn-cs"/>
              </a:rPr>
              <a:t> appears to be the same person referred to by the Chronicler as </a:t>
            </a:r>
            <a:r>
              <a:rPr lang="en-US" sz="1200" kern="1200" baseline="0" dirty="0" err="1">
                <a:solidFill>
                  <a:schemeClr val="tx1"/>
                </a:solidFill>
                <a:effectLst/>
                <a:latin typeface="+mn-lt"/>
                <a:ea typeface="+mn-ea"/>
                <a:cs typeface="+mn-cs"/>
              </a:rPr>
              <a:t>Sibbecai</a:t>
            </a:r>
            <a:r>
              <a:rPr lang="en-US" sz="1200" kern="1200" baseline="0" dirty="0">
                <a:solidFill>
                  <a:schemeClr val="tx1"/>
                </a:solidFill>
                <a:effectLst/>
                <a:latin typeface="+mn-lt"/>
                <a:ea typeface="+mn-ea"/>
                <a:cs typeface="+mn-cs"/>
              </a:rPr>
              <a:t> the </a:t>
            </a:r>
            <a:r>
              <a:rPr lang="en-US" sz="1200" kern="1200" baseline="0" dirty="0" err="1">
                <a:solidFill>
                  <a:schemeClr val="tx1"/>
                </a:solidFill>
                <a:effectLst/>
                <a:latin typeface="+mn-lt"/>
                <a:ea typeface="+mn-ea"/>
                <a:cs typeface="+mn-cs"/>
              </a:rPr>
              <a:t>Hushathite</a:t>
            </a:r>
            <a:r>
              <a:rPr lang="en-US" sz="1200" kern="1200" baseline="0" dirty="0">
                <a:solidFill>
                  <a:schemeClr val="tx1"/>
                </a:solidFill>
                <a:effectLst/>
                <a:latin typeface="+mn-lt"/>
                <a:ea typeface="+mn-ea"/>
                <a:cs typeface="+mn-cs"/>
              </a:rPr>
              <a:t> (1 Chr 11:29; 20:4; 27:11; cf. 2 Sam 21:18). </a:t>
            </a:r>
            <a:r>
              <a:rPr lang="en-US" sz="1200" kern="1200" dirty="0" err="1">
                <a:solidFill>
                  <a:schemeClr val="tx1"/>
                </a:solidFill>
                <a:effectLst/>
                <a:latin typeface="+mn-lt"/>
                <a:ea typeface="+mn-ea"/>
                <a:cs typeface="+mn-cs"/>
              </a:rPr>
              <a:t>Hushah</a:t>
            </a:r>
            <a:r>
              <a:rPr lang="en-US" sz="1200" kern="1200" dirty="0">
                <a:solidFill>
                  <a:schemeClr val="tx1"/>
                </a:solidFill>
                <a:effectLst/>
                <a:latin typeface="+mn-lt"/>
                <a:ea typeface="+mn-ea"/>
                <a:cs typeface="+mn-cs"/>
              </a:rPr>
              <a:t> is included as one of the descendants of Etam in the Chronicler’s genealogy of Judah that includes the towns of Etam, Jezreel, Gedor, Ephratah, Bethlehem, and Tekoa (1 Chr 4:3-4).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The name of </a:t>
            </a:r>
            <a:r>
              <a:rPr lang="en-US" sz="1200" kern="1200" dirty="0" err="1">
                <a:solidFill>
                  <a:schemeClr val="tx1"/>
                </a:solidFill>
                <a:effectLst/>
                <a:latin typeface="+mn-lt"/>
                <a:ea typeface="+mn-ea"/>
                <a:cs typeface="+mn-cs"/>
              </a:rPr>
              <a:t>Hushah</a:t>
            </a:r>
            <a:r>
              <a:rPr lang="en-US" sz="1200" kern="1200" dirty="0">
                <a:solidFill>
                  <a:schemeClr val="tx1"/>
                </a:solidFill>
                <a:effectLst/>
                <a:latin typeface="+mn-lt"/>
                <a:ea typeface="+mn-ea"/>
                <a:cs typeface="+mn-cs"/>
              </a:rPr>
              <a:t> is clearly preserved at </a:t>
            </a:r>
            <a:r>
              <a:rPr lang="en-US" sz="1200" kern="1200" dirty="0" err="1">
                <a:solidFill>
                  <a:schemeClr val="tx1"/>
                </a:solidFill>
                <a:effectLst/>
                <a:latin typeface="+mn-lt"/>
                <a:ea typeface="+mn-ea"/>
                <a:cs typeface="+mn-cs"/>
              </a:rPr>
              <a:t>Husan</a:t>
            </a:r>
            <a:r>
              <a:rPr lang="en-US" sz="1200" kern="1200" dirty="0">
                <a:solidFill>
                  <a:schemeClr val="tx1"/>
                </a:solidFill>
                <a:effectLst/>
                <a:latin typeface="+mn-lt"/>
                <a:ea typeface="+mn-ea"/>
                <a:cs typeface="+mn-cs"/>
              </a:rPr>
              <a:t>, a site</a:t>
            </a:r>
            <a:r>
              <a:rPr lang="en-US" sz="1200" kern="1200" baseline="0" dirty="0">
                <a:solidFill>
                  <a:schemeClr val="tx1"/>
                </a:solidFill>
                <a:effectLst/>
                <a:latin typeface="+mn-lt"/>
                <a:ea typeface="+mn-ea"/>
                <a:cs typeface="+mn-cs"/>
              </a:rPr>
              <a:t> located about 4 miles (6.5 km) west of Bethlehem.</a:t>
            </a:r>
            <a:r>
              <a:rPr lang="en-US" sz="1200" kern="1200" dirty="0">
                <a:solidFill>
                  <a:schemeClr val="tx1"/>
                </a:solidFill>
                <a:effectLst/>
                <a:latin typeface="+mn-lt"/>
                <a:ea typeface="+mn-ea"/>
                <a:cs typeface="+mn-cs"/>
              </a:rPr>
              <a:t> The site was briefly surveyed by Kochavi in 1967, who found remains from the Iron Age II, Persian (including a Yehud seal impression), Hellenistic, Early Roman, Late Roman, Byzantine, and later periods (Kochavi 1972: site 17). Today the site is largely covered by modern buildings.</a:t>
            </a:r>
          </a:p>
          <a:p>
            <a:r>
              <a:rPr lang="en-US" sz="1200" kern="1200" dirty="0">
                <a:solidFill>
                  <a:schemeClr val="tx1"/>
                </a:solidFill>
                <a:effectLst/>
                <a:latin typeface="+mn-lt"/>
                <a:ea typeface="+mn-ea"/>
                <a:cs typeface="+mn-cs"/>
              </a:rPr>
              <a:t> </a:t>
            </a:r>
          </a:p>
          <a:p>
            <a:r>
              <a:rPr lang="en-US" sz="1200" b="1" kern="1200" dirty="0">
                <a:solidFill>
                  <a:schemeClr val="tx1"/>
                </a:solidFill>
                <a:effectLst/>
                <a:latin typeface="+mn-lt"/>
                <a:ea typeface="+mn-ea"/>
                <a:cs typeface="+mn-cs"/>
              </a:rPr>
              <a:t>Reference:</a:t>
            </a:r>
            <a:br>
              <a:rPr lang="en-US" sz="1200" kern="1200" dirty="0">
                <a:solidFill>
                  <a:schemeClr val="tx1"/>
                </a:solidFill>
                <a:effectLst/>
                <a:latin typeface="+mn-lt"/>
                <a:ea typeface="+mn-ea"/>
                <a:cs typeface="+mn-cs"/>
              </a:rPr>
            </a:br>
            <a:r>
              <a:rPr lang="en-US" sz="1200" kern="1200" dirty="0">
                <a:solidFill>
                  <a:schemeClr val="tx1"/>
                </a:solidFill>
                <a:effectLst/>
                <a:latin typeface="+mn-lt"/>
                <a:ea typeface="+mn-ea"/>
                <a:cs typeface="+mn-cs"/>
              </a:rPr>
              <a:t>Kochavi, Moshe.</a:t>
            </a:r>
          </a:p>
          <a:p>
            <a:pPr marL="685800" indent="-457200">
              <a:tabLst>
                <a:tab pos="685800" algn="l"/>
              </a:tabLst>
            </a:pPr>
            <a:r>
              <a:rPr lang="en-US" sz="1200" kern="1200" dirty="0">
                <a:solidFill>
                  <a:schemeClr val="tx1"/>
                </a:solidFill>
                <a:effectLst/>
                <a:latin typeface="+mn-lt"/>
                <a:ea typeface="+mn-ea"/>
                <a:cs typeface="+mn-cs"/>
              </a:rPr>
              <a:t>1972	The Land of Judah. Pp. 19–89 in </a:t>
            </a:r>
            <a:r>
              <a:rPr lang="en-US" sz="1200" i="1" kern="1200" dirty="0">
                <a:solidFill>
                  <a:schemeClr val="tx1"/>
                </a:solidFill>
                <a:effectLst/>
                <a:latin typeface="+mn-lt"/>
                <a:ea typeface="+mn-ea"/>
                <a:cs typeface="+mn-cs"/>
              </a:rPr>
              <a:t>Judaea, Samaria and the Golan: Archaeological Survey 1967–1968</a:t>
            </a:r>
            <a:r>
              <a:rPr lang="en-US" sz="1200" kern="1200" dirty="0">
                <a:solidFill>
                  <a:schemeClr val="tx1"/>
                </a:solidFill>
                <a:effectLst/>
                <a:latin typeface="+mn-lt"/>
                <a:ea typeface="+mn-ea"/>
                <a:cs typeface="+mn-cs"/>
              </a:rPr>
              <a:t>, ed. M. </a:t>
            </a:r>
            <a:r>
              <a:rPr lang="en-US" sz="1200" kern="1200" dirty="0" err="1">
                <a:solidFill>
                  <a:schemeClr val="tx1"/>
                </a:solidFill>
                <a:effectLst/>
                <a:latin typeface="+mn-lt"/>
                <a:ea typeface="+mn-ea"/>
                <a:cs typeface="+mn-cs"/>
              </a:rPr>
              <a:t>Kochavi</a:t>
            </a:r>
            <a:r>
              <a:rPr lang="en-US" sz="1200" kern="1200" dirty="0">
                <a:solidFill>
                  <a:schemeClr val="tx1"/>
                </a:solidFill>
                <a:effectLst/>
                <a:latin typeface="+mn-lt"/>
                <a:ea typeface="+mn-ea"/>
                <a:cs typeface="+mn-cs"/>
              </a:rPr>
              <a:t>. Archaeological Survey of Israel. Jerusalem: Israel Antiquities Authority.</a:t>
            </a:r>
            <a:br>
              <a:rPr lang="en-US" sz="1200" kern="1200" dirty="0">
                <a:solidFill>
                  <a:schemeClr val="tx1"/>
                </a:solidFill>
                <a:effectLst/>
                <a:latin typeface="+mn-lt"/>
                <a:ea typeface="+mn-ea"/>
                <a:cs typeface="+mn-cs"/>
              </a:rPr>
            </a:br>
            <a:endParaRPr lang="en-US" sz="1200" kern="1200" dirty="0">
              <a:solidFill>
                <a:schemeClr val="tx1"/>
              </a:solidFill>
              <a:effectLst/>
              <a:latin typeface="+mn-lt"/>
              <a:ea typeface="+mn-ea"/>
              <a:cs typeface="+mn-cs"/>
            </a:endParaRPr>
          </a:p>
          <a:p>
            <a:r>
              <a:rPr lang="en-US" dirty="0"/>
              <a:t>tb082406495</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4E4946A3-FD68-4E77-9DEF-1E7536A4AD96}" type="slidenum">
              <a:rPr lang="en-US" smtClean="0"/>
              <a:t>158</a:t>
            </a:fld>
            <a:endParaRPr lang="en-US"/>
          </a:p>
        </p:txBody>
      </p:sp>
    </p:spTree>
    <p:extLst>
      <p:ext uri="{BB962C8B-B14F-4D97-AF65-F5344CB8AC3E}">
        <p14:creationId xmlns:p14="http://schemas.microsoft.com/office/powerpoint/2010/main" val="880603095"/>
      </p:ext>
    </p:extLst>
  </p:cSld>
  <p:clrMapOvr>
    <a:masterClrMapping/>
  </p:clrMapOvr>
</p:notes>
</file>

<file path=ppt/notesSlides/notesSlide1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Like Eleazar above (2 Sam 23:9), </a:t>
            </a:r>
            <a:r>
              <a:rPr lang="en-US" dirty="0" err="1"/>
              <a:t>Zalmon</a:t>
            </a:r>
            <a:r>
              <a:rPr lang="en-US" dirty="0"/>
              <a:t> (or </a:t>
            </a:r>
            <a:r>
              <a:rPr lang="en-US" baseline="0" dirty="0"/>
              <a:t>Ila, 1 Chr 11:29) was from the Benjaminite clan of </a:t>
            </a:r>
            <a:r>
              <a:rPr lang="en-US" baseline="0" dirty="0" err="1"/>
              <a:t>Ahoah</a:t>
            </a:r>
            <a:r>
              <a:rPr lang="en-US" baseline="0" dirty="0"/>
              <a:t> (cf. 1 Chr 8:4).</a:t>
            </a:r>
          </a:p>
          <a:p>
            <a:endParaRPr lang="en-US" baseline="0" dirty="0"/>
          </a:p>
          <a:p>
            <a:r>
              <a:rPr lang="en-US" dirty="0"/>
              <a:t>cm14122001</a:t>
            </a:r>
          </a:p>
        </p:txBody>
      </p:sp>
      <p:sp>
        <p:nvSpPr>
          <p:cNvPr id="4" name="Slide Number Placeholder 3"/>
          <p:cNvSpPr>
            <a:spLocks noGrp="1"/>
          </p:cNvSpPr>
          <p:nvPr>
            <p:ph type="sldNum" sz="quarter" idx="10"/>
          </p:nvPr>
        </p:nvSpPr>
        <p:spPr/>
        <p:txBody>
          <a:bodyPr/>
          <a:lstStyle/>
          <a:p>
            <a:fld id="{4E4946A3-FD68-4E77-9DEF-1E7536A4AD96}" type="slidenum">
              <a:rPr lang="en-US" smtClean="0"/>
              <a:t>159</a:t>
            </a:fld>
            <a:endParaRPr lang="en-US"/>
          </a:p>
        </p:txBody>
      </p:sp>
    </p:spTree>
    <p:extLst>
      <p:ext uri="{BB962C8B-B14F-4D97-AF65-F5344CB8AC3E}">
        <p14:creationId xmlns:p14="http://schemas.microsoft.com/office/powerpoint/2010/main" val="205522591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mosaic shown here comes from the</a:t>
            </a:r>
            <a:r>
              <a:rPr lang="en-US" baseline="0" dirty="0"/>
              <a:t> floor of a Byzantine-era synagogue uncovered at Gaza. David’s name (Heb. </a:t>
            </a:r>
            <a:r>
              <a:rPr lang="he-IL" baseline="0" dirty="0"/>
              <a:t>דויד</a:t>
            </a:r>
            <a:r>
              <a:rPr lang="en-US" baseline="0" dirty="0"/>
              <a:t>) appears above the harp. The mosaic was discovered by Egyptian archaeologists in 1965 and publicized by them as a church mosaic depicting a female saint. The face and hand of the figure were gouged out shortly after. When Israel captured Gaza in the Six-Day War in 1967, the mosaic was moved to the Israel Museum for restoration. It was photographed at the </a:t>
            </a:r>
            <a:r>
              <a:rPr lang="en-US" dirty="0"/>
              <a:t>Israel Museum.</a:t>
            </a:r>
          </a:p>
          <a:p>
            <a:endParaRPr lang="en-US" dirty="0"/>
          </a:p>
          <a:p>
            <a:r>
              <a:rPr lang="en-US" dirty="0"/>
              <a:t>tb061616894</a:t>
            </a:r>
          </a:p>
        </p:txBody>
      </p:sp>
      <p:sp>
        <p:nvSpPr>
          <p:cNvPr id="4" name="Slide Number Placeholder 3"/>
          <p:cNvSpPr>
            <a:spLocks noGrp="1"/>
          </p:cNvSpPr>
          <p:nvPr>
            <p:ph type="sldNum" sz="quarter" idx="10"/>
          </p:nvPr>
        </p:nvSpPr>
        <p:spPr/>
        <p:txBody>
          <a:bodyPr/>
          <a:lstStyle/>
          <a:p>
            <a:fld id="{4E4946A3-FD68-4E77-9DEF-1E7536A4AD96}" type="slidenum">
              <a:rPr lang="en-US" smtClean="0"/>
              <a:t>16</a:t>
            </a:fld>
            <a:endParaRPr lang="en-US"/>
          </a:p>
        </p:txBody>
      </p:sp>
    </p:spTree>
    <p:extLst>
      <p:ext uri="{BB962C8B-B14F-4D97-AF65-F5344CB8AC3E}">
        <p14:creationId xmlns:p14="http://schemas.microsoft.com/office/powerpoint/2010/main" val="95686490"/>
      </p:ext>
    </p:extLst>
  </p:cSld>
  <p:clrMapOvr>
    <a:masterClrMapping/>
  </p:clrMapOvr>
</p:notes>
</file>

<file path=ppt/notesSlides/notesSlide1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err="1">
                <a:solidFill>
                  <a:schemeClr val="tx1"/>
                </a:solidFill>
                <a:effectLst/>
                <a:latin typeface="+mn-lt"/>
                <a:ea typeface="+mn-ea"/>
                <a:cs typeface="+mn-cs"/>
              </a:rPr>
              <a:t>Netophah</a:t>
            </a:r>
            <a:r>
              <a:rPr lang="en-US" sz="1200" kern="1200" dirty="0">
                <a:solidFill>
                  <a:schemeClr val="tx1"/>
                </a:solidFill>
                <a:effectLst/>
                <a:latin typeface="+mn-lt"/>
                <a:ea typeface="+mn-ea"/>
                <a:cs typeface="+mn-cs"/>
              </a:rPr>
              <a:t> should likely be sought in the same vicinity due to its occurrence next to Bethlehem and Tekoa (cf. 2 Sam 23:28-29; 1 Chr 11:30; 27:13; Ezra 2:22; Neh 7:26; probably also as Tatam in Josh 15:59A LXX). </a:t>
            </a:r>
            <a:r>
              <a:rPr lang="en-US" sz="1200" kern="1200" dirty="0" err="1">
                <a:solidFill>
                  <a:schemeClr val="tx1"/>
                </a:solidFill>
                <a:effectLst/>
                <a:latin typeface="+mn-lt"/>
                <a:ea typeface="+mn-ea"/>
                <a:cs typeface="+mn-cs"/>
              </a:rPr>
              <a:t>Ofer</a:t>
            </a:r>
            <a:r>
              <a:rPr lang="en-US" sz="1200" kern="1200" dirty="0">
                <a:solidFill>
                  <a:schemeClr val="tx1"/>
                </a:solidFill>
                <a:effectLst/>
                <a:latin typeface="+mn-lt"/>
                <a:ea typeface="+mn-ea"/>
                <a:cs typeface="+mn-cs"/>
              </a:rPr>
              <a:t> has suggested Khirbet </a:t>
            </a:r>
            <a:r>
              <a:rPr lang="en-US" sz="1200" kern="1200" dirty="0" err="1">
                <a:solidFill>
                  <a:schemeClr val="tx1"/>
                </a:solidFill>
                <a:effectLst/>
                <a:latin typeface="+mn-lt"/>
                <a:ea typeface="+mn-ea"/>
                <a:cs typeface="+mn-cs"/>
              </a:rPr>
              <a:t>Sibʿah</a:t>
            </a:r>
            <a:r>
              <a:rPr lang="en-US" sz="1200" kern="1200" dirty="0">
                <a:solidFill>
                  <a:schemeClr val="tx1"/>
                </a:solidFill>
                <a:effectLst/>
                <a:latin typeface="+mn-lt"/>
                <a:ea typeface="+mn-ea"/>
                <a:cs typeface="+mn-cs"/>
              </a:rPr>
              <a:t> as a good candidate (Ofer 1993: 32*, 34*, 3.63–64). The site’s close proximity to Bethlehem, Peor, Etam and Tekoa fits with this reconstruction.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Several scholars have suggested locating Netophah at Khirbet </a:t>
            </a:r>
            <a:r>
              <a:rPr lang="en-US" sz="1200" kern="1200" dirty="0" err="1">
                <a:solidFill>
                  <a:schemeClr val="tx1"/>
                </a:solidFill>
                <a:effectLst/>
                <a:latin typeface="+mn-lt"/>
                <a:ea typeface="+mn-ea"/>
                <a:cs typeface="+mn-cs"/>
              </a:rPr>
              <a:t>Bâdd</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Falûḥ</a:t>
            </a:r>
            <a:r>
              <a:rPr lang="en-US" sz="1200" kern="1200" dirty="0">
                <a:solidFill>
                  <a:schemeClr val="tx1"/>
                </a:solidFill>
                <a:effectLst/>
                <a:latin typeface="+mn-lt"/>
                <a:ea typeface="+mn-ea"/>
                <a:cs typeface="+mn-cs"/>
              </a:rPr>
              <a:t> near Herodion on the basis that the name is preserved in the nearby spring ʿAin </a:t>
            </a:r>
            <a:r>
              <a:rPr lang="en-US" sz="1200" kern="1200" dirty="0" err="1">
                <a:solidFill>
                  <a:schemeClr val="tx1"/>
                </a:solidFill>
                <a:effectLst/>
                <a:latin typeface="+mn-lt"/>
                <a:ea typeface="+mn-ea"/>
                <a:cs typeface="+mn-cs"/>
              </a:rPr>
              <a:t>Natûf</a:t>
            </a:r>
            <a:r>
              <a:rPr lang="en-US" sz="1200" kern="1200" dirty="0">
                <a:solidFill>
                  <a:schemeClr val="tx1"/>
                </a:solidFill>
                <a:effectLst/>
                <a:latin typeface="+mn-lt"/>
                <a:ea typeface="+mn-ea"/>
                <a:cs typeface="+mn-cs"/>
              </a:rPr>
              <a:t> (Younker 1992: 1086 with earlier literature). The former site showed remains from the Iron IIB–C and Hellenistic-Roman, but over an area of only 0.5 acres (0.2 ha; </a:t>
            </a:r>
            <a:r>
              <a:rPr lang="en-US" sz="1200" kern="1200" dirty="0" err="1">
                <a:solidFill>
                  <a:schemeClr val="tx1"/>
                </a:solidFill>
                <a:effectLst/>
                <a:latin typeface="+mn-lt"/>
                <a:ea typeface="+mn-ea"/>
                <a:cs typeface="+mn-cs"/>
              </a:rPr>
              <a:t>Ofer</a:t>
            </a:r>
            <a:r>
              <a:rPr lang="en-US" sz="1200" kern="1200" dirty="0">
                <a:solidFill>
                  <a:schemeClr val="tx1"/>
                </a:solidFill>
                <a:effectLst/>
                <a:latin typeface="+mn-lt"/>
                <a:ea typeface="+mn-ea"/>
                <a:cs typeface="+mn-cs"/>
              </a:rPr>
              <a:t> 1993: site 313). Whereas Khirbet </a:t>
            </a:r>
            <a:r>
              <a:rPr lang="en-US" sz="1200" kern="1200" dirty="0" err="1">
                <a:solidFill>
                  <a:schemeClr val="tx1"/>
                </a:solidFill>
                <a:effectLst/>
                <a:latin typeface="+mn-lt"/>
                <a:ea typeface="+mn-ea"/>
                <a:cs typeface="+mn-cs"/>
              </a:rPr>
              <a:t>Sibʿah</a:t>
            </a:r>
            <a:r>
              <a:rPr lang="en-US" sz="1200" kern="1200" dirty="0">
                <a:solidFill>
                  <a:schemeClr val="tx1"/>
                </a:solidFill>
                <a:effectLst/>
                <a:latin typeface="+mn-lt"/>
                <a:ea typeface="+mn-ea"/>
                <a:cs typeface="+mn-cs"/>
              </a:rPr>
              <a:t> had continuous remains from the Iron I (1.2 ac;</a:t>
            </a:r>
            <a:r>
              <a:rPr lang="en-US" sz="1200" kern="1200" baseline="0" dirty="0">
                <a:solidFill>
                  <a:schemeClr val="tx1"/>
                </a:solidFill>
                <a:effectLst/>
                <a:latin typeface="+mn-lt"/>
                <a:ea typeface="+mn-ea"/>
                <a:cs typeface="+mn-cs"/>
              </a:rPr>
              <a:t> 0.5 ha</a:t>
            </a:r>
            <a:r>
              <a:rPr lang="en-US" sz="1200" kern="1200" dirty="0">
                <a:solidFill>
                  <a:schemeClr val="tx1"/>
                </a:solidFill>
                <a:effectLst/>
                <a:latin typeface="+mn-lt"/>
                <a:ea typeface="+mn-ea"/>
                <a:cs typeface="+mn-cs"/>
              </a:rPr>
              <a:t>), early Iron IIA (1.5 ac; 0.6 ha), late Iron IIA (1.7 ac; 0.7 ha), Iron IIB (2.2 ac; 0.9 ha), Iron IIC (2</a:t>
            </a:r>
            <a:r>
              <a:rPr lang="en-US" sz="1200" kern="1200" baseline="0" dirty="0">
                <a:solidFill>
                  <a:schemeClr val="tx1"/>
                </a:solidFill>
                <a:effectLst/>
                <a:latin typeface="+mn-lt"/>
                <a:ea typeface="+mn-ea"/>
                <a:cs typeface="+mn-cs"/>
              </a:rPr>
              <a:t>.0 ac; 0.8 ha</a:t>
            </a:r>
            <a:r>
              <a:rPr lang="en-US" sz="1200" kern="1200" dirty="0">
                <a:solidFill>
                  <a:schemeClr val="tx1"/>
                </a:solidFill>
                <a:effectLst/>
                <a:latin typeface="+mn-lt"/>
                <a:ea typeface="+mn-ea"/>
                <a:cs typeface="+mn-cs"/>
              </a:rPr>
              <a:t>), and Persian-Byzantine periods (Ofer 1993: site 303).</a:t>
            </a:r>
          </a:p>
          <a:p>
            <a:endParaRPr lang="en-US" sz="1200" kern="1200" dirty="0">
              <a:solidFill>
                <a:schemeClr val="tx1"/>
              </a:solidFill>
              <a:effectLst/>
              <a:latin typeface="+mn-lt"/>
              <a:ea typeface="+mn-ea"/>
              <a:cs typeface="+mn-cs"/>
            </a:endParaRPr>
          </a:p>
          <a:p>
            <a:r>
              <a:rPr lang="en-US" dirty="0"/>
              <a:t>This map comes from the Survey of Western Palestine, published in 1880 by the Palestine Exploration Fund; a digital version of the 26-map set is available from BiblePlaces.com.</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 </a:t>
            </a:r>
          </a:p>
          <a:p>
            <a:r>
              <a:rPr lang="en-US" sz="1200" b="1" kern="1200" dirty="0">
                <a:solidFill>
                  <a:schemeClr val="tx1"/>
                </a:solidFill>
                <a:effectLst/>
                <a:latin typeface="+mn-lt"/>
                <a:ea typeface="+mn-ea"/>
                <a:cs typeface="+mn-cs"/>
              </a:rPr>
              <a:t>References:</a:t>
            </a:r>
            <a:br>
              <a:rPr lang="en-US" sz="1200" kern="1200" dirty="0">
                <a:solidFill>
                  <a:schemeClr val="tx1"/>
                </a:solidFill>
                <a:effectLst/>
                <a:latin typeface="+mn-lt"/>
                <a:ea typeface="+mn-ea"/>
                <a:cs typeface="+mn-cs"/>
              </a:rPr>
            </a:br>
            <a:r>
              <a:rPr lang="en-US" sz="1200" kern="1200" dirty="0">
                <a:solidFill>
                  <a:schemeClr val="tx1"/>
                </a:solidFill>
                <a:effectLst/>
                <a:latin typeface="+mn-lt"/>
                <a:ea typeface="+mn-ea"/>
                <a:cs typeface="+mn-cs"/>
              </a:rPr>
              <a:t>Ofer, A.</a:t>
            </a:r>
          </a:p>
          <a:p>
            <a:pPr marL="685800" indent="-457200">
              <a:tabLst>
                <a:tab pos="685800" algn="l"/>
              </a:tabLst>
            </a:pPr>
            <a:r>
              <a:rPr lang="en-US" sz="1200" kern="1200" dirty="0">
                <a:solidFill>
                  <a:schemeClr val="tx1"/>
                </a:solidFill>
                <a:effectLst/>
                <a:latin typeface="+mn-lt"/>
                <a:ea typeface="+mn-ea"/>
                <a:cs typeface="+mn-cs"/>
              </a:rPr>
              <a:t>1993	</a:t>
            </a:r>
            <a:r>
              <a:rPr lang="en-US" sz="1200" i="1" kern="1200" dirty="0">
                <a:solidFill>
                  <a:schemeClr val="tx1"/>
                </a:solidFill>
                <a:effectLst/>
                <a:latin typeface="+mn-lt"/>
                <a:ea typeface="+mn-ea"/>
                <a:cs typeface="+mn-cs"/>
              </a:rPr>
              <a:t>The Highland of Judah during the Biblical Period</a:t>
            </a:r>
            <a:r>
              <a:rPr lang="en-US" sz="1200" kern="1200" dirty="0">
                <a:solidFill>
                  <a:schemeClr val="tx1"/>
                </a:solidFill>
                <a:effectLst/>
                <a:latin typeface="+mn-lt"/>
                <a:ea typeface="+mn-ea"/>
                <a:cs typeface="+mn-cs"/>
              </a:rPr>
              <a:t>. Tel Aviv: Tel Aviv University.</a:t>
            </a:r>
          </a:p>
          <a:p>
            <a:r>
              <a:rPr lang="en-US" sz="1200" kern="1200" dirty="0">
                <a:solidFill>
                  <a:schemeClr val="tx1"/>
                </a:solidFill>
                <a:effectLst/>
                <a:latin typeface="+mn-lt"/>
                <a:ea typeface="+mn-ea"/>
                <a:cs typeface="+mn-cs"/>
              </a:rPr>
              <a:t>Younker, R. W.</a:t>
            </a:r>
          </a:p>
          <a:p>
            <a:pPr marL="685800" indent="-457200">
              <a:tabLst>
                <a:tab pos="685800" algn="l"/>
              </a:tabLst>
            </a:pPr>
            <a:r>
              <a:rPr lang="en-US" sz="1200" kern="1200" dirty="0">
                <a:solidFill>
                  <a:schemeClr val="tx1"/>
                </a:solidFill>
                <a:effectLst/>
                <a:latin typeface="+mn-lt"/>
                <a:ea typeface="+mn-ea"/>
                <a:cs typeface="+mn-cs"/>
              </a:rPr>
              <a:t>1992	</a:t>
            </a:r>
            <a:r>
              <a:rPr lang="en-US" sz="1200" kern="1200" dirty="0" err="1">
                <a:solidFill>
                  <a:schemeClr val="tx1"/>
                </a:solidFill>
                <a:effectLst/>
                <a:latin typeface="+mn-lt"/>
                <a:ea typeface="+mn-ea"/>
                <a:cs typeface="+mn-cs"/>
              </a:rPr>
              <a:t>Netophah</a:t>
            </a:r>
            <a:r>
              <a:rPr lang="en-US" sz="1200" kern="1200" dirty="0">
                <a:solidFill>
                  <a:schemeClr val="tx1"/>
                </a:solidFill>
                <a:effectLst/>
                <a:latin typeface="+mn-lt"/>
                <a:ea typeface="+mn-ea"/>
                <a:cs typeface="+mn-cs"/>
              </a:rPr>
              <a:t>. </a:t>
            </a:r>
            <a:r>
              <a:rPr lang="en-US" sz="1200" i="1" kern="1200" dirty="0">
                <a:solidFill>
                  <a:schemeClr val="tx1"/>
                </a:solidFill>
                <a:effectLst/>
                <a:latin typeface="+mn-lt"/>
                <a:ea typeface="+mn-ea"/>
                <a:cs typeface="+mn-cs"/>
              </a:rPr>
              <a:t>Anchor Bible Dictionary, </a:t>
            </a:r>
            <a:r>
              <a:rPr lang="en-US" sz="1200" kern="1200" dirty="0">
                <a:solidFill>
                  <a:schemeClr val="tx1"/>
                </a:solidFill>
                <a:effectLst/>
                <a:latin typeface="+mn-lt"/>
                <a:ea typeface="+mn-ea"/>
                <a:cs typeface="+mn-cs"/>
              </a:rPr>
              <a:t>vol. 4, ed. D. N. Freedman. New York: Doubleday</a:t>
            </a:r>
            <a:r>
              <a:rPr lang="en-US" dirty="0"/>
              <a:t>.</a:t>
            </a:r>
            <a:endParaRPr lang="en-US" sz="1100" b="1" dirty="0">
              <a:solidFill>
                <a:srgbClr val="000000"/>
              </a:solidFill>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SWP Sheet 17, 21 – </a:t>
            </a:r>
            <a:r>
              <a:rPr lang="en-US" dirty="0" err="1"/>
              <a:t>Tekoa</a:t>
            </a:r>
            <a:r>
              <a:rPr lang="en-US" dirty="0"/>
              <a:t> District</a:t>
            </a:r>
          </a:p>
        </p:txBody>
      </p:sp>
      <p:sp>
        <p:nvSpPr>
          <p:cNvPr id="4" name="Slide Number Placeholder 3"/>
          <p:cNvSpPr>
            <a:spLocks noGrp="1"/>
          </p:cNvSpPr>
          <p:nvPr>
            <p:ph type="sldNum" sz="quarter" idx="10"/>
          </p:nvPr>
        </p:nvSpPr>
        <p:spPr/>
        <p:txBody>
          <a:bodyPr/>
          <a:lstStyle/>
          <a:p>
            <a:fld id="{4E4946A3-FD68-4E77-9DEF-1E7536A4AD96}" type="slidenum">
              <a:rPr lang="en-US" smtClean="0"/>
              <a:t>160</a:t>
            </a:fld>
            <a:endParaRPr lang="en-US"/>
          </a:p>
        </p:txBody>
      </p:sp>
    </p:spTree>
    <p:extLst>
      <p:ext uri="{BB962C8B-B14F-4D97-AF65-F5344CB8AC3E}">
        <p14:creationId xmlns:p14="http://schemas.microsoft.com/office/powerpoint/2010/main" val="146482660"/>
      </p:ext>
    </p:extLst>
  </p:cSld>
  <p:clrMapOvr>
    <a:masterClrMapping/>
  </p:clrMapOvr>
</p:notes>
</file>

<file path=ppt/notesSlides/notesSlide1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80000"/>
              </a:lnSpc>
              <a:spcBef>
                <a:spcPct val="0"/>
              </a:spcBef>
              <a:spcAft>
                <a:spcPts val="0"/>
              </a:spcAft>
              <a:buClrTx/>
              <a:buSzTx/>
              <a:buFontTx/>
              <a:buNone/>
              <a:tabLst/>
              <a:defRPr/>
            </a:pPr>
            <a:r>
              <a:rPr lang="en-US" dirty="0"/>
              <a:t>tb111706988</a:t>
            </a:r>
          </a:p>
        </p:txBody>
      </p:sp>
      <p:sp>
        <p:nvSpPr>
          <p:cNvPr id="4" name="Slide Number Placeholder 3"/>
          <p:cNvSpPr>
            <a:spLocks noGrp="1"/>
          </p:cNvSpPr>
          <p:nvPr>
            <p:ph type="sldNum" sz="quarter" idx="10"/>
          </p:nvPr>
        </p:nvSpPr>
        <p:spPr/>
        <p:txBody>
          <a:bodyPr/>
          <a:lstStyle/>
          <a:p>
            <a:fld id="{4E4946A3-FD68-4E77-9DEF-1E7536A4AD96}" type="slidenum">
              <a:rPr lang="en-US" smtClean="0"/>
              <a:t>161</a:t>
            </a:fld>
            <a:endParaRPr lang="en-US"/>
          </a:p>
        </p:txBody>
      </p:sp>
    </p:spTree>
    <p:extLst>
      <p:ext uri="{BB962C8B-B14F-4D97-AF65-F5344CB8AC3E}">
        <p14:creationId xmlns:p14="http://schemas.microsoft.com/office/powerpoint/2010/main" val="2145060871"/>
      </p:ext>
    </p:extLst>
  </p:cSld>
  <p:clrMapOvr>
    <a:masterClrMapping/>
  </p:clrMapOvr>
</p:notes>
</file>

<file path=ppt/notesSlides/notesSlide1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eaLnBrk="1" hangingPunct="1">
              <a:buFontTx/>
              <a:buNone/>
            </a:pPr>
            <a:r>
              <a:rPr lang="en-US" b="0" dirty="0">
                <a:ea typeface="ＭＳ Ｐゴシック" pitchFamily="34" charset="-128"/>
              </a:rPr>
              <a:t>Since the names of Gibeah and Geba are virtually identical in Hebrew, it is impossible to determine if</a:t>
            </a:r>
            <a:r>
              <a:rPr lang="en-US" b="0" baseline="0" dirty="0">
                <a:ea typeface="ＭＳ Ｐゴシック" pitchFamily="34" charset="-128"/>
              </a:rPr>
              <a:t> Gibeah (i.e., the hometown of King Saul) or Geba is intended as the hometown of </a:t>
            </a:r>
            <a:r>
              <a:rPr lang="en-US" b="0" baseline="0" dirty="0" err="1">
                <a:ea typeface="ＭＳ Ｐゴシック" pitchFamily="34" charset="-128"/>
              </a:rPr>
              <a:t>Ittai</a:t>
            </a:r>
            <a:r>
              <a:rPr lang="en-US" b="0" baseline="0" dirty="0">
                <a:ea typeface="ＭＳ Ｐゴシック" pitchFamily="34" charset="-128"/>
              </a:rPr>
              <a:t> (2 Sam 23:29; 1 Chr 11</a:t>
            </a:r>
            <a:r>
              <a:rPr lang="en-US" b="0" baseline="0" dirty="0">
                <a:ea typeface="ＭＳ Ｐゴシック" pitchFamily="34" charset="-128"/>
                <a:sym typeface="Wingdings"/>
              </a:rPr>
              <a:t>:31).</a:t>
            </a:r>
            <a:r>
              <a:rPr lang="en-US" dirty="0">
                <a:ea typeface="ＭＳ Ｐゴシック" pitchFamily="34" charset="-128"/>
              </a:rPr>
              <a:t> In 1841, Edward Robinson proposed that Gibeah and Geba were variants of the same name. He located them at </a:t>
            </a:r>
            <a:r>
              <a:rPr lang="en-US" dirty="0" err="1">
                <a:ea typeface="ＭＳ Ｐゴシック" pitchFamily="34" charset="-128"/>
              </a:rPr>
              <a:t>Jaba</a:t>
            </a:r>
            <a:r>
              <a:rPr lang="en-US" dirty="0">
                <a:ea typeface="ＭＳ Ｐゴシック" pitchFamily="34" charset="-128"/>
              </a:rPr>
              <a:t>, 5 miles (8 km) northeast of Jerusalem. Robinson later changed his identification of Gibeah to Tell el-</a:t>
            </a:r>
            <a:r>
              <a:rPr lang="en-US" dirty="0" err="1">
                <a:ea typeface="ＭＳ Ｐゴシック" pitchFamily="34" charset="-128"/>
              </a:rPr>
              <a:t>Ful</a:t>
            </a:r>
            <a:r>
              <a:rPr lang="en-US" dirty="0">
                <a:ea typeface="ＭＳ Ｐゴシック" pitchFamily="34" charset="-128"/>
              </a:rPr>
              <a:t>, 3 miles (5 km) north of Jerusalem, because Judges 19:13 puts Gibeah on the watershed ridge between Jerusalem and Ramah (Arnold 1992: 1007). Some scholars, including Paul Lapp, J. Maxwell Miller, and Patrick Arnold, have challenged this identification, but most conservative scholars agree with Robinson’s conclusion. The site in this photo</a:t>
            </a:r>
            <a:r>
              <a:rPr lang="en-US" baseline="0" dirty="0">
                <a:ea typeface="ＭＳ Ｐゴシック" pitchFamily="34" charset="-128"/>
              </a:rPr>
              <a:t> is Tell el-</a:t>
            </a:r>
            <a:r>
              <a:rPr lang="en-US" baseline="0" dirty="0" err="1">
                <a:ea typeface="ＭＳ Ｐゴシック" pitchFamily="34" charset="-128"/>
              </a:rPr>
              <a:t>Ful</a:t>
            </a:r>
            <a:r>
              <a:rPr lang="en-US" baseline="0" dirty="0">
                <a:ea typeface="ＭＳ Ｐゴシック" pitchFamily="34" charset="-128"/>
              </a:rPr>
              <a:t> (Gibeah of Saul), and the unfinished palace of King Hussein is visible on its summit.</a:t>
            </a:r>
            <a:endParaRPr lang="en-US" dirty="0">
              <a:ea typeface="ＭＳ Ｐゴシック" pitchFamily="34" charset="-128"/>
            </a:endParaRPr>
          </a:p>
          <a:p>
            <a:pPr marL="228600" indent="-228600" eaLnBrk="1" hangingPunct="1"/>
            <a:endParaRPr lang="en-US" dirty="0">
              <a:ea typeface="ＭＳ Ｐゴシック" pitchFamily="34" charset="-128"/>
            </a:endParaRPr>
          </a:p>
          <a:p>
            <a:pPr marL="228600" indent="-228600"/>
            <a:r>
              <a:rPr lang="en-US" b="1" dirty="0">
                <a:ea typeface="ＭＳ Ｐゴシック" pitchFamily="34" charset="-128"/>
              </a:rPr>
              <a:t>References:</a:t>
            </a:r>
          </a:p>
          <a:p>
            <a:pPr marL="685800" indent="-685800" eaLnBrk="1" hangingPunct="1">
              <a:tabLst>
                <a:tab pos="228600" algn="l"/>
              </a:tabLst>
            </a:pPr>
            <a:r>
              <a:rPr lang="en-US" sz="1200" dirty="0">
                <a:solidFill>
                  <a:srgbClr val="000000"/>
                </a:solidFill>
                <a:ea typeface="ＭＳ Ｐゴシック" pitchFamily="34" charset="-128"/>
                <a:cs typeface="Times New Roman" pitchFamily="18" charset="0"/>
              </a:rPr>
              <a:t>Arnold, Patrick M. </a:t>
            </a:r>
          </a:p>
          <a:p>
            <a:pPr marL="685800" indent="-457200" eaLnBrk="1" hangingPunct="1">
              <a:tabLst>
                <a:tab pos="685800" algn="l"/>
              </a:tabLst>
            </a:pPr>
            <a:r>
              <a:rPr lang="en-US" sz="1200" dirty="0">
                <a:solidFill>
                  <a:srgbClr val="000000"/>
                </a:solidFill>
                <a:ea typeface="ＭＳ Ｐゴシック" pitchFamily="34" charset="-128"/>
                <a:cs typeface="Times New Roman" pitchFamily="18" charset="0"/>
              </a:rPr>
              <a:t>1992	Gibeah. </a:t>
            </a:r>
            <a:r>
              <a:rPr lang="en-US" sz="1200" i="1" dirty="0">
                <a:solidFill>
                  <a:srgbClr val="000000"/>
                </a:solidFill>
                <a:ea typeface="ＭＳ Ｐゴシック" pitchFamily="34" charset="-128"/>
                <a:cs typeface="Times New Roman" pitchFamily="18" charset="0"/>
              </a:rPr>
              <a:t>Anchor Bible Dictionary,</a:t>
            </a:r>
            <a:r>
              <a:rPr lang="en-US" sz="1200" dirty="0">
                <a:solidFill>
                  <a:srgbClr val="000000"/>
                </a:solidFill>
                <a:ea typeface="ＭＳ Ｐゴシック" pitchFamily="34" charset="-128"/>
                <a:cs typeface="Times New Roman" pitchFamily="18" charset="0"/>
              </a:rPr>
              <a:t> vol. 2, ed. D. N. Freedman. New York: Doubleday.</a:t>
            </a:r>
          </a:p>
          <a:p>
            <a:pPr marL="685800" indent="-685800" eaLnBrk="1" hangingPunct="1">
              <a:tabLst>
                <a:tab pos="228600" algn="l"/>
              </a:tabLst>
            </a:pPr>
            <a:r>
              <a:rPr lang="en-US" sz="1200" dirty="0">
                <a:solidFill>
                  <a:srgbClr val="000000"/>
                </a:solidFill>
                <a:ea typeface="ＭＳ Ｐゴシック" pitchFamily="34" charset="-128"/>
                <a:cs typeface="Times New Roman" pitchFamily="18" charset="0"/>
              </a:rPr>
              <a:t>Robinson, Edward and Smith</a:t>
            </a:r>
            <a:r>
              <a:rPr lang="en-US" dirty="0">
                <a:solidFill>
                  <a:srgbClr val="000000"/>
                </a:solidFill>
                <a:ea typeface="ＭＳ Ｐゴシック" pitchFamily="34" charset="-128"/>
                <a:cs typeface="Times New Roman" pitchFamily="18" charset="0"/>
              </a:rPr>
              <a:t>, Eli. </a:t>
            </a:r>
            <a:endParaRPr lang="en-US" sz="1200" dirty="0">
              <a:solidFill>
                <a:srgbClr val="000000"/>
              </a:solidFill>
              <a:ea typeface="ＭＳ Ｐゴシック" pitchFamily="34" charset="-128"/>
              <a:cs typeface="Times New Roman" pitchFamily="18" charset="0"/>
            </a:endParaRPr>
          </a:p>
          <a:p>
            <a:pPr marL="685800" indent="-457200" eaLnBrk="1" hangingPunct="1">
              <a:tabLst>
                <a:tab pos="685800" algn="l"/>
              </a:tabLst>
            </a:pPr>
            <a:r>
              <a:rPr lang="en-US" sz="1200" dirty="0">
                <a:solidFill>
                  <a:srgbClr val="000000"/>
                </a:solidFill>
                <a:ea typeface="ＭＳ Ｐゴシック" pitchFamily="34" charset="-128"/>
                <a:cs typeface="Times New Roman" pitchFamily="18" charset="0"/>
              </a:rPr>
              <a:t>1841	</a:t>
            </a:r>
            <a:r>
              <a:rPr lang="en-US" sz="1200" i="1" dirty="0">
                <a:solidFill>
                  <a:srgbClr val="000000"/>
                </a:solidFill>
                <a:ea typeface="ＭＳ Ｐゴシック" pitchFamily="34" charset="-128"/>
                <a:cs typeface="Times New Roman" pitchFamily="18" charset="0"/>
              </a:rPr>
              <a:t>Biblical Researches in Palestine,</a:t>
            </a:r>
            <a:r>
              <a:rPr lang="en-US" sz="1200" dirty="0">
                <a:solidFill>
                  <a:srgbClr val="000000"/>
                </a:solidFill>
                <a:ea typeface="ＭＳ Ｐゴシック" pitchFamily="34" charset="-128"/>
                <a:cs typeface="Times New Roman" pitchFamily="18" charset="0"/>
              </a:rPr>
              <a:t> vol. 2. Boston: Crocker &amp; Brewster.</a:t>
            </a:r>
          </a:p>
          <a:p>
            <a:pPr marL="228600" indent="-228600"/>
            <a:endParaRPr lang="en-US" b="1" dirty="0">
              <a:ea typeface="ＭＳ Ｐゴシック" pitchFamily="34" charset="-128"/>
            </a:endParaRPr>
          </a:p>
          <a:p>
            <a:pPr marL="228600" indent="-228600"/>
            <a:r>
              <a:rPr lang="en-US" dirty="0">
                <a:ea typeface="ＭＳ Ｐゴシック" pitchFamily="34" charset="-128"/>
              </a:rPr>
              <a:t>tb040304297</a:t>
            </a:r>
          </a:p>
        </p:txBody>
      </p:sp>
      <p:sp>
        <p:nvSpPr>
          <p:cNvPr id="4" name="Slide Number Placeholder 3"/>
          <p:cNvSpPr>
            <a:spLocks noGrp="1"/>
          </p:cNvSpPr>
          <p:nvPr>
            <p:ph type="sldNum" sz="quarter" idx="10"/>
          </p:nvPr>
        </p:nvSpPr>
        <p:spPr/>
        <p:txBody>
          <a:bodyPr/>
          <a:lstStyle/>
          <a:p>
            <a:fld id="{4E4946A3-FD68-4E77-9DEF-1E7536A4AD96}" type="slidenum">
              <a:rPr lang="en-US" smtClean="0"/>
              <a:t>162</a:t>
            </a:fld>
            <a:endParaRPr lang="en-US"/>
          </a:p>
        </p:txBody>
      </p:sp>
    </p:spTree>
    <p:extLst>
      <p:ext uri="{BB962C8B-B14F-4D97-AF65-F5344CB8AC3E}">
        <p14:creationId xmlns:p14="http://schemas.microsoft.com/office/powerpoint/2010/main" val="1717639748"/>
      </p:ext>
    </p:extLst>
  </p:cSld>
  <p:clrMapOvr>
    <a:masterClrMapping/>
  </p:clrMapOvr>
</p:notes>
</file>

<file path=ppt/notesSlides/notesSlide1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eaLnBrk="1" hangingPunct="1">
              <a:buFontTx/>
              <a:buNone/>
            </a:pPr>
            <a:r>
              <a:rPr lang="en-US" dirty="0"/>
              <a:t>Considered a good location because of its position along the edge of the Central Benjamin Plain, Gibeah was the first capital of Israel (1 Sam 11:4). The “Gibeah Funnel” controlled traffic. This funnel is created by drainage systems on both sides of the central ridge which force all north-south traffic through Gibeah. The city was also close to the crossroads guarding east-west traffic from Gezer to Jericho.</a:t>
            </a:r>
          </a:p>
          <a:p>
            <a:pPr marL="228600" indent="-228600" eaLnBrk="1" hangingPunct="1"/>
            <a:endParaRPr lang="en-US" dirty="0"/>
          </a:p>
          <a:p>
            <a:pPr marL="228600" indent="-228600" eaLnBrk="1" hangingPunct="1"/>
            <a:r>
              <a:rPr lang="en-US" dirty="0"/>
              <a:t>tb122201102</a:t>
            </a:r>
          </a:p>
        </p:txBody>
      </p:sp>
      <p:sp>
        <p:nvSpPr>
          <p:cNvPr id="4" name="Slide Number Placeholder 3"/>
          <p:cNvSpPr>
            <a:spLocks noGrp="1"/>
          </p:cNvSpPr>
          <p:nvPr>
            <p:ph type="sldNum" sz="quarter" idx="10"/>
          </p:nvPr>
        </p:nvSpPr>
        <p:spPr/>
        <p:txBody>
          <a:bodyPr/>
          <a:lstStyle/>
          <a:p>
            <a:fld id="{4E4946A3-FD68-4E77-9DEF-1E7536A4AD96}" type="slidenum">
              <a:rPr lang="en-US" smtClean="0"/>
              <a:t>163</a:t>
            </a:fld>
            <a:endParaRPr lang="en-US"/>
          </a:p>
        </p:txBody>
      </p:sp>
    </p:spTree>
    <p:extLst>
      <p:ext uri="{BB962C8B-B14F-4D97-AF65-F5344CB8AC3E}">
        <p14:creationId xmlns:p14="http://schemas.microsoft.com/office/powerpoint/2010/main" val="110640284"/>
      </p:ext>
    </p:extLst>
  </p:cSld>
  <p:clrMapOvr>
    <a:masterClrMapping/>
  </p:clrMapOvr>
</p:notes>
</file>

<file path=ppt/notesSlides/notesSlide1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dirty="0">
                <a:ea typeface="ＭＳ Ｐゴシック" pitchFamily="34" charset="-128"/>
              </a:rPr>
              <a:t>The unfinished palace of King Hussein of Jordan (r. 1952–1999) sits where King Saul’s palace once sat. The Jordanian monarch began construction on the palace in 1965, but lost control of this area in the 1967 War and the project</a:t>
            </a:r>
            <a:r>
              <a:rPr lang="en-US" baseline="0" dirty="0">
                <a:ea typeface="ＭＳ Ｐゴシック" pitchFamily="34" charset="-128"/>
              </a:rPr>
              <a:t> was abandoned</a:t>
            </a:r>
            <a:r>
              <a:rPr lang="en-US" dirty="0">
                <a:ea typeface="ＭＳ Ｐゴシック" pitchFamily="34" charset="-128"/>
              </a:rPr>
              <a:t>.</a:t>
            </a:r>
          </a:p>
          <a:p>
            <a:endParaRPr lang="en-US" dirty="0"/>
          </a:p>
          <a:p>
            <a:r>
              <a:rPr lang="en-US" dirty="0"/>
              <a:t>adr080712747</a:t>
            </a:r>
          </a:p>
        </p:txBody>
      </p:sp>
      <p:sp>
        <p:nvSpPr>
          <p:cNvPr id="4" name="Slide Number Placeholder 3"/>
          <p:cNvSpPr>
            <a:spLocks noGrp="1"/>
          </p:cNvSpPr>
          <p:nvPr>
            <p:ph type="sldNum" sz="quarter" idx="10"/>
          </p:nvPr>
        </p:nvSpPr>
        <p:spPr/>
        <p:txBody>
          <a:bodyPr/>
          <a:lstStyle/>
          <a:p>
            <a:fld id="{4E4946A3-FD68-4E77-9DEF-1E7536A4AD96}" type="slidenum">
              <a:rPr lang="en-US" smtClean="0"/>
              <a:t>164</a:t>
            </a:fld>
            <a:endParaRPr lang="en-US"/>
          </a:p>
        </p:txBody>
      </p:sp>
    </p:spTree>
    <p:extLst>
      <p:ext uri="{BB962C8B-B14F-4D97-AF65-F5344CB8AC3E}">
        <p14:creationId xmlns:p14="http://schemas.microsoft.com/office/powerpoint/2010/main" val="449958712"/>
      </p:ext>
    </p:extLst>
  </p:cSld>
  <p:clrMapOvr>
    <a:masterClrMapping/>
  </p:clrMapOvr>
</p:notes>
</file>

<file path=ppt/notesSlides/notesSlide1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a:t>Gibeah was excavated several times in the early 20th century, the last time immediately before construction began on a palace for the king of Jordan. The shell of that unfinished building still sits atop the tell, where it displaced much of the previous archaeological remains. </a:t>
            </a:r>
            <a:r>
              <a:rPr lang="en-US" sz="1200" kern="1200" dirty="0">
                <a:solidFill>
                  <a:schemeClr val="tx1"/>
                </a:solidFill>
                <a:effectLst/>
                <a:latin typeface="+mn-lt"/>
                <a:ea typeface="+mn-ea"/>
                <a:cs typeface="+mn-cs"/>
              </a:rPr>
              <a:t>Excavations at Tell el-</a:t>
            </a:r>
            <a:r>
              <a:rPr lang="en-US" sz="1200" kern="1200" dirty="0" err="1">
                <a:solidFill>
                  <a:schemeClr val="tx1"/>
                </a:solidFill>
                <a:effectLst/>
                <a:latin typeface="+mn-lt"/>
                <a:ea typeface="+mn-ea"/>
                <a:cs typeface="+mn-cs"/>
              </a:rPr>
              <a:t>Ful</a:t>
            </a:r>
            <a:r>
              <a:rPr lang="en-US" sz="1200" kern="1200" dirty="0">
                <a:solidFill>
                  <a:schemeClr val="tx1"/>
                </a:solidFill>
                <a:effectLst/>
                <a:latin typeface="+mn-lt"/>
                <a:ea typeface="+mn-ea"/>
                <a:cs typeface="+mn-cs"/>
              </a:rPr>
              <a:t> (Gibeah of Saul) revealed remains from the Middle Bronze II, Iron I, Iron II (including Babylonian period), and Hellenistic–Byzantine periods. This aerial</a:t>
            </a:r>
            <a:r>
              <a:rPr lang="en-US" sz="1200" kern="1200" baseline="0" dirty="0">
                <a:solidFill>
                  <a:schemeClr val="tx1"/>
                </a:solidFill>
                <a:effectLst/>
                <a:latin typeface="+mn-lt"/>
                <a:ea typeface="+mn-ea"/>
                <a:cs typeface="+mn-cs"/>
              </a:rPr>
              <a:t> photo also shows the close proximity of Gibeah to Geba. The next slide includes labels.</a:t>
            </a:r>
            <a:endParaRPr lang="en-US" baseline="0" dirty="0"/>
          </a:p>
          <a:p>
            <a:endParaRPr lang="en-US" dirty="0"/>
          </a:p>
          <a:p>
            <a:r>
              <a:rPr lang="en-US" dirty="0"/>
              <a:t>ws092414366</a:t>
            </a:r>
          </a:p>
        </p:txBody>
      </p:sp>
      <p:sp>
        <p:nvSpPr>
          <p:cNvPr id="4" name="Slide Number Placeholder 3"/>
          <p:cNvSpPr>
            <a:spLocks noGrp="1"/>
          </p:cNvSpPr>
          <p:nvPr>
            <p:ph type="sldNum" sz="quarter" idx="10"/>
          </p:nvPr>
        </p:nvSpPr>
        <p:spPr/>
        <p:txBody>
          <a:bodyPr/>
          <a:lstStyle/>
          <a:p>
            <a:fld id="{4E4946A3-FD68-4E77-9DEF-1E7536A4AD96}" type="slidenum">
              <a:rPr lang="en-US" smtClean="0"/>
              <a:t>165</a:t>
            </a:fld>
            <a:endParaRPr lang="en-US"/>
          </a:p>
        </p:txBody>
      </p:sp>
    </p:spTree>
    <p:extLst>
      <p:ext uri="{BB962C8B-B14F-4D97-AF65-F5344CB8AC3E}">
        <p14:creationId xmlns:p14="http://schemas.microsoft.com/office/powerpoint/2010/main" val="1333379322"/>
      </p:ext>
    </p:extLst>
  </p:cSld>
  <p:clrMapOvr>
    <a:masterClrMapping/>
  </p:clrMapOvr>
</p:notes>
</file>

<file path=ppt/notesSlides/notesSlide1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Gibeah was excavated several times in the early 20th century, the last time immediately before construction began on a palace for the king of Jordan. The shell of that unfinished building still sits atop the tell, where it displaced much of the previous archaeological remains. </a:t>
            </a:r>
            <a:r>
              <a:rPr lang="en-US" kern="1200" dirty="0">
                <a:solidFill>
                  <a:schemeClr val="tx1"/>
                </a:solidFill>
                <a:effectLst/>
                <a:latin typeface="+mn-lt"/>
                <a:ea typeface="+mn-ea"/>
                <a:cs typeface="+mn-cs"/>
              </a:rPr>
              <a:t>Excavations at Tell el-</a:t>
            </a:r>
            <a:r>
              <a:rPr lang="en-US" kern="1200" dirty="0" err="1">
                <a:solidFill>
                  <a:schemeClr val="tx1"/>
                </a:solidFill>
                <a:effectLst/>
                <a:latin typeface="+mn-lt"/>
                <a:ea typeface="+mn-ea"/>
                <a:cs typeface="+mn-cs"/>
              </a:rPr>
              <a:t>Ful</a:t>
            </a:r>
            <a:r>
              <a:rPr lang="en-US" kern="1200" dirty="0">
                <a:solidFill>
                  <a:schemeClr val="tx1"/>
                </a:solidFill>
                <a:effectLst/>
                <a:latin typeface="+mn-lt"/>
                <a:ea typeface="+mn-ea"/>
                <a:cs typeface="+mn-cs"/>
              </a:rPr>
              <a:t> (Gibeah of Saul) revealed remains from the Middle Bronze II, Iron I, Iron II (including Babylonian period), and Hellenistic–Byzantine periods. This aerial</a:t>
            </a:r>
            <a:r>
              <a:rPr lang="en-US" kern="1200" baseline="0" dirty="0">
                <a:solidFill>
                  <a:schemeClr val="tx1"/>
                </a:solidFill>
                <a:effectLst/>
                <a:latin typeface="+mn-lt"/>
                <a:ea typeface="+mn-ea"/>
                <a:cs typeface="+mn-cs"/>
              </a:rPr>
              <a:t> photo also shows the close proximity of Gibeah to Geba. </a:t>
            </a:r>
          </a:p>
          <a:p>
            <a:endParaRPr lang="en-US" b="1" dirty="0"/>
          </a:p>
          <a:p>
            <a:pPr marL="228600" indent="-228600" eaLnBrk="1" hangingPunct="1">
              <a:lnSpc>
                <a:spcPct val="80000"/>
              </a:lnSpc>
            </a:pPr>
            <a:r>
              <a:rPr lang="en-US" dirty="0"/>
              <a:t>ws092414366</a:t>
            </a:r>
            <a:endParaRPr lang="en-US" dirty="0">
              <a:ea typeface="ＭＳ Ｐゴシック" pitchFamily="34" charset="-128"/>
            </a:endParaRPr>
          </a:p>
        </p:txBody>
      </p:sp>
      <p:sp>
        <p:nvSpPr>
          <p:cNvPr id="4" name="Slide Number Placeholder 3"/>
          <p:cNvSpPr>
            <a:spLocks noGrp="1"/>
          </p:cNvSpPr>
          <p:nvPr>
            <p:ph type="sldNum" sz="quarter" idx="10"/>
          </p:nvPr>
        </p:nvSpPr>
        <p:spPr/>
        <p:txBody>
          <a:bodyPr/>
          <a:lstStyle/>
          <a:p>
            <a:fld id="{4E4946A3-FD68-4E77-9DEF-1E7536A4AD96}" type="slidenum">
              <a:rPr lang="en-US" smtClean="0"/>
              <a:t>166</a:t>
            </a:fld>
            <a:endParaRPr lang="en-US"/>
          </a:p>
        </p:txBody>
      </p:sp>
    </p:spTree>
    <p:extLst>
      <p:ext uri="{BB962C8B-B14F-4D97-AF65-F5344CB8AC3E}">
        <p14:creationId xmlns:p14="http://schemas.microsoft.com/office/powerpoint/2010/main" val="1868667862"/>
      </p:ext>
    </p:extLst>
  </p:cSld>
  <p:clrMapOvr>
    <a:masterClrMapping/>
  </p:clrMapOvr>
</p:notes>
</file>

<file path=ppt/notesSlides/notesSlide1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Geba has</a:t>
            </a:r>
            <a:r>
              <a:rPr lang="en-US" baseline="0" dirty="0"/>
              <a:t> been identified with </a:t>
            </a:r>
            <a:r>
              <a:rPr lang="en-US" baseline="0" dirty="0" err="1"/>
              <a:t>Jaba</a:t>
            </a:r>
            <a:r>
              <a:rPr lang="en-US" baseline="0" dirty="0"/>
              <a:t>, which remains inhabited until today. Pottery from the Iron Age I–II was surveyed at the site. The next slide includes labels.</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tb120806783</a:t>
            </a:r>
          </a:p>
        </p:txBody>
      </p:sp>
      <p:sp>
        <p:nvSpPr>
          <p:cNvPr id="4" name="Slide Number Placeholder 3"/>
          <p:cNvSpPr>
            <a:spLocks noGrp="1"/>
          </p:cNvSpPr>
          <p:nvPr>
            <p:ph type="sldNum" sz="quarter" idx="10"/>
          </p:nvPr>
        </p:nvSpPr>
        <p:spPr/>
        <p:txBody>
          <a:bodyPr/>
          <a:lstStyle/>
          <a:p>
            <a:fld id="{4E4946A3-FD68-4E77-9DEF-1E7536A4AD96}" type="slidenum">
              <a:rPr lang="en-US" smtClean="0"/>
              <a:t>167</a:t>
            </a:fld>
            <a:endParaRPr lang="en-US"/>
          </a:p>
        </p:txBody>
      </p:sp>
    </p:spTree>
    <p:extLst>
      <p:ext uri="{BB962C8B-B14F-4D97-AF65-F5344CB8AC3E}">
        <p14:creationId xmlns:p14="http://schemas.microsoft.com/office/powerpoint/2010/main" val="931021043"/>
      </p:ext>
    </p:extLst>
  </p:cSld>
  <p:clrMapOvr>
    <a:masterClrMapping/>
  </p:clrMapOvr>
</p:notes>
</file>

<file path=ppt/notesSlides/notesSlide1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Geba has</a:t>
            </a:r>
            <a:r>
              <a:rPr lang="en-US" baseline="0" dirty="0"/>
              <a:t> been identified with Jaba, which remains inhabited until today. Pottery from the Iron Age I–II was surveyed at the site. </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tb120806783</a:t>
            </a:r>
          </a:p>
        </p:txBody>
      </p:sp>
      <p:sp>
        <p:nvSpPr>
          <p:cNvPr id="4" name="Slide Number Placeholder 3"/>
          <p:cNvSpPr>
            <a:spLocks noGrp="1"/>
          </p:cNvSpPr>
          <p:nvPr>
            <p:ph type="sldNum" sz="quarter" idx="10"/>
          </p:nvPr>
        </p:nvSpPr>
        <p:spPr/>
        <p:txBody>
          <a:bodyPr/>
          <a:lstStyle/>
          <a:p>
            <a:fld id="{4E4946A3-FD68-4E77-9DEF-1E7536A4AD96}" type="slidenum">
              <a:rPr lang="en-US" smtClean="0"/>
              <a:t>168</a:t>
            </a:fld>
            <a:endParaRPr lang="en-US"/>
          </a:p>
        </p:txBody>
      </p:sp>
    </p:spTree>
    <p:extLst>
      <p:ext uri="{BB962C8B-B14F-4D97-AF65-F5344CB8AC3E}">
        <p14:creationId xmlns:p14="http://schemas.microsoft.com/office/powerpoint/2010/main" val="1526782851"/>
      </p:ext>
    </p:extLst>
  </p:cSld>
  <p:clrMapOvr>
    <a:masterClrMapping/>
  </p:clrMapOvr>
</p:notes>
</file>

<file path=ppt/notesSlides/notesSlide1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Pirathon</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Pirathon is usually associated with </a:t>
            </a:r>
            <a:r>
              <a:rPr lang="en-US" sz="1200" kern="1200" dirty="0" err="1">
                <a:solidFill>
                  <a:schemeClr val="tx1"/>
                </a:solidFill>
                <a:effectLst/>
                <a:latin typeface="+mn-lt"/>
                <a:ea typeface="+mn-ea"/>
                <a:cs typeface="+mn-cs"/>
              </a:rPr>
              <a:t>Farʿatā</a:t>
            </a:r>
            <a:r>
              <a:rPr lang="en-US" sz="1200" kern="1200" dirty="0">
                <a:solidFill>
                  <a:schemeClr val="tx1"/>
                </a:solidFill>
                <a:effectLst/>
                <a:latin typeface="+mn-lt"/>
                <a:ea typeface="+mn-ea"/>
                <a:cs typeface="+mn-cs"/>
              </a:rPr>
              <a:t> southwest of Shechem (Simons 1959: 414; Avi-Yonah 1976: 91; Aharoni 1979: 440). However, this identification is problematic due to the lack of Iron I and Hellenistic remains at the site (Kallai 1972: site 20), which are the two periods in which the site is mentioned in the available texts. Furthermore, </a:t>
            </a:r>
            <a:r>
              <a:rPr lang="en-US" sz="1200" kern="1200" dirty="0" err="1">
                <a:solidFill>
                  <a:schemeClr val="tx1"/>
                </a:solidFill>
                <a:effectLst/>
                <a:latin typeface="+mn-lt"/>
                <a:ea typeface="+mn-ea"/>
                <a:cs typeface="+mn-cs"/>
              </a:rPr>
              <a:t>Farʿatā</a:t>
            </a:r>
            <a:r>
              <a:rPr lang="en-US" sz="1200" kern="1200" dirty="0">
                <a:solidFill>
                  <a:schemeClr val="tx1"/>
                </a:solidFill>
                <a:effectLst/>
                <a:latin typeface="+mn-lt"/>
                <a:ea typeface="+mn-ea"/>
                <a:cs typeface="+mn-cs"/>
              </a:rPr>
              <a:t> is actually in Manasseh as it is located nearly 2 miles (3 km) north of the Valley of Kanah (</a:t>
            </a:r>
            <a:r>
              <a:rPr lang="en-US" sz="1200" kern="1200" dirty="0" err="1">
                <a:solidFill>
                  <a:schemeClr val="tx1"/>
                </a:solidFill>
                <a:effectLst/>
                <a:latin typeface="+mn-lt"/>
                <a:ea typeface="+mn-ea"/>
                <a:cs typeface="+mn-cs"/>
              </a:rPr>
              <a:t>Wâdı</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Qanah</a:t>
            </a:r>
            <a:r>
              <a:rPr lang="en-US" sz="1200" kern="1200" dirty="0">
                <a:solidFill>
                  <a:schemeClr val="tx1"/>
                </a:solidFill>
                <a:effectLst/>
                <a:latin typeface="+mn-lt"/>
                <a:ea typeface="+mn-ea"/>
                <a:cs typeface="+mn-cs"/>
              </a:rPr>
              <a:t>), the border between Manasseh and Ephraim (Josh 16:8; 17:9). Finally, a textual variant in the Lucianic tradition of Judges 12:15 indicates that Pirathon was “in the land of Ephraim, in the hill country of Shaalim (</a:t>
            </a:r>
            <a:r>
              <a:rPr lang="el-GR" sz="1200" kern="1200" dirty="0" err="1">
                <a:solidFill>
                  <a:schemeClr val="tx1"/>
                </a:solidFill>
                <a:effectLst/>
                <a:latin typeface="+mn-lt"/>
                <a:ea typeface="+mn-ea"/>
                <a:cs typeface="+mn-cs"/>
              </a:rPr>
              <a:t>Σελλημ</a:t>
            </a:r>
            <a:r>
              <a:rPr lang="en-US" sz="1200" kern="1200" dirty="0">
                <a:solidFill>
                  <a:schemeClr val="tx1"/>
                </a:solidFill>
                <a:effectLst/>
                <a:latin typeface="+mn-lt"/>
                <a:ea typeface="+mn-ea"/>
                <a:cs typeface="+mn-cs"/>
              </a:rPr>
              <a:t>).” For basic geographical considerations, this variant is much preferable to the MT’s “hill country of the Amalekites (</a:t>
            </a:r>
            <a:r>
              <a:rPr lang="he-IL" sz="1200" kern="1200" dirty="0" err="1">
                <a:solidFill>
                  <a:schemeClr val="tx1"/>
                </a:solidFill>
                <a:effectLst/>
                <a:latin typeface="+mn-lt"/>
                <a:ea typeface="+mn-ea"/>
                <a:cs typeface="+mn-cs"/>
              </a:rPr>
              <a:t>בְּהַר</a:t>
            </a:r>
            <a:r>
              <a:rPr lang="he-IL" sz="1200" kern="1200" dirty="0">
                <a:solidFill>
                  <a:schemeClr val="tx1"/>
                </a:solidFill>
                <a:effectLst/>
                <a:latin typeface="+mn-lt"/>
                <a:ea typeface="+mn-ea"/>
                <a:cs typeface="+mn-cs"/>
              </a:rPr>
              <a:t> הָעֲמָלֵקִי</a:t>
            </a:r>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Shaalim is mentioned in the narratives associated with Saul’s pursuit of his donkeys that took him “through the hill country of Ephraim and passed through the land of Shalishah, but they did not find them. And they passed through the land of Shaalim (</a:t>
            </a:r>
            <a:r>
              <a:rPr lang="he-IL" sz="1200" kern="1200" dirty="0" err="1">
                <a:solidFill>
                  <a:schemeClr val="tx1"/>
                </a:solidFill>
                <a:effectLst/>
                <a:latin typeface="+mn-lt"/>
                <a:ea typeface="+mn-ea"/>
                <a:cs typeface="+mn-cs"/>
              </a:rPr>
              <a:t>שַׁעֲלִים</a:t>
            </a:r>
            <a:r>
              <a:rPr lang="en-US" sz="1200" kern="1200" dirty="0">
                <a:solidFill>
                  <a:schemeClr val="tx1"/>
                </a:solidFill>
                <a:effectLst/>
                <a:latin typeface="+mn-lt"/>
                <a:ea typeface="+mn-ea"/>
                <a:cs typeface="+mn-cs"/>
              </a:rPr>
              <a:t>), but they were not there. Then they passed through the land of Benjamin, but did not find them” (1 Sam 9:4). </a:t>
            </a:r>
          </a:p>
          <a:p>
            <a:endParaRPr lang="en-US" dirty="0"/>
          </a:p>
          <a:p>
            <a:r>
              <a:rPr lang="en-US" sz="1200" kern="1200" dirty="0">
                <a:solidFill>
                  <a:schemeClr val="tx1"/>
                </a:solidFill>
                <a:effectLst/>
                <a:latin typeface="+mn-lt"/>
                <a:ea typeface="+mn-ea"/>
                <a:cs typeface="+mn-cs"/>
              </a:rPr>
              <a:t>Additionally, some view Shaalim and Shual (</a:t>
            </a:r>
            <a:r>
              <a:rPr lang="he-IL" sz="1200" kern="1200" dirty="0" err="1">
                <a:solidFill>
                  <a:schemeClr val="tx1"/>
                </a:solidFill>
                <a:effectLst/>
                <a:latin typeface="+mn-lt"/>
                <a:ea typeface="+mn-ea"/>
                <a:cs typeface="+mn-cs"/>
              </a:rPr>
              <a:t>שׁוּעָל</a:t>
            </a:r>
            <a:r>
              <a:rPr lang="en-US" sz="1200" kern="1200" dirty="0">
                <a:solidFill>
                  <a:schemeClr val="tx1"/>
                </a:solidFill>
                <a:effectLst/>
                <a:latin typeface="+mn-lt"/>
                <a:ea typeface="+mn-ea"/>
                <a:cs typeface="+mn-cs"/>
              </a:rPr>
              <a:t>), near Ophrah (1 Sam 13:7) as variants of the same regional toponym (White 1992: 1147). If this can be sustained, then it appears Pirathon and Parah were located in the same general vicinity around Ophrah. Therefore, it seems possible that Parah, Pirathon, and Pharathon are all the variants of the same site (as suggested also by Finkelstein 2011), a site which according to the regional context of Joshua 18:23, Judges 12:15, and 1 Maccabees 9:52 should be located in southern Ephraim near Ophrah. Khirbet Tarafein fits all of this evidence and should be considered as a candidate for Parah/Pirathon/Pharathon. </a:t>
            </a:r>
          </a:p>
          <a:p>
            <a:r>
              <a:rPr lang="en-US" sz="1200" kern="1200" dirty="0">
                <a:solidFill>
                  <a:schemeClr val="tx1"/>
                </a:solidFill>
                <a:effectLst/>
                <a:latin typeface="+mn-lt"/>
                <a:ea typeface="+mn-ea"/>
                <a:cs typeface="+mn-cs"/>
              </a:rPr>
              <a:t> </a:t>
            </a:r>
          </a:p>
          <a:p>
            <a:r>
              <a:rPr lang="en-US" sz="1200" b="1" kern="1200" dirty="0" err="1">
                <a:solidFill>
                  <a:schemeClr val="tx1"/>
                </a:solidFill>
                <a:effectLst/>
                <a:latin typeface="+mn-lt"/>
                <a:ea typeface="+mn-ea"/>
                <a:cs typeface="+mn-cs"/>
              </a:rPr>
              <a:t>Gaash</a:t>
            </a:r>
            <a:endParaRPr lang="en-US" sz="1200" kern="1200" dirty="0">
              <a:solidFill>
                <a:schemeClr val="tx1"/>
              </a:solidFill>
              <a:effectLst/>
              <a:latin typeface="+mn-lt"/>
              <a:ea typeface="+mn-ea"/>
              <a:cs typeface="+mn-cs"/>
            </a:endParaRPr>
          </a:p>
          <a:p>
            <a:r>
              <a:rPr lang="en-US" sz="1200" kern="1200" dirty="0" err="1">
                <a:solidFill>
                  <a:schemeClr val="tx1"/>
                </a:solidFill>
                <a:effectLst/>
                <a:latin typeface="+mn-lt"/>
                <a:ea typeface="+mn-ea"/>
                <a:cs typeface="+mn-cs"/>
              </a:rPr>
              <a:t>Gaash</a:t>
            </a:r>
            <a:r>
              <a:rPr lang="en-US" sz="1200" kern="1200" dirty="0">
                <a:solidFill>
                  <a:schemeClr val="tx1"/>
                </a:solidFill>
                <a:effectLst/>
                <a:latin typeface="+mn-lt"/>
                <a:ea typeface="+mn-ea"/>
                <a:cs typeface="+mn-cs"/>
              </a:rPr>
              <a:t> (</a:t>
            </a:r>
            <a:r>
              <a:rPr lang="he-IL" sz="1200" kern="1200" dirty="0" err="1">
                <a:solidFill>
                  <a:schemeClr val="tx1"/>
                </a:solidFill>
                <a:effectLst/>
                <a:latin typeface="+mn-lt"/>
                <a:ea typeface="+mn-ea"/>
                <a:cs typeface="+mn-cs"/>
              </a:rPr>
              <a:t>גָּעַשׁ</a:t>
            </a:r>
            <a:r>
              <a:rPr lang="en-US" sz="1200" kern="1200" dirty="0">
                <a:solidFill>
                  <a:schemeClr val="tx1"/>
                </a:solidFill>
                <a:effectLst/>
                <a:latin typeface="+mn-lt"/>
                <a:ea typeface="+mn-ea"/>
                <a:cs typeface="+mn-cs"/>
              </a:rPr>
              <a:t>) is mentioned in two different contexts in the Bible. First, Mount </a:t>
            </a:r>
            <a:r>
              <a:rPr lang="en-US" sz="1200" kern="1200" dirty="0" err="1">
                <a:solidFill>
                  <a:schemeClr val="tx1"/>
                </a:solidFill>
                <a:effectLst/>
                <a:latin typeface="+mn-lt"/>
                <a:ea typeface="+mn-ea"/>
                <a:cs typeface="+mn-cs"/>
              </a:rPr>
              <a:t>Gaash</a:t>
            </a:r>
            <a:r>
              <a:rPr lang="en-US" sz="1200" kern="1200" dirty="0">
                <a:solidFill>
                  <a:schemeClr val="tx1"/>
                </a:solidFill>
                <a:effectLst/>
                <a:latin typeface="+mn-lt"/>
                <a:ea typeface="+mn-ea"/>
                <a:cs typeface="+mn-cs"/>
              </a:rPr>
              <a:t> (</a:t>
            </a:r>
            <a:r>
              <a:rPr lang="he-IL" sz="1200" kern="1200" dirty="0" err="1">
                <a:solidFill>
                  <a:schemeClr val="tx1"/>
                </a:solidFill>
                <a:effectLst/>
                <a:latin typeface="+mn-lt"/>
                <a:ea typeface="+mn-ea"/>
                <a:cs typeface="+mn-cs"/>
              </a:rPr>
              <a:t>הַר־גָּעַשׁ</a:t>
            </a:r>
            <a:r>
              <a:rPr lang="en-US" sz="1200" kern="1200" dirty="0">
                <a:solidFill>
                  <a:schemeClr val="tx1"/>
                </a:solidFill>
                <a:effectLst/>
                <a:latin typeface="+mn-lt"/>
                <a:ea typeface="+mn-ea"/>
                <a:cs typeface="+mn-cs"/>
              </a:rPr>
              <a:t>) is used as a topographical reference to Timnah-serah/</a:t>
            </a:r>
            <a:r>
              <a:rPr lang="en-US" sz="1200" kern="1200" dirty="0" err="1">
                <a:solidFill>
                  <a:schemeClr val="tx1"/>
                </a:solidFill>
                <a:effectLst/>
                <a:latin typeface="+mn-lt"/>
                <a:ea typeface="+mn-ea"/>
                <a:cs typeface="+mn-cs"/>
              </a:rPr>
              <a:t>heres</a:t>
            </a:r>
            <a:r>
              <a:rPr lang="en-US" sz="1200" kern="1200" dirty="0">
                <a:solidFill>
                  <a:schemeClr val="tx1"/>
                </a:solidFill>
                <a:effectLst/>
                <a:latin typeface="+mn-lt"/>
                <a:ea typeface="+mn-ea"/>
                <a:cs typeface="+mn-cs"/>
              </a:rPr>
              <a:t> and the tomb of Joshua (Josh 24:30; Judg 2:9, cf. </a:t>
            </a:r>
            <a:r>
              <a:rPr lang="en-US" sz="1200" i="1" kern="1200" dirty="0">
                <a:solidFill>
                  <a:schemeClr val="tx1"/>
                </a:solidFill>
                <a:effectLst/>
                <a:latin typeface="+mn-lt"/>
                <a:ea typeface="+mn-ea"/>
                <a:cs typeface="+mn-cs"/>
              </a:rPr>
              <a:t>Onom</a:t>
            </a:r>
            <a:r>
              <a:rPr lang="en-US" sz="1200" kern="1200" dirty="0">
                <a:solidFill>
                  <a:schemeClr val="tx1"/>
                </a:solidFill>
                <a:effectLst/>
                <a:latin typeface="+mn-lt"/>
                <a:ea typeface="+mn-ea"/>
                <a:cs typeface="+mn-cs"/>
              </a:rPr>
              <a:t>. 70.8), which is said to have been located “in the hill country of Ephraim, north of the mountain of </a:t>
            </a:r>
            <a:r>
              <a:rPr lang="en-US" sz="1200" kern="1200" dirty="0" err="1">
                <a:solidFill>
                  <a:schemeClr val="tx1"/>
                </a:solidFill>
                <a:effectLst/>
                <a:latin typeface="+mn-lt"/>
                <a:ea typeface="+mn-ea"/>
                <a:cs typeface="+mn-cs"/>
              </a:rPr>
              <a:t>Gaash</a:t>
            </a:r>
            <a:r>
              <a:rPr lang="en-US" sz="1200" kern="1200" dirty="0">
                <a:solidFill>
                  <a:schemeClr val="tx1"/>
                </a:solidFill>
                <a:effectLst/>
                <a:latin typeface="+mn-lt"/>
                <a:ea typeface="+mn-ea"/>
                <a:cs typeface="+mn-cs"/>
              </a:rPr>
              <a:t>.” </a:t>
            </a:r>
          </a:p>
          <a:p>
            <a:endParaRPr lang="en-US" dirty="0"/>
          </a:p>
          <a:p>
            <a:r>
              <a:rPr lang="en-US" sz="1200" kern="1200" dirty="0">
                <a:solidFill>
                  <a:schemeClr val="tx1"/>
                </a:solidFill>
                <a:effectLst/>
                <a:latin typeface="+mn-lt"/>
                <a:ea typeface="+mn-ea"/>
                <a:cs typeface="+mn-cs"/>
              </a:rPr>
              <a:t>Second, the brooks of </a:t>
            </a:r>
            <a:r>
              <a:rPr lang="en-US" sz="1200" kern="1200" dirty="0" err="1">
                <a:solidFill>
                  <a:schemeClr val="tx1"/>
                </a:solidFill>
                <a:effectLst/>
                <a:latin typeface="+mn-lt"/>
                <a:ea typeface="+mn-ea"/>
                <a:cs typeface="+mn-cs"/>
              </a:rPr>
              <a:t>Gaash</a:t>
            </a:r>
            <a:r>
              <a:rPr lang="en-US" sz="1200" kern="1200" dirty="0">
                <a:solidFill>
                  <a:schemeClr val="tx1"/>
                </a:solidFill>
                <a:effectLst/>
                <a:latin typeface="+mn-lt"/>
                <a:ea typeface="+mn-ea"/>
                <a:cs typeface="+mn-cs"/>
              </a:rPr>
              <a:t> (</a:t>
            </a:r>
            <a:r>
              <a:rPr lang="he-IL" sz="1200" kern="1200" dirty="0" err="1">
                <a:solidFill>
                  <a:schemeClr val="tx1"/>
                </a:solidFill>
                <a:effectLst/>
                <a:latin typeface="+mn-lt"/>
                <a:ea typeface="+mn-ea"/>
                <a:cs typeface="+mn-cs"/>
              </a:rPr>
              <a:t>נַּחֲלֵי</a:t>
            </a:r>
            <a:r>
              <a:rPr lang="he-IL" sz="1200" kern="1200" dirty="0">
                <a:solidFill>
                  <a:schemeClr val="tx1"/>
                </a:solidFill>
                <a:effectLst/>
                <a:latin typeface="+mn-lt"/>
                <a:ea typeface="+mn-ea"/>
                <a:cs typeface="+mn-cs"/>
              </a:rPr>
              <a:t> </a:t>
            </a:r>
            <a:r>
              <a:rPr lang="he-IL" sz="1200" kern="1200" dirty="0" err="1">
                <a:solidFill>
                  <a:schemeClr val="tx1"/>
                </a:solidFill>
                <a:effectLst/>
                <a:latin typeface="+mn-lt"/>
                <a:ea typeface="+mn-ea"/>
                <a:cs typeface="+mn-cs"/>
              </a:rPr>
              <a:t>גָעַשׁ</a:t>
            </a:r>
            <a:r>
              <a:rPr lang="en-US" sz="1200" kern="1200" dirty="0">
                <a:solidFill>
                  <a:schemeClr val="tx1"/>
                </a:solidFill>
                <a:effectLst/>
                <a:latin typeface="+mn-lt"/>
                <a:ea typeface="+mn-ea"/>
                <a:cs typeface="+mn-cs"/>
              </a:rPr>
              <a:t>) are related to </a:t>
            </a:r>
            <a:r>
              <a:rPr lang="en-US" sz="1200" kern="1200" dirty="0" err="1">
                <a:solidFill>
                  <a:schemeClr val="tx1"/>
                </a:solidFill>
                <a:effectLst/>
                <a:latin typeface="+mn-lt"/>
                <a:ea typeface="+mn-ea"/>
                <a:cs typeface="+mn-cs"/>
              </a:rPr>
              <a:t>Hiddai</a:t>
            </a:r>
            <a:r>
              <a:rPr lang="en-US" sz="1200" kern="1200" dirty="0">
                <a:solidFill>
                  <a:schemeClr val="tx1"/>
                </a:solidFill>
                <a:effectLst/>
                <a:latin typeface="+mn-lt"/>
                <a:ea typeface="+mn-ea"/>
                <a:cs typeface="+mn-cs"/>
              </a:rPr>
              <a:t> or </a:t>
            </a:r>
            <a:r>
              <a:rPr lang="en-US" sz="1200" kern="1200" dirty="0" err="1">
                <a:solidFill>
                  <a:schemeClr val="tx1"/>
                </a:solidFill>
                <a:effectLst/>
                <a:latin typeface="+mn-lt"/>
                <a:ea typeface="+mn-ea"/>
                <a:cs typeface="+mn-cs"/>
              </a:rPr>
              <a:t>Hurai</a:t>
            </a:r>
            <a:r>
              <a:rPr lang="en-US" sz="1200" kern="1200" dirty="0">
                <a:solidFill>
                  <a:schemeClr val="tx1"/>
                </a:solidFill>
                <a:effectLst/>
                <a:latin typeface="+mn-lt"/>
                <a:ea typeface="+mn-ea"/>
                <a:cs typeface="+mn-cs"/>
              </a:rPr>
              <a:t> one of David’s mighty men (2 Sam 23:30; 1 Chr 11:32). Given the suitable identification of Timnah-serah/</a:t>
            </a:r>
            <a:r>
              <a:rPr lang="en-US" sz="1200" kern="1200" dirty="0" err="1">
                <a:solidFill>
                  <a:schemeClr val="tx1"/>
                </a:solidFill>
                <a:effectLst/>
                <a:latin typeface="+mn-lt"/>
                <a:ea typeface="+mn-ea"/>
                <a:cs typeface="+mn-cs"/>
              </a:rPr>
              <a:t>heres</a:t>
            </a:r>
            <a:r>
              <a:rPr lang="en-US" sz="1200" kern="1200" dirty="0">
                <a:solidFill>
                  <a:schemeClr val="tx1"/>
                </a:solidFill>
                <a:effectLst/>
                <a:latin typeface="+mn-lt"/>
                <a:ea typeface="+mn-ea"/>
                <a:cs typeface="+mn-cs"/>
              </a:rPr>
              <a:t> with Khirbet Tibnah (see discussion in Finkelstein 1988: 169 which indicates that the site had significant Iron I–II occupation over an area of 8.5–9.8 acres [3.5–4.0 ha]), </a:t>
            </a:r>
            <a:r>
              <a:rPr lang="en-US" sz="1200" kern="1200" dirty="0" err="1">
                <a:solidFill>
                  <a:schemeClr val="tx1"/>
                </a:solidFill>
                <a:effectLst/>
                <a:latin typeface="+mn-lt"/>
                <a:ea typeface="+mn-ea"/>
                <a:cs typeface="+mn-cs"/>
              </a:rPr>
              <a:t>Gaash</a:t>
            </a:r>
            <a:r>
              <a:rPr lang="en-US" sz="1200" kern="1200" dirty="0">
                <a:solidFill>
                  <a:schemeClr val="tx1"/>
                </a:solidFill>
                <a:effectLst/>
                <a:latin typeface="+mn-lt"/>
                <a:ea typeface="+mn-ea"/>
                <a:cs typeface="+mn-cs"/>
              </a:rPr>
              <a:t> should be located to the south of Khirbet Tibnah. In light of this, Tavger has suggested that Mount </a:t>
            </a:r>
            <a:r>
              <a:rPr lang="en-US" sz="1200" kern="1200" dirty="0" err="1">
                <a:solidFill>
                  <a:schemeClr val="tx1"/>
                </a:solidFill>
                <a:effectLst/>
                <a:latin typeface="+mn-lt"/>
                <a:ea typeface="+mn-ea"/>
                <a:cs typeface="+mn-cs"/>
              </a:rPr>
              <a:t>Gaash</a:t>
            </a:r>
            <a:r>
              <a:rPr lang="en-US" sz="1200" kern="1200" dirty="0">
                <a:solidFill>
                  <a:schemeClr val="tx1"/>
                </a:solidFill>
                <a:effectLst/>
                <a:latin typeface="+mn-lt"/>
                <a:ea typeface="+mn-ea"/>
                <a:cs typeface="+mn-cs"/>
              </a:rPr>
              <a:t> should be identified with the ridge that includes the modern villages of </a:t>
            </a:r>
            <a:r>
              <a:rPr lang="en-US" sz="1200" kern="1200" dirty="0" err="1">
                <a:solidFill>
                  <a:schemeClr val="tx1"/>
                </a:solidFill>
                <a:effectLst/>
                <a:latin typeface="+mn-lt"/>
                <a:ea typeface="+mn-ea"/>
                <a:cs typeface="+mn-cs"/>
              </a:rPr>
              <a:t>Beitillu</a:t>
            </a:r>
            <a:r>
              <a:rPr lang="en-US" sz="1200" kern="1200" dirty="0">
                <a:solidFill>
                  <a:schemeClr val="tx1"/>
                </a:solidFill>
                <a:effectLst/>
                <a:latin typeface="+mn-lt"/>
                <a:ea typeface="+mn-ea"/>
                <a:cs typeface="+mn-cs"/>
              </a:rPr>
              <a:t>, Deir ‘Ammar, and </a:t>
            </a:r>
            <a:r>
              <a:rPr lang="en-US" sz="1200" kern="1200" dirty="0" err="1">
                <a:solidFill>
                  <a:schemeClr val="tx1"/>
                </a:solidFill>
                <a:effectLst/>
                <a:latin typeface="+mn-lt"/>
                <a:ea typeface="+mn-ea"/>
                <a:cs typeface="+mn-cs"/>
              </a:rPr>
              <a:t>Jammâlah</a:t>
            </a:r>
            <a:r>
              <a:rPr lang="en-US" sz="1200" kern="1200" dirty="0">
                <a:solidFill>
                  <a:schemeClr val="tx1"/>
                </a:solidFill>
                <a:effectLst/>
                <a:latin typeface="+mn-lt"/>
                <a:ea typeface="+mn-ea"/>
                <a:cs typeface="+mn-cs"/>
              </a:rPr>
              <a:t> (personal communication). This suggestion fits the geographical context of Mount </a:t>
            </a:r>
            <a:r>
              <a:rPr lang="en-US" sz="1200" kern="1200" dirty="0" err="1">
                <a:solidFill>
                  <a:schemeClr val="tx1"/>
                </a:solidFill>
                <a:effectLst/>
                <a:latin typeface="+mn-lt"/>
                <a:ea typeface="+mn-ea"/>
                <a:cs typeface="+mn-cs"/>
              </a:rPr>
              <a:t>Gaash</a:t>
            </a:r>
            <a:r>
              <a:rPr lang="en-US" sz="1200" kern="1200" dirty="0">
                <a:solidFill>
                  <a:schemeClr val="tx1"/>
                </a:solidFill>
                <a:effectLst/>
                <a:latin typeface="+mn-lt"/>
                <a:ea typeface="+mn-ea"/>
                <a:cs typeface="+mn-cs"/>
              </a:rPr>
              <a:t>, and the deep canyons on the north (Wadi </a:t>
            </a:r>
            <a:r>
              <a:rPr lang="en-US" sz="1200" kern="1200" dirty="0" err="1">
                <a:solidFill>
                  <a:schemeClr val="tx1"/>
                </a:solidFill>
                <a:effectLst/>
                <a:latin typeface="+mn-lt"/>
                <a:ea typeface="+mn-ea"/>
                <a:cs typeface="+mn-cs"/>
              </a:rPr>
              <a:t>ez-Zerka</a:t>
            </a:r>
            <a:r>
              <a:rPr lang="en-US" sz="1200" kern="1200" dirty="0">
                <a:solidFill>
                  <a:schemeClr val="tx1"/>
                </a:solidFill>
                <a:effectLst/>
                <a:latin typeface="+mn-lt"/>
                <a:ea typeface="+mn-ea"/>
                <a:cs typeface="+mn-cs"/>
              </a:rPr>
              <a:t> and Wadi </a:t>
            </a:r>
            <a:r>
              <a:rPr lang="en-US" sz="1200" kern="1200" dirty="0" err="1">
                <a:solidFill>
                  <a:schemeClr val="tx1"/>
                </a:solidFill>
                <a:effectLst/>
                <a:latin typeface="+mn-lt"/>
                <a:ea typeface="+mn-ea"/>
                <a:cs typeface="+mn-cs"/>
              </a:rPr>
              <a:t>Jannata</a:t>
            </a:r>
            <a:r>
              <a:rPr lang="en-US" sz="1200" kern="1200" dirty="0">
                <a:solidFill>
                  <a:schemeClr val="tx1"/>
                </a:solidFill>
                <a:effectLst/>
                <a:latin typeface="+mn-lt"/>
                <a:ea typeface="+mn-ea"/>
                <a:cs typeface="+mn-cs"/>
              </a:rPr>
              <a:t>) and south (Wadi </a:t>
            </a:r>
            <a:r>
              <a:rPr lang="en-US" sz="1200" kern="1200" dirty="0" err="1">
                <a:solidFill>
                  <a:schemeClr val="tx1"/>
                </a:solidFill>
                <a:effectLst/>
                <a:latin typeface="+mn-lt"/>
                <a:ea typeface="+mn-ea"/>
                <a:cs typeface="+mn-cs"/>
              </a:rPr>
              <a:t>en</a:t>
            </a:r>
            <a:r>
              <a:rPr lang="en-US" sz="1200" kern="1200" dirty="0">
                <a:solidFill>
                  <a:schemeClr val="tx1"/>
                </a:solidFill>
                <a:effectLst/>
                <a:latin typeface="+mn-lt"/>
                <a:ea typeface="+mn-ea"/>
                <a:cs typeface="+mn-cs"/>
              </a:rPr>
              <a:t>-Neda) of the ridge also are clear topographic features that could be related to the “brooks of </a:t>
            </a:r>
            <a:r>
              <a:rPr lang="en-US" sz="1200" kern="1200" dirty="0" err="1">
                <a:solidFill>
                  <a:schemeClr val="tx1"/>
                </a:solidFill>
                <a:effectLst/>
                <a:latin typeface="+mn-lt"/>
                <a:ea typeface="+mn-ea"/>
                <a:cs typeface="+mn-cs"/>
              </a:rPr>
              <a:t>Gaash</a:t>
            </a:r>
            <a:r>
              <a:rPr lang="en-US" sz="1200" kern="1200" dirty="0">
                <a:solidFill>
                  <a:schemeClr val="tx1"/>
                </a:solidFill>
                <a:effectLst/>
                <a:latin typeface="+mn-lt"/>
                <a:ea typeface="+mn-ea"/>
                <a:cs typeface="+mn-cs"/>
              </a:rPr>
              <a:t>.” </a:t>
            </a:r>
          </a:p>
          <a:p>
            <a:endParaRPr lang="en-US" dirty="0"/>
          </a:p>
          <a:p>
            <a:r>
              <a:rPr lang="en-US" sz="1200" kern="1200" dirty="0">
                <a:solidFill>
                  <a:schemeClr val="tx1"/>
                </a:solidFill>
                <a:effectLst/>
                <a:latin typeface="+mn-lt"/>
                <a:ea typeface="+mn-ea"/>
                <a:cs typeface="+mn-cs"/>
              </a:rPr>
              <a:t>While late Iron Age and later remains were noted at </a:t>
            </a:r>
            <a:r>
              <a:rPr lang="en-US" sz="1200" kern="1200" dirty="0" err="1">
                <a:solidFill>
                  <a:schemeClr val="tx1"/>
                </a:solidFill>
                <a:effectLst/>
                <a:latin typeface="+mn-lt"/>
                <a:ea typeface="+mn-ea"/>
                <a:cs typeface="+mn-cs"/>
              </a:rPr>
              <a:t>Beitîllu</a:t>
            </a:r>
            <a:r>
              <a:rPr lang="en-US" sz="1200" kern="1200" dirty="0">
                <a:solidFill>
                  <a:schemeClr val="tx1"/>
                </a:solidFill>
                <a:effectLst/>
                <a:latin typeface="+mn-lt"/>
                <a:ea typeface="+mn-ea"/>
                <a:cs typeface="+mn-cs"/>
              </a:rPr>
              <a:t> and Khirbet Deir </a:t>
            </a:r>
            <a:r>
              <a:rPr lang="en-US" sz="1200" kern="1200" dirty="0" err="1">
                <a:solidFill>
                  <a:schemeClr val="tx1"/>
                </a:solidFill>
                <a:effectLst/>
                <a:latin typeface="+mn-lt"/>
                <a:ea typeface="+mn-ea"/>
                <a:cs typeface="+mn-cs"/>
              </a:rPr>
              <a:t>Sharîf</a:t>
            </a:r>
            <a:r>
              <a:rPr lang="en-US" sz="1200" kern="1200" dirty="0">
                <a:solidFill>
                  <a:schemeClr val="tx1"/>
                </a:solidFill>
                <a:effectLst/>
                <a:latin typeface="+mn-lt"/>
                <a:ea typeface="+mn-ea"/>
                <a:cs typeface="+mn-cs"/>
              </a:rPr>
              <a:t> (Finkelstein et al. 1997: 365, 374–75), the survey at Deir </a:t>
            </a:r>
            <a:r>
              <a:rPr lang="en-US" sz="1200" kern="1200" dirty="0" err="1">
                <a:solidFill>
                  <a:schemeClr val="tx1"/>
                </a:solidFill>
                <a:effectLst/>
                <a:latin typeface="+mn-lt"/>
                <a:ea typeface="+mn-ea"/>
                <a:cs typeface="+mn-cs"/>
              </a:rPr>
              <a:t>ʿAmmar</a:t>
            </a:r>
            <a:r>
              <a:rPr lang="en-US" sz="1200" kern="1200" dirty="0">
                <a:solidFill>
                  <a:schemeClr val="tx1"/>
                </a:solidFill>
                <a:effectLst/>
                <a:latin typeface="+mn-lt"/>
                <a:ea typeface="+mn-ea"/>
                <a:cs typeface="+mn-cs"/>
              </a:rPr>
              <a:t> showed remains from the Middle Bronze, Iron I, Iron II, Hellenistic, Roman, and later periods (over an area of 1 acre [0.4 ha]) including the remains of “massive walls” and two Iron Age olive oil presses (Finkelstein 1988: 172; Finkelstein et al. 1997: 224–6; cf. </a:t>
            </a:r>
            <a:r>
              <a:rPr lang="en-US" sz="1200" kern="1200" dirty="0" err="1">
                <a:solidFill>
                  <a:schemeClr val="tx1"/>
                </a:solidFill>
                <a:effectLst/>
                <a:latin typeface="+mn-lt"/>
                <a:ea typeface="+mn-ea"/>
                <a:cs typeface="+mn-cs"/>
              </a:rPr>
              <a:t>Eitam</a:t>
            </a:r>
            <a:r>
              <a:rPr lang="en-US" sz="1200" kern="1200" dirty="0">
                <a:solidFill>
                  <a:schemeClr val="tx1"/>
                </a:solidFill>
                <a:effectLst/>
                <a:latin typeface="+mn-lt"/>
                <a:ea typeface="+mn-ea"/>
                <a:cs typeface="+mn-cs"/>
              </a:rPr>
              <a:t> 1980: 6). Therefore, it seems that Deir </a:t>
            </a:r>
            <a:r>
              <a:rPr lang="en-US" sz="1200" kern="1200" dirty="0" err="1">
                <a:solidFill>
                  <a:schemeClr val="tx1"/>
                </a:solidFill>
                <a:effectLst/>
                <a:latin typeface="+mn-lt"/>
                <a:ea typeface="+mn-ea"/>
                <a:cs typeface="+mn-cs"/>
              </a:rPr>
              <a:t>ʿAmmar</a:t>
            </a:r>
            <a:r>
              <a:rPr lang="en-US" sz="1200" kern="1200" dirty="0">
                <a:solidFill>
                  <a:schemeClr val="tx1"/>
                </a:solidFill>
                <a:effectLst/>
                <a:latin typeface="+mn-lt"/>
                <a:ea typeface="+mn-ea"/>
                <a:cs typeface="+mn-cs"/>
              </a:rPr>
              <a:t> is a good candidate for biblical </a:t>
            </a:r>
            <a:r>
              <a:rPr lang="en-US" sz="1200" kern="1200" dirty="0" err="1">
                <a:solidFill>
                  <a:schemeClr val="tx1"/>
                </a:solidFill>
                <a:effectLst/>
                <a:latin typeface="+mn-lt"/>
                <a:ea typeface="+mn-ea"/>
                <a:cs typeface="+mn-cs"/>
              </a:rPr>
              <a:t>Gaash</a:t>
            </a:r>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 </a:t>
            </a:r>
          </a:p>
          <a:p>
            <a:r>
              <a:rPr lang="en-US" sz="1200" b="1" kern="1200" dirty="0" err="1">
                <a:solidFill>
                  <a:schemeClr val="tx1"/>
                </a:solidFill>
                <a:effectLst/>
                <a:latin typeface="+mn-lt"/>
                <a:ea typeface="+mn-ea"/>
                <a:cs typeface="+mn-cs"/>
              </a:rPr>
              <a:t>ʿArab</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The town of </a:t>
            </a:r>
            <a:r>
              <a:rPr lang="en-US" sz="1200" kern="1200" dirty="0" err="1">
                <a:solidFill>
                  <a:schemeClr val="tx1"/>
                </a:solidFill>
                <a:effectLst/>
                <a:latin typeface="+mn-lt"/>
                <a:ea typeface="+mn-ea"/>
                <a:cs typeface="+mn-cs"/>
              </a:rPr>
              <a:t>ʿArab</a:t>
            </a:r>
            <a:r>
              <a:rPr lang="en-US" sz="1200" kern="1200" dirty="0">
                <a:solidFill>
                  <a:schemeClr val="tx1"/>
                </a:solidFill>
                <a:effectLst/>
                <a:latin typeface="+mn-lt"/>
                <a:ea typeface="+mn-ea"/>
                <a:cs typeface="+mn-cs"/>
              </a:rPr>
              <a:t> is mentioned in the gentilic (</a:t>
            </a:r>
            <a:r>
              <a:rPr lang="he-IL" sz="1200" kern="1200" dirty="0">
                <a:solidFill>
                  <a:schemeClr val="tx1"/>
                </a:solidFill>
                <a:effectLst/>
                <a:latin typeface="+mn-lt"/>
                <a:ea typeface="+mn-ea"/>
                <a:cs typeface="+mn-cs"/>
              </a:rPr>
              <a:t>הָעַרְבָתִי</a:t>
            </a:r>
            <a:r>
              <a:rPr lang="en-US" sz="1200" kern="1200" dirty="0">
                <a:solidFill>
                  <a:schemeClr val="tx1"/>
                </a:solidFill>
                <a:effectLst/>
                <a:latin typeface="+mn-lt"/>
                <a:ea typeface="+mn-ea"/>
                <a:cs typeface="+mn-cs"/>
              </a:rPr>
              <a:t>) relating to Abi-</a:t>
            </a:r>
            <a:r>
              <a:rPr lang="en-US" sz="1200" kern="1200" dirty="0" err="1">
                <a:solidFill>
                  <a:schemeClr val="tx1"/>
                </a:solidFill>
                <a:effectLst/>
                <a:latin typeface="+mn-lt"/>
                <a:ea typeface="+mn-ea"/>
                <a:cs typeface="+mn-cs"/>
              </a:rPr>
              <a:t>albon</a:t>
            </a:r>
            <a:r>
              <a:rPr lang="en-US" sz="1200" kern="1200" dirty="0">
                <a:solidFill>
                  <a:schemeClr val="tx1"/>
                </a:solidFill>
                <a:effectLst/>
                <a:latin typeface="+mn-lt"/>
                <a:ea typeface="+mn-ea"/>
                <a:cs typeface="+mn-cs"/>
              </a:rPr>
              <a:t> (2 Sam 23:31) or </a:t>
            </a:r>
            <a:r>
              <a:rPr lang="en-US" sz="1200" kern="1200" dirty="0" err="1">
                <a:solidFill>
                  <a:schemeClr val="tx1"/>
                </a:solidFill>
                <a:effectLst/>
                <a:latin typeface="+mn-lt"/>
                <a:ea typeface="+mn-ea"/>
                <a:cs typeface="+mn-cs"/>
              </a:rPr>
              <a:t>Abiel</a:t>
            </a:r>
            <a:r>
              <a:rPr lang="en-US" sz="1200" kern="1200" dirty="0">
                <a:solidFill>
                  <a:schemeClr val="tx1"/>
                </a:solidFill>
                <a:effectLst/>
                <a:latin typeface="+mn-lt"/>
                <a:ea typeface="+mn-ea"/>
                <a:cs typeface="+mn-cs"/>
              </a:rPr>
              <a:t> (1 Chr 11:32). Some suggest that this toponym should be connected with the town of Beth-arabah, which is mentioned in the boundary descriptions and town lists associated with Judah and Benjamin (Josh 15:6, 61; 18:18, 22). In fact, McCarter has reconstructed the name of the champion to “</a:t>
            </a:r>
            <a:r>
              <a:rPr lang="en-US" sz="1200" kern="1200" dirty="0" err="1">
                <a:solidFill>
                  <a:schemeClr val="tx1"/>
                </a:solidFill>
                <a:effectLst/>
                <a:latin typeface="+mn-lt"/>
                <a:ea typeface="+mn-ea"/>
                <a:cs typeface="+mn-cs"/>
              </a:rPr>
              <a:t>Abiʿal</a:t>
            </a:r>
            <a:r>
              <a:rPr lang="en-US" sz="1200" kern="1200" dirty="0">
                <a:solidFill>
                  <a:schemeClr val="tx1"/>
                </a:solidFill>
                <a:effectLst/>
                <a:latin typeface="+mn-lt"/>
                <a:ea typeface="+mn-ea"/>
                <a:cs typeface="+mn-cs"/>
              </a:rPr>
              <a:t>/</a:t>
            </a:r>
            <a:r>
              <a:rPr lang="en-US" sz="1200" kern="1200" dirty="0" err="1">
                <a:solidFill>
                  <a:schemeClr val="tx1"/>
                </a:solidFill>
                <a:effectLst/>
                <a:latin typeface="+mn-lt"/>
                <a:ea typeface="+mn-ea"/>
                <a:cs typeface="+mn-cs"/>
              </a:rPr>
              <a:t>Abibaʿal</a:t>
            </a:r>
            <a:r>
              <a:rPr lang="en-US" sz="1200" kern="1200" dirty="0">
                <a:solidFill>
                  <a:schemeClr val="tx1"/>
                </a:solidFill>
                <a:effectLst/>
                <a:latin typeface="+mn-lt"/>
                <a:ea typeface="+mn-ea"/>
                <a:cs typeface="+mn-cs"/>
              </a:rPr>
              <a:t> the Beth-</a:t>
            </a:r>
            <a:r>
              <a:rPr lang="en-US" sz="1200" kern="1200" dirty="0" err="1">
                <a:solidFill>
                  <a:schemeClr val="tx1"/>
                </a:solidFill>
                <a:effectLst/>
                <a:latin typeface="+mn-lt"/>
                <a:ea typeface="+mn-ea"/>
                <a:cs typeface="+mn-cs"/>
              </a:rPr>
              <a:t>Arabathite</a:t>
            </a:r>
            <a:r>
              <a:rPr lang="en-US" sz="1200" kern="1200" dirty="0">
                <a:solidFill>
                  <a:schemeClr val="tx1"/>
                </a:solidFill>
                <a:effectLst/>
                <a:latin typeface="+mn-lt"/>
                <a:ea typeface="+mn-ea"/>
                <a:cs typeface="+mn-cs"/>
              </a:rPr>
              <a:t>” (1984: 492) on the basis of this assumption. However, since the preceding mighty men seem to be geographically arranged and the two previous sites of Pirathon and </a:t>
            </a:r>
            <a:r>
              <a:rPr lang="en-US" sz="1200" kern="1200" dirty="0" err="1">
                <a:solidFill>
                  <a:schemeClr val="tx1"/>
                </a:solidFill>
                <a:effectLst/>
                <a:latin typeface="+mn-lt"/>
                <a:ea typeface="+mn-ea"/>
                <a:cs typeface="+mn-cs"/>
              </a:rPr>
              <a:t>Gaash</a:t>
            </a:r>
            <a:r>
              <a:rPr lang="en-US" sz="1200" kern="1200" dirty="0">
                <a:solidFill>
                  <a:schemeClr val="tx1"/>
                </a:solidFill>
                <a:effectLst/>
                <a:latin typeface="+mn-lt"/>
                <a:ea typeface="+mn-ea"/>
                <a:cs typeface="+mn-cs"/>
              </a:rPr>
              <a:t> are clearly in Ephraim (cf. 1 Chr 27:14), it would stand to reason that </a:t>
            </a:r>
            <a:r>
              <a:rPr lang="en-US" sz="1200" kern="1200" dirty="0" err="1">
                <a:solidFill>
                  <a:schemeClr val="tx1"/>
                </a:solidFill>
                <a:effectLst/>
                <a:latin typeface="+mn-lt"/>
                <a:ea typeface="+mn-ea"/>
                <a:cs typeface="+mn-cs"/>
              </a:rPr>
              <a:t>ʿArab</a:t>
            </a:r>
            <a:r>
              <a:rPr lang="en-US" sz="1200" kern="1200" dirty="0">
                <a:solidFill>
                  <a:schemeClr val="tx1"/>
                </a:solidFill>
                <a:effectLst/>
                <a:latin typeface="+mn-lt"/>
                <a:ea typeface="+mn-ea"/>
                <a:cs typeface="+mn-cs"/>
              </a:rPr>
              <a:t> should be located in this vicinity.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If this analysis is correct, then it is possible that </a:t>
            </a:r>
            <a:r>
              <a:rPr lang="en-US" sz="1200" kern="1200" dirty="0" err="1">
                <a:solidFill>
                  <a:schemeClr val="tx1"/>
                </a:solidFill>
                <a:effectLst/>
                <a:latin typeface="+mn-lt"/>
                <a:ea typeface="+mn-ea"/>
                <a:cs typeface="+mn-cs"/>
              </a:rPr>
              <a:t>ʿArab</a:t>
            </a:r>
            <a:r>
              <a:rPr lang="en-US" sz="1200" kern="1200" dirty="0">
                <a:solidFill>
                  <a:schemeClr val="tx1"/>
                </a:solidFill>
                <a:effectLst/>
                <a:latin typeface="+mn-lt"/>
                <a:ea typeface="+mn-ea"/>
                <a:cs typeface="+mn-cs"/>
              </a:rPr>
              <a:t> is preserved at Deir </a:t>
            </a:r>
            <a:r>
              <a:rPr lang="en-US" sz="1200" kern="1200" dirty="0" err="1">
                <a:solidFill>
                  <a:schemeClr val="tx1"/>
                </a:solidFill>
                <a:effectLst/>
                <a:latin typeface="+mn-lt"/>
                <a:ea typeface="+mn-ea"/>
                <a:cs typeface="+mn-cs"/>
              </a:rPr>
              <a:t>ʿArâbi</a:t>
            </a:r>
            <a:r>
              <a:rPr lang="en-US" sz="1200" kern="1200" dirty="0">
                <a:solidFill>
                  <a:schemeClr val="tx1"/>
                </a:solidFill>
                <a:effectLst/>
                <a:latin typeface="+mn-lt"/>
                <a:ea typeface="+mn-ea"/>
                <a:cs typeface="+mn-cs"/>
              </a:rPr>
              <a:t>, which is located approximately 0.6 miles (1 km) south of </a:t>
            </a:r>
            <a:r>
              <a:rPr lang="en-US" sz="1200" kern="1200" dirty="0" err="1">
                <a:solidFill>
                  <a:schemeClr val="tx1"/>
                </a:solidFill>
                <a:effectLst/>
                <a:latin typeface="+mn-lt"/>
                <a:ea typeface="+mn-ea"/>
                <a:cs typeface="+mn-cs"/>
              </a:rPr>
              <a:t>Rantis</a:t>
            </a:r>
            <a:r>
              <a:rPr lang="en-US" sz="1200" kern="1200" dirty="0">
                <a:solidFill>
                  <a:schemeClr val="tx1"/>
                </a:solidFill>
                <a:effectLst/>
                <a:latin typeface="+mn-lt"/>
                <a:ea typeface="+mn-ea"/>
                <a:cs typeface="+mn-cs"/>
              </a:rPr>
              <a:t>, which is commonly identified with Arimathea/</a:t>
            </a:r>
            <a:r>
              <a:rPr lang="en-US" sz="1200" kern="1200" dirty="0" err="1">
                <a:solidFill>
                  <a:schemeClr val="tx1"/>
                </a:solidFill>
                <a:effectLst/>
                <a:latin typeface="+mn-lt"/>
                <a:ea typeface="+mn-ea"/>
                <a:cs typeface="+mn-cs"/>
              </a:rPr>
              <a:t>Remphitis</a:t>
            </a:r>
            <a:r>
              <a:rPr lang="en-US" sz="1200" kern="1200" dirty="0">
                <a:solidFill>
                  <a:schemeClr val="tx1"/>
                </a:solidFill>
                <a:effectLst/>
                <a:latin typeface="+mn-lt"/>
                <a:ea typeface="+mn-ea"/>
                <a:cs typeface="+mn-cs"/>
              </a:rPr>
              <a:t> and possibly Ramathaim-zophim (cf. 1 Sam 1:1). Slightly east of </a:t>
            </a:r>
            <a:r>
              <a:rPr lang="en-US" sz="1200" kern="1200" dirty="0" err="1">
                <a:solidFill>
                  <a:schemeClr val="tx1"/>
                </a:solidFill>
                <a:effectLst/>
                <a:latin typeface="+mn-lt"/>
                <a:ea typeface="+mn-ea"/>
                <a:cs typeface="+mn-cs"/>
              </a:rPr>
              <a:t>Rantis</a:t>
            </a:r>
            <a:r>
              <a:rPr lang="en-US" sz="1200" kern="1200" dirty="0">
                <a:solidFill>
                  <a:schemeClr val="tx1"/>
                </a:solidFill>
                <a:effectLst/>
                <a:latin typeface="+mn-lt"/>
                <a:ea typeface="+mn-ea"/>
                <a:cs typeface="+mn-cs"/>
              </a:rPr>
              <a:t> is the site of el-Lubban (</a:t>
            </a:r>
            <a:r>
              <a:rPr lang="en-US" sz="1200" kern="1200" dirty="0" err="1">
                <a:solidFill>
                  <a:schemeClr val="tx1"/>
                </a:solidFill>
                <a:effectLst/>
                <a:latin typeface="+mn-lt"/>
                <a:ea typeface="+mn-ea"/>
                <a:cs typeface="+mn-cs"/>
              </a:rPr>
              <a:t>Gharbiye</a:t>
            </a:r>
            <a:r>
              <a:rPr lang="en-US" dirty="0"/>
              <a:t>—</a:t>
            </a:r>
            <a:r>
              <a:rPr lang="en-US" sz="1200" kern="1200" dirty="0">
                <a:solidFill>
                  <a:schemeClr val="tx1"/>
                </a:solidFill>
                <a:effectLst/>
                <a:latin typeface="+mn-lt"/>
                <a:ea typeface="+mn-ea"/>
                <a:cs typeface="+mn-cs"/>
              </a:rPr>
              <a:t>“west”), which has remains from the Iron I, Iron II, Persian, Hellenistic, Roman, and Byzantine periods (Finkelstein 1988: 176; Finkelstein et al. 1997: 245–46). However, el-Lubban is usually identified with Beth Laban of </a:t>
            </a:r>
            <a:r>
              <a:rPr lang="en-US" sz="1200" i="1" kern="1200" dirty="0" err="1">
                <a:solidFill>
                  <a:schemeClr val="tx1"/>
                </a:solidFill>
                <a:effectLst/>
                <a:latin typeface="+mn-lt"/>
                <a:ea typeface="+mn-ea"/>
                <a:cs typeface="+mn-cs"/>
              </a:rPr>
              <a:t>Menahoth</a:t>
            </a:r>
            <a:r>
              <a:rPr lang="en-US" sz="1200" kern="1200" dirty="0">
                <a:solidFill>
                  <a:schemeClr val="tx1"/>
                </a:solidFill>
                <a:effectLst/>
                <a:latin typeface="+mn-lt"/>
                <a:ea typeface="+mn-ea"/>
                <a:cs typeface="+mn-cs"/>
              </a:rPr>
              <a:t> 8.6 in the Mishnah (e.g., Neubauer 1868: 82; </a:t>
            </a:r>
            <a:r>
              <a:rPr lang="en-US" sz="1200" kern="1200" dirty="0" err="1">
                <a:solidFill>
                  <a:schemeClr val="tx1"/>
                </a:solidFill>
                <a:effectLst/>
                <a:latin typeface="+mn-lt"/>
                <a:ea typeface="+mn-ea"/>
                <a:cs typeface="+mn-cs"/>
              </a:rPr>
              <a:t>Reeg</a:t>
            </a:r>
            <a:r>
              <a:rPr lang="en-US" sz="1200" kern="1200" dirty="0">
                <a:solidFill>
                  <a:schemeClr val="tx1"/>
                </a:solidFill>
                <a:effectLst/>
                <a:latin typeface="+mn-lt"/>
                <a:ea typeface="+mn-ea"/>
                <a:cs typeface="+mn-cs"/>
              </a:rPr>
              <a:t> 1989: 110–11), which presumably would have also been the name of the site during the Iron Age. </a:t>
            </a:r>
          </a:p>
          <a:p>
            <a:endParaRPr lang="en-US" dirty="0"/>
          </a:p>
          <a:p>
            <a:r>
              <a:rPr lang="en-US" sz="1200" kern="1200" dirty="0">
                <a:solidFill>
                  <a:schemeClr val="tx1"/>
                </a:solidFill>
                <a:effectLst/>
                <a:latin typeface="+mn-lt"/>
                <a:ea typeface="+mn-ea"/>
                <a:cs typeface="+mn-cs"/>
              </a:rPr>
              <a:t>Within 0.6–1.2 miles (1–2 km) of el-</a:t>
            </a:r>
            <a:r>
              <a:rPr lang="en-US" sz="1200" kern="1200" dirty="0" err="1">
                <a:solidFill>
                  <a:schemeClr val="tx1"/>
                </a:solidFill>
                <a:effectLst/>
                <a:latin typeface="+mn-lt"/>
                <a:ea typeface="+mn-ea"/>
                <a:cs typeface="+mn-cs"/>
              </a:rPr>
              <a:t>Lubban</a:t>
            </a:r>
            <a:r>
              <a:rPr lang="en-US" sz="1200" kern="1200" dirty="0">
                <a:solidFill>
                  <a:schemeClr val="tx1"/>
                </a:solidFill>
                <a:effectLst/>
                <a:latin typeface="+mn-lt"/>
                <a:ea typeface="+mn-ea"/>
                <a:cs typeface="+mn-cs"/>
              </a:rPr>
              <a:t>, there are several sites with Iron I–II remains including Khirbet ed-</a:t>
            </a:r>
            <a:r>
              <a:rPr lang="en-US" sz="1200" kern="1200" dirty="0" err="1">
                <a:solidFill>
                  <a:schemeClr val="tx1"/>
                </a:solidFill>
                <a:effectLst/>
                <a:latin typeface="+mn-lt"/>
                <a:ea typeface="+mn-ea"/>
                <a:cs typeface="+mn-cs"/>
              </a:rPr>
              <a:t>Duwwar</a:t>
            </a:r>
            <a:r>
              <a:rPr lang="en-US" sz="1200" kern="1200" dirty="0">
                <a:solidFill>
                  <a:schemeClr val="tx1"/>
                </a:solidFill>
                <a:effectLst/>
                <a:latin typeface="+mn-lt"/>
                <a:ea typeface="+mn-ea"/>
                <a:cs typeface="+mn-cs"/>
              </a:rPr>
              <a:t>, Khirbet </a:t>
            </a:r>
            <a:r>
              <a:rPr lang="en-US" sz="1200" kern="1200" dirty="0" err="1">
                <a:solidFill>
                  <a:schemeClr val="tx1"/>
                </a:solidFill>
                <a:effectLst/>
                <a:latin typeface="+mn-lt"/>
                <a:ea typeface="+mn-ea"/>
                <a:cs typeface="+mn-cs"/>
              </a:rPr>
              <a:t>ʿAli</a:t>
            </a:r>
            <a:r>
              <a:rPr lang="en-US" sz="1200" kern="1200" dirty="0">
                <a:solidFill>
                  <a:schemeClr val="tx1"/>
                </a:solidFill>
                <a:effectLst/>
                <a:latin typeface="+mn-lt"/>
                <a:ea typeface="+mn-ea"/>
                <a:cs typeface="+mn-cs"/>
              </a:rPr>
              <a:t>, Khirbet </a:t>
            </a:r>
            <a:r>
              <a:rPr lang="en-US" sz="1200" kern="1200" dirty="0" err="1">
                <a:solidFill>
                  <a:schemeClr val="tx1"/>
                </a:solidFill>
                <a:effectLst/>
                <a:latin typeface="+mn-lt"/>
                <a:ea typeface="+mn-ea"/>
                <a:cs typeface="+mn-cs"/>
              </a:rPr>
              <a:t>Burraʿish</a:t>
            </a:r>
            <a:r>
              <a:rPr lang="en-US" sz="1200" kern="1200" dirty="0">
                <a:solidFill>
                  <a:schemeClr val="tx1"/>
                </a:solidFill>
                <a:effectLst/>
                <a:latin typeface="+mn-lt"/>
                <a:ea typeface="+mn-ea"/>
                <a:cs typeface="+mn-cs"/>
              </a:rPr>
              <a:t>, and Bet </a:t>
            </a:r>
            <a:r>
              <a:rPr lang="en-US" sz="1200" kern="1200" dirty="0" err="1">
                <a:solidFill>
                  <a:schemeClr val="tx1"/>
                </a:solidFill>
                <a:effectLst/>
                <a:latin typeface="+mn-lt"/>
                <a:ea typeface="+mn-ea"/>
                <a:cs typeface="+mn-cs"/>
              </a:rPr>
              <a:t>Arye</a:t>
            </a:r>
            <a:r>
              <a:rPr lang="en-US" sz="1200" kern="1200" dirty="0">
                <a:solidFill>
                  <a:schemeClr val="tx1"/>
                </a:solidFill>
                <a:effectLst/>
                <a:latin typeface="+mn-lt"/>
                <a:ea typeface="+mn-ea"/>
                <a:cs typeface="+mn-cs"/>
              </a:rPr>
              <a:t> (Finkelstein 1988: 175–76; Finkelstein et al. 1997: 235–38, 243–44, 251; Riklin 1997: 37*–38*). South and east of Deir </a:t>
            </a:r>
            <a:r>
              <a:rPr lang="en-US" sz="1200" kern="1200" dirty="0" err="1">
                <a:solidFill>
                  <a:schemeClr val="tx1"/>
                </a:solidFill>
                <a:effectLst/>
                <a:latin typeface="+mn-lt"/>
                <a:ea typeface="+mn-ea"/>
                <a:cs typeface="+mn-cs"/>
              </a:rPr>
              <a:t>ʿArâbi</a:t>
            </a:r>
            <a:r>
              <a:rPr lang="en-US" sz="1200" kern="1200" dirty="0">
                <a:solidFill>
                  <a:schemeClr val="tx1"/>
                </a:solidFill>
                <a:effectLst/>
                <a:latin typeface="+mn-lt"/>
                <a:ea typeface="+mn-ea"/>
                <a:cs typeface="+mn-cs"/>
              </a:rPr>
              <a:t>, Iron I–II remains were also noted at the nearby Arab villages of </a:t>
            </a:r>
            <a:r>
              <a:rPr lang="en-US" sz="1200" kern="1200" dirty="0" err="1">
                <a:solidFill>
                  <a:schemeClr val="tx1"/>
                </a:solidFill>
                <a:effectLst/>
                <a:latin typeface="+mn-lt"/>
                <a:ea typeface="+mn-ea"/>
                <a:cs typeface="+mn-cs"/>
              </a:rPr>
              <a:t>Shuqba</a:t>
            </a:r>
            <a:r>
              <a:rPr lang="en-US" sz="1200" kern="1200" dirty="0">
                <a:solidFill>
                  <a:schemeClr val="tx1"/>
                </a:solidFill>
                <a:effectLst/>
                <a:latin typeface="+mn-lt"/>
                <a:ea typeface="+mn-ea"/>
                <a:cs typeface="+mn-cs"/>
              </a:rPr>
              <a:t> (Finkelstein 1988: 177; Finkelstein et al. 1997: 188–91) and Deir Abu </a:t>
            </a:r>
            <a:r>
              <a:rPr lang="en-US" sz="1200" kern="1200" dirty="0" err="1">
                <a:solidFill>
                  <a:schemeClr val="tx1"/>
                </a:solidFill>
                <a:effectLst/>
                <a:latin typeface="+mn-lt"/>
                <a:ea typeface="+mn-ea"/>
                <a:cs typeface="+mn-cs"/>
              </a:rPr>
              <a:t>Mashʿal</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Eitam</a:t>
            </a:r>
            <a:r>
              <a:rPr lang="en-US" sz="1200" kern="1200" dirty="0">
                <a:solidFill>
                  <a:schemeClr val="tx1"/>
                </a:solidFill>
                <a:effectLst/>
                <a:latin typeface="+mn-lt"/>
                <a:ea typeface="+mn-ea"/>
                <a:cs typeface="+mn-cs"/>
              </a:rPr>
              <a:t> 1980; Greenberg and Keinan 2009: site 1842). If Deir </a:t>
            </a:r>
            <a:r>
              <a:rPr lang="en-US" sz="1200" kern="1200" dirty="0" err="1">
                <a:solidFill>
                  <a:schemeClr val="tx1"/>
                </a:solidFill>
                <a:effectLst/>
                <a:latin typeface="+mn-lt"/>
                <a:ea typeface="+mn-ea"/>
                <a:cs typeface="+mn-cs"/>
              </a:rPr>
              <a:t>ʿArâbi</a:t>
            </a:r>
            <a:r>
              <a:rPr lang="en-US" sz="1200" kern="1200" dirty="0">
                <a:solidFill>
                  <a:schemeClr val="tx1"/>
                </a:solidFill>
                <a:effectLst/>
                <a:latin typeface="+mn-lt"/>
                <a:ea typeface="+mn-ea"/>
                <a:cs typeface="+mn-cs"/>
              </a:rPr>
              <a:t> preserves the name of biblical </a:t>
            </a:r>
            <a:r>
              <a:rPr lang="en-US" sz="1200" kern="1200" dirty="0" err="1">
                <a:solidFill>
                  <a:schemeClr val="tx1"/>
                </a:solidFill>
                <a:effectLst/>
                <a:latin typeface="+mn-lt"/>
                <a:ea typeface="+mn-ea"/>
                <a:cs typeface="+mn-cs"/>
              </a:rPr>
              <a:t>ʿArab</a:t>
            </a:r>
            <a:r>
              <a:rPr lang="en-US" sz="1200" kern="1200" dirty="0">
                <a:solidFill>
                  <a:schemeClr val="tx1"/>
                </a:solidFill>
                <a:effectLst/>
                <a:latin typeface="+mn-lt"/>
                <a:ea typeface="+mn-ea"/>
                <a:cs typeface="+mn-cs"/>
              </a:rPr>
              <a:t>, perhaps one of these close archaeological sites (Khirbet </a:t>
            </a:r>
            <a:r>
              <a:rPr lang="en-US" sz="1200" kern="1200" dirty="0" err="1">
                <a:solidFill>
                  <a:schemeClr val="tx1"/>
                </a:solidFill>
                <a:effectLst/>
                <a:latin typeface="+mn-lt"/>
                <a:ea typeface="+mn-ea"/>
                <a:cs typeface="+mn-cs"/>
              </a:rPr>
              <a:t>ed-Duwwar</a:t>
            </a:r>
            <a:r>
              <a:rPr lang="en-US" sz="1200" kern="1200" dirty="0">
                <a:solidFill>
                  <a:schemeClr val="tx1"/>
                </a:solidFill>
                <a:effectLst/>
                <a:latin typeface="+mn-lt"/>
                <a:ea typeface="+mn-ea"/>
                <a:cs typeface="+mn-cs"/>
              </a:rPr>
              <a:t>?) marks the location of the biblical site. </a:t>
            </a:r>
          </a:p>
          <a:p>
            <a:endParaRPr lang="en-US" sz="1200" kern="1200" dirty="0">
              <a:solidFill>
                <a:schemeClr val="tx1"/>
              </a:solidFill>
              <a:effectLst/>
              <a:latin typeface="+mn-lt"/>
              <a:ea typeface="+mn-ea"/>
              <a:cs typeface="+mn-cs"/>
            </a:endParaRPr>
          </a:p>
          <a:p>
            <a:r>
              <a:rPr lang="en-US" dirty="0"/>
              <a:t>This map comes from the Survey of Western Palestine, published in 1880 by the Palestine Exploration Fund; a digital version of the 26-map set is available from BiblePlaces.com.</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References:</a:t>
            </a:r>
            <a:br>
              <a:rPr lang="en-US" sz="1200" kern="1200" dirty="0">
                <a:solidFill>
                  <a:schemeClr val="tx1"/>
                </a:solidFill>
                <a:effectLst/>
                <a:latin typeface="+mn-lt"/>
                <a:ea typeface="+mn-ea"/>
                <a:cs typeface="+mn-cs"/>
              </a:rPr>
            </a:br>
            <a:r>
              <a:rPr lang="en-US" sz="1200" kern="1200" dirty="0">
                <a:solidFill>
                  <a:schemeClr val="tx1"/>
                </a:solidFill>
                <a:effectLst/>
                <a:latin typeface="+mn-lt"/>
                <a:ea typeface="+mn-ea"/>
                <a:cs typeface="+mn-cs"/>
              </a:rPr>
              <a:t>Aharoni, Y.</a:t>
            </a:r>
          </a:p>
          <a:p>
            <a:pPr marL="685800" indent="-457200">
              <a:tabLst>
                <a:tab pos="685800" algn="l"/>
              </a:tabLst>
            </a:pPr>
            <a:r>
              <a:rPr lang="en-US" sz="1200" kern="1200" dirty="0">
                <a:solidFill>
                  <a:schemeClr val="tx1"/>
                </a:solidFill>
                <a:effectLst/>
                <a:latin typeface="+mn-lt"/>
                <a:ea typeface="+mn-ea"/>
                <a:cs typeface="+mn-cs"/>
              </a:rPr>
              <a:t>1979	</a:t>
            </a:r>
            <a:r>
              <a:rPr lang="en-US" sz="1200" i="1" kern="1200" dirty="0">
                <a:solidFill>
                  <a:schemeClr val="tx1"/>
                </a:solidFill>
                <a:effectLst/>
                <a:latin typeface="+mn-lt"/>
                <a:ea typeface="+mn-ea"/>
                <a:cs typeface="+mn-cs"/>
              </a:rPr>
              <a:t>The Land of the Bible: A Historical Geography</a:t>
            </a:r>
            <a:r>
              <a:rPr lang="en-US" sz="1200" kern="1200" dirty="0">
                <a:solidFill>
                  <a:schemeClr val="tx1"/>
                </a:solidFill>
                <a:effectLst/>
                <a:latin typeface="+mn-lt"/>
                <a:ea typeface="+mn-ea"/>
                <a:cs typeface="+mn-cs"/>
              </a:rPr>
              <a:t>. Revised and enlarged edition. Trans. A. F. Rainey, from Hebrew. Philadelphia: Westminster Press.</a:t>
            </a:r>
          </a:p>
          <a:p>
            <a:r>
              <a:rPr lang="en-US" sz="1200" kern="1200" dirty="0" err="1">
                <a:solidFill>
                  <a:schemeClr val="tx1"/>
                </a:solidFill>
                <a:effectLst/>
                <a:latin typeface="+mn-lt"/>
                <a:ea typeface="+mn-ea"/>
                <a:cs typeface="+mn-cs"/>
              </a:rPr>
              <a:t>Avi-Yonah</a:t>
            </a:r>
            <a:r>
              <a:rPr lang="en-US" sz="1200" kern="1200" dirty="0">
                <a:solidFill>
                  <a:schemeClr val="tx1"/>
                </a:solidFill>
                <a:effectLst/>
                <a:latin typeface="+mn-lt"/>
                <a:ea typeface="+mn-ea"/>
                <a:cs typeface="+mn-cs"/>
              </a:rPr>
              <a:t>, M.</a:t>
            </a:r>
          </a:p>
          <a:p>
            <a:pPr marL="685800" indent="-457200">
              <a:tabLst>
                <a:tab pos="685800" algn="l"/>
              </a:tabLst>
            </a:pPr>
            <a:r>
              <a:rPr lang="en-US" sz="1200" kern="1200" dirty="0">
                <a:solidFill>
                  <a:schemeClr val="tx1"/>
                </a:solidFill>
                <a:effectLst/>
                <a:latin typeface="+mn-lt"/>
                <a:ea typeface="+mn-ea"/>
                <a:cs typeface="+mn-cs"/>
              </a:rPr>
              <a:t>1976	</a:t>
            </a:r>
            <a:r>
              <a:rPr lang="en-US" sz="1200" i="1" kern="1200" dirty="0">
                <a:solidFill>
                  <a:schemeClr val="tx1"/>
                </a:solidFill>
                <a:effectLst/>
                <a:latin typeface="+mn-lt"/>
                <a:ea typeface="+mn-ea"/>
                <a:cs typeface="+mn-cs"/>
              </a:rPr>
              <a:t>Gazetteer of Roman Palestine</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Qedem</a:t>
            </a:r>
            <a:r>
              <a:rPr lang="en-US" sz="1200" kern="1200" dirty="0">
                <a:solidFill>
                  <a:schemeClr val="tx1"/>
                </a:solidFill>
                <a:effectLst/>
                <a:latin typeface="+mn-lt"/>
                <a:ea typeface="+mn-ea"/>
                <a:cs typeface="+mn-cs"/>
              </a:rPr>
              <a:t> 5. Jerusalem: Institute of Archaeology, Hebrew University of Jerusalem.</a:t>
            </a:r>
          </a:p>
          <a:p>
            <a:r>
              <a:rPr lang="en-US" sz="1200" kern="1200" dirty="0" err="1">
                <a:solidFill>
                  <a:schemeClr val="tx1"/>
                </a:solidFill>
                <a:effectLst/>
                <a:latin typeface="+mn-lt"/>
                <a:ea typeface="+mn-ea"/>
                <a:cs typeface="+mn-cs"/>
              </a:rPr>
              <a:t>Eitam</a:t>
            </a:r>
            <a:r>
              <a:rPr lang="en-US" sz="1200" kern="1200" dirty="0">
                <a:solidFill>
                  <a:schemeClr val="tx1"/>
                </a:solidFill>
                <a:effectLst/>
                <a:latin typeface="+mn-lt"/>
                <a:ea typeface="+mn-ea"/>
                <a:cs typeface="+mn-cs"/>
              </a:rPr>
              <a:t>, D.</a:t>
            </a:r>
            <a:endParaRPr lang="en-US" dirty="0"/>
          </a:p>
          <a:p>
            <a:pPr marL="685800" indent="-457200">
              <a:tabLst>
                <a:tab pos="685800" algn="l"/>
              </a:tabLst>
            </a:pPr>
            <a:r>
              <a:rPr lang="en-US" sz="1200" kern="1200" dirty="0">
                <a:solidFill>
                  <a:schemeClr val="tx1"/>
                </a:solidFill>
                <a:effectLst/>
                <a:latin typeface="+mn-lt"/>
                <a:ea typeface="+mn-ea"/>
                <a:cs typeface="+mn-cs"/>
              </a:rPr>
              <a:t>1980	Oil and Wine Production in the Ephraim Hills during the Iron Age. Unpublished M.A. thesis, Tel Aviv University.</a:t>
            </a:r>
          </a:p>
          <a:p>
            <a:r>
              <a:rPr lang="en-US" sz="1200" kern="1200" dirty="0">
                <a:solidFill>
                  <a:schemeClr val="tx1"/>
                </a:solidFill>
                <a:effectLst/>
                <a:latin typeface="+mn-lt"/>
                <a:ea typeface="+mn-ea"/>
                <a:cs typeface="+mn-cs"/>
              </a:rPr>
              <a:t>Finkelstein, I.</a:t>
            </a:r>
          </a:p>
          <a:p>
            <a:pPr marL="685800" indent="-457200">
              <a:tabLst>
                <a:tab pos="685800" algn="l"/>
              </a:tabLst>
            </a:pPr>
            <a:r>
              <a:rPr lang="en-US" sz="1200" kern="1200" dirty="0">
                <a:solidFill>
                  <a:schemeClr val="tx1"/>
                </a:solidFill>
                <a:effectLst/>
                <a:latin typeface="+mn-lt"/>
                <a:ea typeface="+mn-ea"/>
                <a:cs typeface="+mn-cs"/>
              </a:rPr>
              <a:t>1988	</a:t>
            </a:r>
            <a:r>
              <a:rPr lang="en-US" sz="1200" i="1" kern="1200" dirty="0">
                <a:solidFill>
                  <a:schemeClr val="tx1"/>
                </a:solidFill>
                <a:effectLst/>
                <a:latin typeface="+mn-lt"/>
                <a:ea typeface="+mn-ea"/>
                <a:cs typeface="+mn-cs"/>
              </a:rPr>
              <a:t>The Archaeology of the Israelite Settlement</a:t>
            </a:r>
            <a:r>
              <a:rPr lang="en-US" sz="1200" kern="1200" dirty="0">
                <a:solidFill>
                  <a:schemeClr val="tx1"/>
                </a:solidFill>
                <a:effectLst/>
                <a:latin typeface="+mn-lt"/>
                <a:ea typeface="+mn-ea"/>
                <a:cs typeface="+mn-cs"/>
              </a:rPr>
              <a:t>. Jerusalem: Israel Exploration Society.</a:t>
            </a:r>
          </a:p>
          <a:p>
            <a:pPr marL="685800" indent="-457200">
              <a:tabLst>
                <a:tab pos="685800" algn="l"/>
              </a:tabLst>
            </a:pPr>
            <a:r>
              <a:rPr lang="en-US" sz="1200" kern="1200" dirty="0">
                <a:solidFill>
                  <a:schemeClr val="tx1"/>
                </a:solidFill>
                <a:effectLst/>
                <a:latin typeface="+mn-lt"/>
                <a:ea typeface="+mn-ea"/>
                <a:cs typeface="+mn-cs"/>
              </a:rPr>
              <a:t>2011	Tell el-Ful Revisited: The Assyrian and Hellenistic Periods (With a New Identification). </a:t>
            </a:r>
            <a:r>
              <a:rPr lang="en-US" sz="1200" i="1" kern="1200" dirty="0">
                <a:solidFill>
                  <a:schemeClr val="tx1"/>
                </a:solidFill>
                <a:effectLst/>
                <a:latin typeface="+mn-lt"/>
                <a:ea typeface="+mn-ea"/>
                <a:cs typeface="+mn-cs"/>
              </a:rPr>
              <a:t>Palestine Exploration Quarterly</a:t>
            </a:r>
            <a:r>
              <a:rPr lang="en-US" sz="1200" kern="1200" dirty="0">
                <a:solidFill>
                  <a:schemeClr val="tx1"/>
                </a:solidFill>
                <a:effectLst/>
                <a:latin typeface="+mn-lt"/>
                <a:ea typeface="+mn-ea"/>
                <a:cs typeface="+mn-cs"/>
              </a:rPr>
              <a:t> 143: 106–18.</a:t>
            </a:r>
          </a:p>
          <a:p>
            <a:r>
              <a:rPr lang="en-US" sz="1200" kern="1200" dirty="0">
                <a:solidFill>
                  <a:schemeClr val="tx1"/>
                </a:solidFill>
                <a:effectLst/>
                <a:latin typeface="+mn-lt"/>
                <a:ea typeface="+mn-ea"/>
                <a:cs typeface="+mn-cs"/>
              </a:rPr>
              <a:t>Finkelstein, I.; Lederman, Z.; and </a:t>
            </a:r>
            <a:r>
              <a:rPr lang="en-US" sz="1200" kern="1200" dirty="0" err="1">
                <a:solidFill>
                  <a:schemeClr val="tx1"/>
                </a:solidFill>
                <a:effectLst/>
                <a:latin typeface="+mn-lt"/>
                <a:ea typeface="+mn-ea"/>
                <a:cs typeface="+mn-cs"/>
              </a:rPr>
              <a:t>Bunimovitz</a:t>
            </a:r>
            <a:r>
              <a:rPr lang="en-US" sz="1200" kern="1200" dirty="0">
                <a:solidFill>
                  <a:schemeClr val="tx1"/>
                </a:solidFill>
                <a:effectLst/>
                <a:latin typeface="+mn-lt"/>
                <a:ea typeface="+mn-ea"/>
                <a:cs typeface="+mn-cs"/>
              </a:rPr>
              <a:t>, S., eds</a:t>
            </a:r>
            <a:r>
              <a:rPr lang="en-US" dirty="0"/>
              <a:t>.</a:t>
            </a:r>
          </a:p>
          <a:p>
            <a:pPr marL="685800" indent="-457200">
              <a:tabLst>
                <a:tab pos="685800" algn="l"/>
              </a:tabLst>
            </a:pPr>
            <a:r>
              <a:rPr lang="en-US" sz="1200" kern="1200" dirty="0">
                <a:solidFill>
                  <a:schemeClr val="tx1"/>
                </a:solidFill>
                <a:effectLst/>
                <a:latin typeface="+mn-lt"/>
                <a:ea typeface="+mn-ea"/>
                <a:cs typeface="+mn-cs"/>
              </a:rPr>
              <a:t>1997	</a:t>
            </a:r>
            <a:r>
              <a:rPr lang="en-US" sz="1200" i="1" kern="1200" dirty="0">
                <a:solidFill>
                  <a:schemeClr val="tx1"/>
                </a:solidFill>
                <a:effectLst/>
                <a:latin typeface="+mn-lt"/>
                <a:ea typeface="+mn-ea"/>
                <a:cs typeface="+mn-cs"/>
              </a:rPr>
              <a:t>Highland of Many Cultures: The Southern Samaria Survey</a:t>
            </a:r>
            <a:r>
              <a:rPr lang="en-US" sz="1200" kern="1200" dirty="0">
                <a:solidFill>
                  <a:schemeClr val="tx1"/>
                </a:solidFill>
                <a:effectLst/>
                <a:latin typeface="+mn-lt"/>
                <a:ea typeface="+mn-ea"/>
                <a:cs typeface="+mn-cs"/>
              </a:rPr>
              <a:t>. 2 volumes. Monograph Series of the Institute of Archaeology of Tel Aviv University 14. Tel Aviv: Te</a:t>
            </a:r>
            <a:r>
              <a:rPr lang="en-US" dirty="0"/>
              <a:t>l Aviv </a:t>
            </a:r>
            <a:r>
              <a:rPr lang="en-US" sz="1200" kern="1200" dirty="0">
                <a:solidFill>
                  <a:schemeClr val="tx1"/>
                </a:solidFill>
                <a:effectLst/>
                <a:latin typeface="+mn-lt"/>
                <a:ea typeface="+mn-ea"/>
                <a:cs typeface="+mn-cs"/>
              </a:rPr>
              <a:t>University.</a:t>
            </a:r>
          </a:p>
          <a:p>
            <a:r>
              <a:rPr lang="en-US" sz="1200" kern="1200" dirty="0">
                <a:solidFill>
                  <a:schemeClr val="tx1"/>
                </a:solidFill>
                <a:effectLst/>
                <a:latin typeface="+mn-lt"/>
                <a:ea typeface="+mn-ea"/>
                <a:cs typeface="+mn-cs"/>
              </a:rPr>
              <a:t>Greenberg, R., and </a:t>
            </a:r>
            <a:r>
              <a:rPr lang="en-US" sz="1200" kern="1200" dirty="0" err="1">
                <a:solidFill>
                  <a:schemeClr val="tx1"/>
                </a:solidFill>
                <a:effectLst/>
                <a:latin typeface="+mn-lt"/>
                <a:ea typeface="+mn-ea"/>
                <a:cs typeface="+mn-cs"/>
              </a:rPr>
              <a:t>Keinan</a:t>
            </a:r>
            <a:r>
              <a:rPr lang="en-US" sz="1200" kern="1200" dirty="0">
                <a:solidFill>
                  <a:schemeClr val="tx1"/>
                </a:solidFill>
                <a:effectLst/>
                <a:latin typeface="+mn-lt"/>
                <a:ea typeface="+mn-ea"/>
                <a:cs typeface="+mn-cs"/>
              </a:rPr>
              <a:t>, A. </a:t>
            </a:r>
          </a:p>
          <a:p>
            <a:pPr marL="685800" indent="-457200">
              <a:tabLst>
                <a:tab pos="685800" algn="l"/>
              </a:tabLst>
            </a:pPr>
            <a:r>
              <a:rPr lang="en-US" sz="1200" kern="1200" dirty="0">
                <a:solidFill>
                  <a:schemeClr val="tx1"/>
                </a:solidFill>
                <a:effectLst/>
                <a:latin typeface="+mn-lt"/>
                <a:ea typeface="+mn-ea"/>
                <a:cs typeface="+mn-cs"/>
              </a:rPr>
              <a:t>2009	</a:t>
            </a:r>
            <a:r>
              <a:rPr lang="en-US" sz="1200" i="1" kern="1200" dirty="0">
                <a:solidFill>
                  <a:schemeClr val="tx1"/>
                </a:solidFill>
                <a:effectLst/>
                <a:latin typeface="+mn-lt"/>
                <a:ea typeface="+mn-ea"/>
                <a:cs typeface="+mn-cs"/>
              </a:rPr>
              <a:t>Israeli Archaeological Activity in the West Bank 1967–2007: A Sourcebook</a:t>
            </a:r>
            <a:r>
              <a:rPr lang="en-US" sz="1200" kern="1200" dirty="0">
                <a:solidFill>
                  <a:schemeClr val="tx1"/>
                </a:solidFill>
                <a:effectLst/>
                <a:latin typeface="+mn-lt"/>
                <a:ea typeface="+mn-ea"/>
                <a:cs typeface="+mn-cs"/>
              </a:rPr>
              <a:t>. Jerusalem: Ostracon.</a:t>
            </a:r>
          </a:p>
          <a:p>
            <a:r>
              <a:rPr lang="en-US" sz="1200" kern="1200" dirty="0" err="1">
                <a:solidFill>
                  <a:schemeClr val="tx1"/>
                </a:solidFill>
                <a:effectLst/>
                <a:latin typeface="+mn-lt"/>
                <a:ea typeface="+mn-ea"/>
                <a:cs typeface="+mn-cs"/>
              </a:rPr>
              <a:t>Kallai</a:t>
            </a:r>
            <a:r>
              <a:rPr lang="en-US" sz="1200" kern="1200" dirty="0">
                <a:solidFill>
                  <a:schemeClr val="tx1"/>
                </a:solidFill>
                <a:effectLst/>
                <a:latin typeface="+mn-lt"/>
                <a:ea typeface="+mn-ea"/>
                <a:cs typeface="+mn-cs"/>
              </a:rPr>
              <a:t>, Z.</a:t>
            </a:r>
          </a:p>
          <a:p>
            <a:pPr marL="685800" indent="-457200">
              <a:tabLst>
                <a:tab pos="685800" algn="l"/>
              </a:tabLst>
            </a:pPr>
            <a:r>
              <a:rPr lang="en-US" sz="1200" kern="1200" dirty="0">
                <a:solidFill>
                  <a:schemeClr val="tx1"/>
                </a:solidFill>
                <a:effectLst/>
                <a:latin typeface="+mn-lt"/>
                <a:ea typeface="+mn-ea"/>
                <a:cs typeface="+mn-cs"/>
              </a:rPr>
              <a:t>1972	The Land of Benjamin and Ephraim. Pp. 153–93 in </a:t>
            </a:r>
            <a:r>
              <a:rPr lang="en-US" sz="1200" i="1" kern="1200" dirty="0">
                <a:solidFill>
                  <a:schemeClr val="tx1"/>
                </a:solidFill>
                <a:effectLst/>
                <a:latin typeface="+mn-lt"/>
                <a:ea typeface="+mn-ea"/>
                <a:cs typeface="+mn-cs"/>
              </a:rPr>
              <a:t>Judaea, Samaria and the Golan: Archaeological Survey 1967-1968</a:t>
            </a:r>
            <a:r>
              <a:rPr lang="en-US" sz="1200" kern="1200" dirty="0">
                <a:solidFill>
                  <a:schemeClr val="tx1"/>
                </a:solidFill>
                <a:effectLst/>
                <a:latin typeface="+mn-lt"/>
                <a:ea typeface="+mn-ea"/>
                <a:cs typeface="+mn-cs"/>
              </a:rPr>
              <a:t>, ed. M. </a:t>
            </a:r>
            <a:r>
              <a:rPr lang="en-US" sz="1200" kern="1200" dirty="0" err="1">
                <a:solidFill>
                  <a:schemeClr val="tx1"/>
                </a:solidFill>
                <a:effectLst/>
                <a:latin typeface="+mn-lt"/>
                <a:ea typeface="+mn-ea"/>
                <a:cs typeface="+mn-cs"/>
              </a:rPr>
              <a:t>Kochavi</a:t>
            </a:r>
            <a:r>
              <a:rPr lang="en-US" sz="1200" kern="1200" dirty="0">
                <a:solidFill>
                  <a:schemeClr val="tx1"/>
                </a:solidFill>
                <a:effectLst/>
                <a:latin typeface="+mn-lt"/>
                <a:ea typeface="+mn-ea"/>
                <a:cs typeface="+mn-cs"/>
              </a:rPr>
              <a:t>. Jerusalem</a:t>
            </a:r>
            <a:r>
              <a:rPr lang="en-US" dirty="0"/>
              <a:t>: Carta.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McCarter, Jr., P. K.</a:t>
            </a:r>
            <a:endParaRPr lang="en-US" dirty="0"/>
          </a:p>
          <a:p>
            <a:pPr marL="685800" indent="-457200">
              <a:tabLst>
                <a:tab pos="685800" algn="l"/>
              </a:tabLst>
            </a:pPr>
            <a:r>
              <a:rPr lang="en-US" sz="1200" kern="1200" dirty="0">
                <a:solidFill>
                  <a:schemeClr val="tx1"/>
                </a:solidFill>
                <a:effectLst/>
                <a:latin typeface="+mn-lt"/>
                <a:ea typeface="+mn-ea"/>
                <a:cs typeface="+mn-cs"/>
              </a:rPr>
              <a:t>1984	</a:t>
            </a:r>
            <a:r>
              <a:rPr lang="en-US" sz="1200" i="1" kern="1200" dirty="0">
                <a:solidFill>
                  <a:schemeClr val="tx1"/>
                </a:solidFill>
                <a:effectLst/>
                <a:latin typeface="+mn-lt"/>
                <a:ea typeface="+mn-ea"/>
                <a:cs typeface="+mn-cs"/>
              </a:rPr>
              <a:t>II Samuel</a:t>
            </a:r>
            <a:r>
              <a:rPr lang="en-US" sz="1200" kern="1200" dirty="0">
                <a:solidFill>
                  <a:schemeClr val="tx1"/>
                </a:solidFill>
                <a:effectLst/>
                <a:latin typeface="+mn-lt"/>
                <a:ea typeface="+mn-ea"/>
                <a:cs typeface="+mn-cs"/>
              </a:rPr>
              <a:t>. Anchor Bible Commentary. New Haven, London: Yale University Press.</a:t>
            </a:r>
          </a:p>
          <a:p>
            <a:r>
              <a:rPr lang="en-US" sz="1200" kern="1200" dirty="0" err="1">
                <a:solidFill>
                  <a:schemeClr val="tx1"/>
                </a:solidFill>
                <a:effectLst/>
                <a:latin typeface="+mn-lt"/>
                <a:ea typeface="+mn-ea"/>
                <a:cs typeface="+mn-cs"/>
              </a:rPr>
              <a:t>Neubauer</a:t>
            </a:r>
            <a:r>
              <a:rPr lang="en-US" sz="1200" kern="1200" dirty="0">
                <a:solidFill>
                  <a:schemeClr val="tx1"/>
                </a:solidFill>
                <a:effectLst/>
                <a:latin typeface="+mn-lt"/>
                <a:ea typeface="+mn-ea"/>
                <a:cs typeface="+mn-cs"/>
              </a:rPr>
              <a:t>, A.</a:t>
            </a:r>
          </a:p>
          <a:p>
            <a:pPr marL="685800" indent="-457200">
              <a:tabLst>
                <a:tab pos="685800" algn="l"/>
              </a:tabLst>
            </a:pPr>
            <a:r>
              <a:rPr lang="en-US" sz="1200" kern="1200" dirty="0">
                <a:solidFill>
                  <a:schemeClr val="tx1"/>
                </a:solidFill>
                <a:effectLst/>
                <a:latin typeface="+mn-lt"/>
                <a:ea typeface="+mn-ea"/>
                <a:cs typeface="+mn-cs"/>
              </a:rPr>
              <a:t>1868	</a:t>
            </a:r>
            <a:r>
              <a:rPr lang="en-US" sz="1200" i="1" kern="1200" dirty="0">
                <a:solidFill>
                  <a:schemeClr val="tx1"/>
                </a:solidFill>
                <a:effectLst/>
                <a:latin typeface="+mn-lt"/>
                <a:ea typeface="+mn-ea"/>
                <a:cs typeface="+mn-cs"/>
              </a:rPr>
              <a:t>La </a:t>
            </a:r>
            <a:r>
              <a:rPr lang="en-US" sz="1200" i="1" kern="1200" dirty="0" err="1">
                <a:solidFill>
                  <a:schemeClr val="tx1"/>
                </a:solidFill>
                <a:effectLst/>
                <a:latin typeface="+mn-lt"/>
                <a:ea typeface="+mn-ea"/>
                <a:cs typeface="+mn-cs"/>
              </a:rPr>
              <a:t>géographie</a:t>
            </a:r>
            <a:r>
              <a:rPr lang="en-US" sz="1200" i="1" kern="1200" dirty="0">
                <a:solidFill>
                  <a:schemeClr val="tx1"/>
                </a:solidFill>
                <a:effectLst/>
                <a:latin typeface="+mn-lt"/>
                <a:ea typeface="+mn-ea"/>
                <a:cs typeface="+mn-cs"/>
              </a:rPr>
              <a:t> du Talmud</a:t>
            </a:r>
            <a:r>
              <a:rPr lang="en-US" sz="1200" kern="1200" dirty="0">
                <a:solidFill>
                  <a:schemeClr val="tx1"/>
                </a:solidFill>
                <a:effectLst/>
                <a:latin typeface="+mn-lt"/>
                <a:ea typeface="+mn-ea"/>
                <a:cs typeface="+mn-cs"/>
              </a:rPr>
              <a:t>. Paris: Michel </a:t>
            </a:r>
            <a:r>
              <a:rPr lang="en-US" sz="1200" kern="1200" dirty="0" err="1">
                <a:solidFill>
                  <a:schemeClr val="tx1"/>
                </a:solidFill>
                <a:effectLst/>
                <a:latin typeface="+mn-lt"/>
                <a:ea typeface="+mn-ea"/>
                <a:cs typeface="+mn-cs"/>
              </a:rPr>
              <a:t>Lévy</a:t>
            </a:r>
            <a:r>
              <a:rPr lang="en-US" sz="1200" kern="1200" dirty="0">
                <a:solidFill>
                  <a:schemeClr val="tx1"/>
                </a:solidFill>
                <a:effectLst/>
                <a:latin typeface="+mn-lt"/>
                <a:ea typeface="+mn-ea"/>
                <a:cs typeface="+mn-cs"/>
              </a:rPr>
              <a:t> Frères.</a:t>
            </a:r>
          </a:p>
          <a:p>
            <a:r>
              <a:rPr lang="en-US" sz="1200" kern="1200" dirty="0" err="1">
                <a:solidFill>
                  <a:schemeClr val="tx1"/>
                </a:solidFill>
                <a:effectLst/>
                <a:latin typeface="+mn-lt"/>
                <a:ea typeface="+mn-ea"/>
                <a:cs typeface="+mn-cs"/>
              </a:rPr>
              <a:t>Reeg</a:t>
            </a:r>
            <a:r>
              <a:rPr lang="en-US" sz="1200" kern="1200" dirty="0">
                <a:solidFill>
                  <a:schemeClr val="tx1"/>
                </a:solidFill>
                <a:effectLst/>
                <a:latin typeface="+mn-lt"/>
                <a:ea typeface="+mn-ea"/>
                <a:cs typeface="+mn-cs"/>
              </a:rPr>
              <a:t>, G.</a:t>
            </a:r>
          </a:p>
          <a:p>
            <a:pPr marL="685800" indent="-457200">
              <a:tabLst>
                <a:tab pos="685800" algn="l"/>
              </a:tabLst>
            </a:pPr>
            <a:r>
              <a:rPr lang="en-US" sz="1200" kern="1200" dirty="0">
                <a:solidFill>
                  <a:schemeClr val="tx1"/>
                </a:solidFill>
                <a:effectLst/>
                <a:latin typeface="+mn-lt"/>
                <a:ea typeface="+mn-ea"/>
                <a:cs typeface="+mn-cs"/>
              </a:rPr>
              <a:t>1989	</a:t>
            </a:r>
            <a:r>
              <a:rPr lang="en-US" sz="1200" i="1" kern="1200" dirty="0">
                <a:solidFill>
                  <a:schemeClr val="tx1"/>
                </a:solidFill>
                <a:effectLst/>
                <a:latin typeface="+mn-lt"/>
                <a:ea typeface="+mn-ea"/>
                <a:cs typeface="+mn-cs"/>
              </a:rPr>
              <a:t>Die </a:t>
            </a:r>
            <a:r>
              <a:rPr lang="en-US" sz="1200" i="1" kern="1200" dirty="0" err="1">
                <a:solidFill>
                  <a:schemeClr val="tx1"/>
                </a:solidFill>
                <a:effectLst/>
                <a:latin typeface="+mn-lt"/>
                <a:ea typeface="+mn-ea"/>
                <a:cs typeface="+mn-cs"/>
              </a:rPr>
              <a:t>Ortsnamen</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Israels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nach</a:t>
            </a:r>
            <a:r>
              <a:rPr lang="en-US" sz="1200" i="1" kern="1200" dirty="0">
                <a:solidFill>
                  <a:schemeClr val="tx1"/>
                </a:solidFill>
                <a:effectLst/>
                <a:latin typeface="+mn-lt"/>
                <a:ea typeface="+mn-ea"/>
                <a:cs typeface="+mn-cs"/>
              </a:rPr>
              <a:t> der </a:t>
            </a:r>
            <a:r>
              <a:rPr lang="en-US" sz="1200" i="1" kern="1200" dirty="0" err="1">
                <a:solidFill>
                  <a:schemeClr val="tx1"/>
                </a:solidFill>
                <a:effectLst/>
                <a:latin typeface="+mn-lt"/>
                <a:ea typeface="+mn-ea"/>
                <a:cs typeface="+mn-cs"/>
              </a:rPr>
              <a:t>Rabbinischen</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Literatur</a:t>
            </a:r>
            <a:r>
              <a:rPr lang="en-US" sz="1200" kern="1200" dirty="0">
                <a:solidFill>
                  <a:schemeClr val="tx1"/>
                </a:solidFill>
                <a:effectLst/>
                <a:latin typeface="+mn-lt"/>
                <a:ea typeface="+mn-ea"/>
                <a:cs typeface="+mn-cs"/>
              </a:rPr>
              <a:t>. Wiesbaden, Germany: L. Reichert </a:t>
            </a:r>
            <a:r>
              <a:rPr lang="en-US" sz="1200" kern="1200" dirty="0" err="1">
                <a:solidFill>
                  <a:schemeClr val="tx1"/>
                </a:solidFill>
                <a:effectLst/>
                <a:latin typeface="+mn-lt"/>
                <a:ea typeface="+mn-ea"/>
                <a:cs typeface="+mn-cs"/>
              </a:rPr>
              <a:t>Verlag</a:t>
            </a:r>
            <a:r>
              <a:rPr lang="en-US" sz="1200" kern="1200" dirty="0">
                <a:solidFill>
                  <a:schemeClr val="tx1"/>
                </a:solidFill>
                <a:effectLst/>
                <a:latin typeface="+mn-lt"/>
                <a:ea typeface="+mn-ea"/>
                <a:cs typeface="+mn-cs"/>
              </a:rPr>
              <a:t>.</a:t>
            </a:r>
          </a:p>
          <a:p>
            <a:r>
              <a:rPr lang="en-US" sz="1200" kern="1200" dirty="0" err="1">
                <a:solidFill>
                  <a:schemeClr val="tx1"/>
                </a:solidFill>
                <a:effectLst/>
                <a:latin typeface="+mn-lt"/>
                <a:ea typeface="+mn-ea"/>
                <a:cs typeface="+mn-cs"/>
              </a:rPr>
              <a:t>Riklin</a:t>
            </a:r>
            <a:r>
              <a:rPr lang="en-US" sz="1200" kern="1200" dirty="0">
                <a:solidFill>
                  <a:schemeClr val="tx1"/>
                </a:solidFill>
                <a:effectLst/>
                <a:latin typeface="+mn-lt"/>
                <a:ea typeface="+mn-ea"/>
                <a:cs typeface="+mn-cs"/>
              </a:rPr>
              <a:t>, S.</a:t>
            </a:r>
          </a:p>
          <a:p>
            <a:pPr marL="685800" indent="-457200">
              <a:tabLst>
                <a:tab pos="685800" algn="l"/>
              </a:tabLst>
            </a:pPr>
            <a:r>
              <a:rPr lang="en-US" sz="1200" kern="1200" dirty="0">
                <a:solidFill>
                  <a:schemeClr val="tx1"/>
                </a:solidFill>
                <a:effectLst/>
                <a:latin typeface="+mn-lt"/>
                <a:ea typeface="+mn-ea"/>
                <a:cs typeface="+mn-cs"/>
              </a:rPr>
              <a:t>1997	Bet </a:t>
            </a:r>
            <a:r>
              <a:rPr lang="en-US" sz="1200" kern="1200" dirty="0" err="1">
                <a:solidFill>
                  <a:schemeClr val="tx1"/>
                </a:solidFill>
                <a:effectLst/>
                <a:latin typeface="+mn-lt"/>
                <a:ea typeface="+mn-ea"/>
                <a:cs typeface="+mn-cs"/>
              </a:rPr>
              <a:t>Aryé</a:t>
            </a:r>
            <a:r>
              <a:rPr lang="en-US" sz="1200" kern="1200" dirty="0">
                <a:solidFill>
                  <a:schemeClr val="tx1"/>
                </a:solidFill>
                <a:effectLst/>
                <a:latin typeface="+mn-lt"/>
                <a:ea typeface="+mn-ea"/>
                <a:cs typeface="+mn-cs"/>
              </a:rPr>
              <a:t>.</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Atiqot</a:t>
            </a:r>
            <a:r>
              <a:rPr lang="en-US" sz="1200" kern="1200" dirty="0">
                <a:solidFill>
                  <a:schemeClr val="tx1"/>
                </a:solidFill>
                <a:effectLst/>
                <a:latin typeface="+mn-lt"/>
                <a:ea typeface="+mn-ea"/>
                <a:cs typeface="+mn-cs"/>
              </a:rPr>
              <a:t> 32: 37*–38*.</a:t>
            </a:r>
          </a:p>
          <a:p>
            <a:r>
              <a:rPr lang="en-US" sz="1200" kern="1200" dirty="0">
                <a:solidFill>
                  <a:schemeClr val="tx1"/>
                </a:solidFill>
                <a:effectLst/>
                <a:latin typeface="+mn-lt"/>
                <a:ea typeface="+mn-ea"/>
                <a:cs typeface="+mn-cs"/>
              </a:rPr>
              <a:t>Simons, J. J.</a:t>
            </a:r>
          </a:p>
          <a:p>
            <a:pPr marL="685800" indent="-457200">
              <a:tabLst>
                <a:tab pos="685800" algn="l"/>
              </a:tabLst>
            </a:pPr>
            <a:r>
              <a:rPr lang="en-US" sz="1200" kern="1200" dirty="0">
                <a:solidFill>
                  <a:schemeClr val="tx1"/>
                </a:solidFill>
                <a:effectLst/>
                <a:latin typeface="+mn-lt"/>
                <a:ea typeface="+mn-ea"/>
                <a:cs typeface="+mn-cs"/>
              </a:rPr>
              <a:t>1959	</a:t>
            </a:r>
            <a:r>
              <a:rPr lang="en-US" sz="1200" i="1" kern="1200" dirty="0">
                <a:solidFill>
                  <a:schemeClr val="tx1"/>
                </a:solidFill>
                <a:effectLst/>
                <a:latin typeface="+mn-lt"/>
                <a:ea typeface="+mn-ea"/>
                <a:cs typeface="+mn-cs"/>
              </a:rPr>
              <a:t>The Geographical and Topographical Texts of the Old Testament</a:t>
            </a:r>
            <a:r>
              <a:rPr lang="en-US" sz="1200" kern="1200" dirty="0">
                <a:solidFill>
                  <a:schemeClr val="tx1"/>
                </a:solidFill>
                <a:effectLst/>
                <a:latin typeface="+mn-lt"/>
                <a:ea typeface="+mn-ea"/>
                <a:cs typeface="+mn-cs"/>
              </a:rPr>
              <a:t>. Leiden: Brill.</a:t>
            </a:r>
          </a:p>
          <a:p>
            <a:r>
              <a:rPr lang="en-US" sz="1200" kern="1200" dirty="0">
                <a:solidFill>
                  <a:schemeClr val="tx1"/>
                </a:solidFill>
                <a:effectLst/>
                <a:latin typeface="+mn-lt"/>
                <a:ea typeface="+mn-ea"/>
                <a:cs typeface="+mn-cs"/>
              </a:rPr>
              <a:t>White, S. A.</a:t>
            </a:r>
          </a:p>
          <a:p>
            <a:pPr marL="685800" indent="-457200">
              <a:tabLst>
                <a:tab pos="685800" algn="l"/>
              </a:tabLst>
            </a:pPr>
            <a:r>
              <a:rPr lang="en-US" sz="1200" kern="1200" dirty="0">
                <a:solidFill>
                  <a:schemeClr val="tx1"/>
                </a:solidFill>
                <a:effectLst/>
                <a:latin typeface="+mn-lt"/>
                <a:ea typeface="+mn-ea"/>
                <a:cs typeface="+mn-cs"/>
              </a:rPr>
              <a:t>1992	</a:t>
            </a:r>
            <a:r>
              <a:rPr lang="en-US" sz="1200" kern="1200" dirty="0" err="1">
                <a:solidFill>
                  <a:schemeClr val="tx1"/>
                </a:solidFill>
                <a:effectLst/>
                <a:latin typeface="+mn-lt"/>
                <a:ea typeface="+mn-ea"/>
                <a:cs typeface="+mn-cs"/>
              </a:rPr>
              <a:t>Shaalim</a:t>
            </a:r>
            <a:r>
              <a:rPr lang="en-US" sz="1200" kern="1200" dirty="0">
                <a:solidFill>
                  <a:schemeClr val="tx1"/>
                </a:solidFill>
                <a:effectLst/>
                <a:latin typeface="+mn-lt"/>
                <a:ea typeface="+mn-ea"/>
                <a:cs typeface="+mn-cs"/>
              </a:rPr>
              <a:t>. </a:t>
            </a:r>
            <a:r>
              <a:rPr lang="en-US" i="1" dirty="0"/>
              <a:t>Anchor Bible Dictionary, </a:t>
            </a:r>
            <a:r>
              <a:rPr lang="en-US" dirty="0"/>
              <a:t>vol. 5, e</a:t>
            </a:r>
            <a:r>
              <a:rPr lang="en-US" sz="1200" kern="1200" dirty="0">
                <a:solidFill>
                  <a:schemeClr val="tx1"/>
                </a:solidFill>
                <a:effectLst/>
                <a:latin typeface="+mn-lt"/>
                <a:ea typeface="+mn-ea"/>
                <a:cs typeface="+mn-cs"/>
              </a:rPr>
              <a:t>d. D. N. Freedman. New York: Doubleday.</a:t>
            </a:r>
            <a:br>
              <a:rPr lang="en-US" sz="1200" kern="1200" dirty="0">
                <a:solidFill>
                  <a:schemeClr val="tx1"/>
                </a:solidFill>
                <a:effectLst/>
                <a:latin typeface="+mn-lt"/>
                <a:ea typeface="+mn-ea"/>
                <a:cs typeface="+mn-cs"/>
              </a:rPr>
            </a:b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SWP_Sheet1314</a:t>
            </a:r>
          </a:p>
        </p:txBody>
      </p:sp>
      <p:sp>
        <p:nvSpPr>
          <p:cNvPr id="4" name="Slide Number Placeholder 3"/>
          <p:cNvSpPr>
            <a:spLocks noGrp="1"/>
          </p:cNvSpPr>
          <p:nvPr>
            <p:ph type="sldNum" sz="quarter" idx="10"/>
          </p:nvPr>
        </p:nvSpPr>
        <p:spPr/>
        <p:txBody>
          <a:bodyPr/>
          <a:lstStyle/>
          <a:p>
            <a:fld id="{4E4946A3-FD68-4E77-9DEF-1E7536A4AD96}" type="slidenum">
              <a:rPr lang="en-US" smtClean="0"/>
              <a:t>169</a:t>
            </a:fld>
            <a:endParaRPr lang="en-US"/>
          </a:p>
        </p:txBody>
      </p:sp>
    </p:spTree>
    <p:extLst>
      <p:ext uri="{BB962C8B-B14F-4D97-AF65-F5344CB8AC3E}">
        <p14:creationId xmlns:p14="http://schemas.microsoft.com/office/powerpoint/2010/main" val="42120933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statue was photographed at the Louvre Museum.</a:t>
            </a:r>
          </a:p>
          <a:p>
            <a:endParaRPr lang="en-US" dirty="0"/>
          </a:p>
          <a:p>
            <a:r>
              <a:rPr lang="en-US" dirty="0"/>
              <a:t>tb0928196840</a:t>
            </a:r>
          </a:p>
        </p:txBody>
      </p:sp>
      <p:sp>
        <p:nvSpPr>
          <p:cNvPr id="4" name="Slide Number Placeholder 3"/>
          <p:cNvSpPr>
            <a:spLocks noGrp="1"/>
          </p:cNvSpPr>
          <p:nvPr>
            <p:ph type="sldNum" sz="quarter" idx="10"/>
          </p:nvPr>
        </p:nvSpPr>
        <p:spPr/>
        <p:txBody>
          <a:bodyPr/>
          <a:lstStyle/>
          <a:p>
            <a:fld id="{4E4946A3-FD68-4E77-9DEF-1E7536A4AD96}" type="slidenum">
              <a:rPr lang="en-US" smtClean="0"/>
              <a:t>17</a:t>
            </a:fld>
            <a:endParaRPr lang="en-US"/>
          </a:p>
        </p:txBody>
      </p:sp>
    </p:spTree>
    <p:extLst>
      <p:ext uri="{BB962C8B-B14F-4D97-AF65-F5344CB8AC3E}">
        <p14:creationId xmlns:p14="http://schemas.microsoft.com/office/powerpoint/2010/main" val="564456740"/>
      </p:ext>
    </p:extLst>
  </p:cSld>
  <p:clrMapOvr>
    <a:masterClrMapping/>
  </p:clrMapOvr>
</p:notes>
</file>

<file path=ppt/notesSlides/notesSlide1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eaLnBrk="1" hangingPunct="1"/>
            <a:r>
              <a:rPr lang="en-US" dirty="0"/>
              <a:t>Azmaveth was both the name of a town (</a:t>
            </a:r>
            <a:r>
              <a:rPr lang="hu-HU" sz="1200" b="0" i="0" u="none" strike="noStrike" kern="1200" baseline="0" dirty="0" err="1">
                <a:solidFill>
                  <a:schemeClr val="tx1"/>
                </a:solidFill>
                <a:latin typeface="+mn-lt"/>
                <a:ea typeface="+mn-ea"/>
                <a:cs typeface="+mn-cs"/>
              </a:rPr>
              <a:t>Ezra</a:t>
            </a:r>
            <a:r>
              <a:rPr lang="hu-HU" sz="1200" b="0" i="0" u="none" strike="noStrike" kern="1200" baseline="0" dirty="0">
                <a:solidFill>
                  <a:schemeClr val="tx1"/>
                </a:solidFill>
                <a:latin typeface="+mn-lt"/>
                <a:ea typeface="+mn-ea"/>
                <a:cs typeface="+mn-cs"/>
              </a:rPr>
              <a:t> 2:24, Neh 12:29; </a:t>
            </a:r>
            <a:r>
              <a:rPr lang="en-US" dirty="0"/>
              <a:t>which is identified with</a:t>
            </a:r>
            <a:r>
              <a:rPr lang="en-US" baseline="0" dirty="0"/>
              <a:t> </a:t>
            </a:r>
            <a:r>
              <a:rPr lang="en-US" baseline="0" dirty="0" err="1"/>
              <a:t>Hiẓma</a:t>
            </a:r>
            <a:r>
              <a:rPr lang="en-US" dirty="0"/>
              <a:t>) and several people in the Bible</a:t>
            </a:r>
            <a:r>
              <a:rPr lang="en-US" baseline="0" dirty="0"/>
              <a:t> including one of David’s champions (2 Sam 23:31; 1 Chr 11:33), who was from the town of Bahurim. Though the MT reads “</a:t>
            </a:r>
            <a:r>
              <a:rPr lang="en-US" baseline="0" dirty="0" err="1"/>
              <a:t>Barhumite</a:t>
            </a:r>
            <a:r>
              <a:rPr lang="en-US" baseline="0" dirty="0"/>
              <a:t>,” it has been suggested that </a:t>
            </a:r>
            <a:r>
              <a:rPr lang="en-US" baseline="0" dirty="0" err="1"/>
              <a:t>Azmaveth</a:t>
            </a:r>
            <a:r>
              <a:rPr lang="en-US" baseline="0" dirty="0"/>
              <a:t> was from </a:t>
            </a:r>
            <a:r>
              <a:rPr lang="en-US" baseline="0" dirty="0" err="1"/>
              <a:t>Bahurim</a:t>
            </a:r>
            <a:r>
              <a:rPr lang="en-US" baseline="0" dirty="0"/>
              <a:t>. The next slide includes labels.</a:t>
            </a:r>
          </a:p>
          <a:p>
            <a:pPr marL="228600" indent="-228600" eaLnBrk="1" hangingPunct="1"/>
            <a:endParaRPr lang="en-US" dirty="0"/>
          </a:p>
          <a:p>
            <a:pPr marL="228600" indent="-228600" eaLnBrk="1" hangingPunct="1"/>
            <a:r>
              <a:rPr lang="en-US" dirty="0"/>
              <a:t>tb010703219</a:t>
            </a:r>
          </a:p>
        </p:txBody>
      </p:sp>
      <p:sp>
        <p:nvSpPr>
          <p:cNvPr id="4" name="Slide Number Placeholder 3"/>
          <p:cNvSpPr>
            <a:spLocks noGrp="1"/>
          </p:cNvSpPr>
          <p:nvPr>
            <p:ph type="sldNum" sz="quarter" idx="10"/>
          </p:nvPr>
        </p:nvSpPr>
        <p:spPr/>
        <p:txBody>
          <a:bodyPr/>
          <a:lstStyle/>
          <a:p>
            <a:fld id="{4E4946A3-FD68-4E77-9DEF-1E7536A4AD96}" type="slidenum">
              <a:rPr lang="en-US" smtClean="0"/>
              <a:t>170</a:t>
            </a:fld>
            <a:endParaRPr lang="en-US"/>
          </a:p>
        </p:txBody>
      </p:sp>
    </p:spTree>
    <p:extLst>
      <p:ext uri="{BB962C8B-B14F-4D97-AF65-F5344CB8AC3E}">
        <p14:creationId xmlns:p14="http://schemas.microsoft.com/office/powerpoint/2010/main" val="1810573032"/>
      </p:ext>
    </p:extLst>
  </p:cSld>
  <p:clrMapOvr>
    <a:masterClrMapping/>
  </p:clrMapOvr>
</p:notes>
</file>

<file path=ppt/notesSlides/notesSlide1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err="1"/>
              <a:t>Azmaveth</a:t>
            </a:r>
            <a:r>
              <a:rPr lang="en-US" dirty="0"/>
              <a:t> was both the name of a town (</a:t>
            </a:r>
            <a:r>
              <a:rPr lang="hu-HU" sz="1200" b="0" i="0" u="none" strike="noStrike" kern="1200" baseline="0" dirty="0">
                <a:solidFill>
                  <a:schemeClr val="tx1"/>
                </a:solidFill>
                <a:latin typeface="+mn-lt"/>
                <a:ea typeface="+mn-ea"/>
                <a:cs typeface="+mn-cs"/>
              </a:rPr>
              <a:t>Ezra 2:24, Neh 12:29; </a:t>
            </a:r>
            <a:r>
              <a:rPr lang="en-US" dirty="0"/>
              <a:t>which is identified with</a:t>
            </a:r>
            <a:r>
              <a:rPr lang="en-US" baseline="0" dirty="0"/>
              <a:t> </a:t>
            </a:r>
            <a:r>
              <a:rPr lang="en-US" baseline="0" dirty="0" err="1"/>
              <a:t>Hiẓma</a:t>
            </a:r>
            <a:r>
              <a:rPr lang="en-US" dirty="0"/>
              <a:t>) and several people in the Bible</a:t>
            </a:r>
            <a:r>
              <a:rPr lang="en-US" baseline="0" dirty="0"/>
              <a:t> including one of David’s champions (2 Sam 23:31; 1 </a:t>
            </a:r>
            <a:r>
              <a:rPr lang="en-US" baseline="0" dirty="0" err="1"/>
              <a:t>Chr</a:t>
            </a:r>
            <a:r>
              <a:rPr lang="en-US" baseline="0" dirty="0"/>
              <a:t> 11:33), who was from the town of </a:t>
            </a:r>
            <a:r>
              <a:rPr lang="en-US" baseline="0" dirty="0" err="1"/>
              <a:t>Bahurim</a:t>
            </a:r>
            <a:r>
              <a:rPr lang="en-US" baseline="0" dirty="0"/>
              <a:t>. Though the MT reads “</a:t>
            </a:r>
            <a:r>
              <a:rPr lang="en-US" baseline="0" dirty="0" err="1"/>
              <a:t>Barhumite</a:t>
            </a:r>
            <a:r>
              <a:rPr lang="en-US" baseline="0" dirty="0"/>
              <a:t>,” it has been suggested that </a:t>
            </a:r>
            <a:r>
              <a:rPr lang="en-US" baseline="0" dirty="0" err="1"/>
              <a:t>Azmaveth</a:t>
            </a:r>
            <a:r>
              <a:rPr lang="en-US" baseline="0" dirty="0"/>
              <a:t> was from </a:t>
            </a:r>
            <a:r>
              <a:rPr lang="en-US" baseline="0" dirty="0" err="1"/>
              <a:t>Bahurim</a:t>
            </a:r>
            <a:r>
              <a:rPr lang="en-US" baseline="0" dirty="0"/>
              <a:t>. </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228600" indent="-228600" eaLnBrk="1" hangingPunct="1"/>
            <a:r>
              <a:rPr lang="en-US" dirty="0"/>
              <a:t>tb010703219</a:t>
            </a:r>
          </a:p>
        </p:txBody>
      </p:sp>
      <p:sp>
        <p:nvSpPr>
          <p:cNvPr id="4" name="Slide Number Placeholder 3"/>
          <p:cNvSpPr>
            <a:spLocks noGrp="1"/>
          </p:cNvSpPr>
          <p:nvPr>
            <p:ph type="sldNum" sz="quarter" idx="10"/>
          </p:nvPr>
        </p:nvSpPr>
        <p:spPr/>
        <p:txBody>
          <a:bodyPr/>
          <a:lstStyle/>
          <a:p>
            <a:fld id="{4E4946A3-FD68-4E77-9DEF-1E7536A4AD96}" type="slidenum">
              <a:rPr lang="en-US" smtClean="0"/>
              <a:t>171</a:t>
            </a:fld>
            <a:endParaRPr lang="en-US"/>
          </a:p>
        </p:txBody>
      </p:sp>
    </p:spTree>
    <p:extLst>
      <p:ext uri="{BB962C8B-B14F-4D97-AF65-F5344CB8AC3E}">
        <p14:creationId xmlns:p14="http://schemas.microsoft.com/office/powerpoint/2010/main" val="1934767131"/>
      </p:ext>
    </p:extLst>
  </p:cSld>
  <p:clrMapOvr>
    <a:masterClrMapping/>
  </p:clrMapOvr>
</p:notes>
</file>

<file path=ppt/notesSlides/notesSlide1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err="1">
                <a:solidFill>
                  <a:schemeClr val="tx1"/>
                </a:solidFill>
                <a:effectLst/>
                <a:latin typeface="+mn-lt"/>
                <a:ea typeface="+mn-ea"/>
                <a:cs typeface="+mn-cs"/>
              </a:rPr>
              <a:t>Bahurim</a:t>
            </a:r>
            <a:r>
              <a:rPr lang="en-US" sz="1200" kern="1200" dirty="0">
                <a:solidFill>
                  <a:schemeClr val="tx1"/>
                </a:solidFill>
                <a:effectLst/>
                <a:latin typeface="+mn-lt"/>
                <a:ea typeface="+mn-ea"/>
                <a:cs typeface="+mn-cs"/>
              </a:rPr>
              <a:t> (2 Sam 3:16; 16:5; 17:18; 19:16; 23:31; 1 Kgs 2:8, cf. </a:t>
            </a:r>
            <a:r>
              <a:rPr lang="en-US" sz="1200" i="1" kern="1200" dirty="0">
                <a:solidFill>
                  <a:schemeClr val="tx1"/>
                </a:solidFill>
                <a:effectLst/>
                <a:latin typeface="+mn-lt"/>
                <a:ea typeface="+mn-ea"/>
                <a:cs typeface="+mn-cs"/>
              </a:rPr>
              <a:t>Onom</a:t>
            </a:r>
            <a:r>
              <a:rPr lang="en-US" sz="1200" kern="1200" dirty="0">
                <a:solidFill>
                  <a:schemeClr val="tx1"/>
                </a:solidFill>
                <a:effectLst/>
                <a:latin typeface="+mn-lt"/>
                <a:ea typeface="+mn-ea"/>
                <a:cs typeface="+mn-cs"/>
              </a:rPr>
              <a:t>. 56.7) is tentatively identified with </a:t>
            </a:r>
            <a:r>
              <a:rPr lang="en-US" sz="1200" kern="1200" dirty="0" err="1">
                <a:solidFill>
                  <a:schemeClr val="tx1"/>
                </a:solidFill>
                <a:effectLst/>
                <a:latin typeface="+mn-lt"/>
                <a:ea typeface="+mn-ea"/>
                <a:cs typeface="+mn-cs"/>
              </a:rPr>
              <a:t>Râs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Tammîm</a:t>
            </a:r>
            <a:r>
              <a:rPr lang="en-US" sz="1200" kern="1200" dirty="0">
                <a:solidFill>
                  <a:schemeClr val="tx1"/>
                </a:solidFill>
                <a:effectLst/>
                <a:latin typeface="+mn-lt"/>
                <a:ea typeface="+mn-ea"/>
                <a:cs typeface="+mn-cs"/>
              </a:rPr>
              <a:t> (Schiley 1992: 568; Voigt 1923: 67–73). Surveys at the site showed Iron II and Roman remains (</a:t>
            </a:r>
            <a:r>
              <a:rPr lang="en-US" sz="1200" kern="1200" dirty="0" err="1">
                <a:solidFill>
                  <a:schemeClr val="tx1"/>
                </a:solidFill>
                <a:effectLst/>
                <a:latin typeface="+mn-lt"/>
                <a:ea typeface="+mn-ea"/>
                <a:cs typeface="+mn-cs"/>
              </a:rPr>
              <a:t>Kloner</a:t>
            </a:r>
            <a:r>
              <a:rPr lang="en-US" sz="1200" kern="1200" dirty="0">
                <a:solidFill>
                  <a:schemeClr val="tx1"/>
                </a:solidFill>
                <a:effectLst/>
                <a:latin typeface="+mn-lt"/>
                <a:ea typeface="+mn-ea"/>
                <a:cs typeface="+mn-cs"/>
              </a:rPr>
              <a:t> 2001: site 310; Greenberg and Keinan 2009: site 3212).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Nearby </a:t>
            </a:r>
            <a:r>
              <a:rPr lang="en-US" sz="1200" kern="1200" dirty="0" err="1">
                <a:solidFill>
                  <a:schemeClr val="tx1"/>
                </a:solidFill>
                <a:effectLst/>
                <a:latin typeface="+mn-lt"/>
                <a:ea typeface="+mn-ea"/>
                <a:cs typeface="+mn-cs"/>
              </a:rPr>
              <a:t>Râs</a:t>
            </a:r>
            <a:r>
              <a:rPr lang="en-US" sz="1200" kern="1200" dirty="0">
                <a:solidFill>
                  <a:schemeClr val="tx1"/>
                </a:solidFill>
                <a:effectLst/>
                <a:latin typeface="+mn-lt"/>
                <a:ea typeface="+mn-ea"/>
                <a:cs typeface="+mn-cs"/>
              </a:rPr>
              <a:t> esh-Sheikh </a:t>
            </a:r>
            <a:r>
              <a:rPr lang="en-US" sz="1200" kern="1200" dirty="0" err="1">
                <a:solidFill>
                  <a:schemeClr val="tx1"/>
                </a:solidFill>
                <a:effectLst/>
                <a:latin typeface="+mn-lt"/>
                <a:ea typeface="+mn-ea"/>
                <a:cs typeface="+mn-cs"/>
              </a:rPr>
              <a:t>ʿAnbar</a:t>
            </a:r>
            <a:r>
              <a:rPr lang="en-US" sz="1200" kern="1200" baseline="0" dirty="0">
                <a:solidFill>
                  <a:schemeClr val="tx1"/>
                </a:solidFill>
                <a:effectLst/>
                <a:latin typeface="+mn-lt"/>
                <a:ea typeface="+mn-ea"/>
                <a:cs typeface="+mn-cs"/>
              </a:rPr>
              <a:t> or </a:t>
            </a:r>
            <a:r>
              <a:rPr lang="en-US" sz="1200" kern="1200" dirty="0" err="1">
                <a:solidFill>
                  <a:schemeClr val="tx1"/>
                </a:solidFill>
                <a:effectLst/>
                <a:latin typeface="+mn-lt"/>
                <a:ea typeface="+mn-ea"/>
                <a:cs typeface="+mn-cs"/>
              </a:rPr>
              <a:t>Râs</a:t>
            </a:r>
            <a:r>
              <a:rPr lang="en-US" sz="1200" kern="1200" dirty="0">
                <a:solidFill>
                  <a:schemeClr val="tx1"/>
                </a:solidFill>
                <a:effectLst/>
                <a:latin typeface="+mn-lt"/>
                <a:ea typeface="+mn-ea"/>
                <a:cs typeface="+mn-cs"/>
              </a:rPr>
              <a:t> </a:t>
            </a:r>
            <a:r>
              <a:rPr lang="en-US" sz="1200" kern="1200" baseline="0" dirty="0">
                <a:solidFill>
                  <a:schemeClr val="tx1"/>
                </a:solidFill>
                <a:effectLst/>
                <a:latin typeface="+mn-lt"/>
                <a:ea typeface="+mn-ea"/>
                <a:cs typeface="+mn-cs"/>
              </a:rPr>
              <a:t>Abu </a:t>
            </a:r>
            <a:r>
              <a:rPr lang="en-US" sz="1200" kern="1200" baseline="0" dirty="0" err="1">
                <a:solidFill>
                  <a:schemeClr val="tx1"/>
                </a:solidFill>
                <a:effectLst/>
                <a:latin typeface="+mn-lt"/>
                <a:ea typeface="+mn-ea"/>
                <a:cs typeface="+mn-cs"/>
              </a:rPr>
              <a:t>Kharrub</a:t>
            </a:r>
            <a:r>
              <a:rPr lang="en-US" sz="1200" kern="1200" dirty="0">
                <a:solidFill>
                  <a:schemeClr val="tx1"/>
                </a:solidFill>
                <a:effectLst/>
                <a:latin typeface="+mn-lt"/>
                <a:ea typeface="+mn-ea"/>
                <a:cs typeface="+mn-cs"/>
              </a:rPr>
              <a:t> (on the same hill, on the eastern side of highway 1) also showed Middle Bronze, Iron I–II, Hellenistic–Byzantine, and later remains (</a:t>
            </a:r>
            <a:r>
              <a:rPr lang="en-US" sz="1200" kern="1200" dirty="0" err="1">
                <a:solidFill>
                  <a:schemeClr val="tx1"/>
                </a:solidFill>
                <a:effectLst/>
                <a:latin typeface="+mn-lt"/>
                <a:ea typeface="+mn-ea"/>
                <a:cs typeface="+mn-cs"/>
              </a:rPr>
              <a:t>Kloner</a:t>
            </a:r>
            <a:r>
              <a:rPr lang="en-US" sz="1200" kern="1200" dirty="0">
                <a:solidFill>
                  <a:schemeClr val="tx1"/>
                </a:solidFill>
                <a:effectLst/>
                <a:latin typeface="+mn-lt"/>
                <a:ea typeface="+mn-ea"/>
                <a:cs typeface="+mn-cs"/>
              </a:rPr>
              <a:t> 2003: site 276; Greenberg and Keinan 2009: site 3190). Additionally, a more recent (2007–2008) high resolution survey in the area of </a:t>
            </a:r>
            <a:r>
              <a:rPr lang="en-US" sz="1200" kern="1200" dirty="0" err="1">
                <a:solidFill>
                  <a:schemeClr val="tx1"/>
                </a:solidFill>
                <a:effectLst/>
                <a:latin typeface="+mn-lt"/>
                <a:ea typeface="+mn-ea"/>
                <a:cs typeface="+mn-cs"/>
              </a:rPr>
              <a:t>Râs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Tammîm</a:t>
            </a:r>
            <a:r>
              <a:rPr lang="en-US" sz="1200" kern="1200" dirty="0">
                <a:solidFill>
                  <a:schemeClr val="tx1"/>
                </a:solidFill>
                <a:effectLst/>
                <a:latin typeface="+mn-lt"/>
                <a:ea typeface="+mn-ea"/>
                <a:cs typeface="+mn-cs"/>
              </a:rPr>
              <a:t> (Area III) revealed numerous Iron Age remains that confirm the area’s Iron II occupation (</a:t>
            </a:r>
            <a:r>
              <a:rPr lang="en-US" sz="1200" kern="1200" dirty="0" err="1">
                <a:solidFill>
                  <a:schemeClr val="tx1"/>
                </a:solidFill>
                <a:effectLst/>
                <a:latin typeface="+mn-lt"/>
                <a:ea typeface="+mn-ea"/>
                <a:cs typeface="+mn-cs"/>
              </a:rPr>
              <a:t>Eriikh</a:t>
            </a:r>
            <a:r>
              <a:rPr lang="en-US" sz="1200" kern="1200" dirty="0">
                <a:solidFill>
                  <a:schemeClr val="tx1"/>
                </a:solidFill>
                <a:effectLst/>
                <a:latin typeface="+mn-lt"/>
                <a:ea typeface="+mn-ea"/>
                <a:cs typeface="+mn-cs"/>
              </a:rPr>
              <a:t>-Rose 2010). The next slide includes labels.</a:t>
            </a:r>
          </a:p>
          <a:p>
            <a:r>
              <a:rPr lang="en-US" sz="1200" kern="1200" dirty="0">
                <a:solidFill>
                  <a:schemeClr val="tx1"/>
                </a:solidFill>
                <a:effectLst/>
                <a:latin typeface="+mn-lt"/>
                <a:ea typeface="+mn-ea"/>
                <a:cs typeface="+mn-cs"/>
              </a:rPr>
              <a:t> </a:t>
            </a:r>
          </a:p>
          <a:p>
            <a:r>
              <a:rPr lang="en-US" sz="1200" b="1" kern="1200" dirty="0">
                <a:solidFill>
                  <a:schemeClr val="tx1"/>
                </a:solidFill>
                <a:effectLst/>
                <a:latin typeface="+mn-lt"/>
                <a:ea typeface="+mn-ea"/>
                <a:cs typeface="+mn-cs"/>
              </a:rPr>
              <a:t>References:</a:t>
            </a:r>
            <a:br>
              <a:rPr lang="en-US" sz="1200" kern="1200" dirty="0">
                <a:solidFill>
                  <a:schemeClr val="tx1"/>
                </a:solidFill>
                <a:effectLst/>
                <a:latin typeface="+mn-lt"/>
                <a:ea typeface="+mn-ea"/>
                <a:cs typeface="+mn-cs"/>
              </a:rPr>
            </a:br>
            <a:r>
              <a:rPr lang="en-US" sz="1200" kern="1200" dirty="0" err="1">
                <a:solidFill>
                  <a:schemeClr val="tx1"/>
                </a:solidFill>
                <a:effectLst/>
                <a:latin typeface="+mn-lt"/>
                <a:ea typeface="+mn-ea"/>
                <a:cs typeface="+mn-cs"/>
              </a:rPr>
              <a:t>Eriikh</a:t>
            </a:r>
            <a:r>
              <a:rPr lang="en-US" sz="1200" kern="1200" dirty="0">
                <a:solidFill>
                  <a:schemeClr val="tx1"/>
                </a:solidFill>
                <a:effectLst/>
                <a:latin typeface="+mn-lt"/>
                <a:ea typeface="+mn-ea"/>
                <a:cs typeface="+mn-cs"/>
              </a:rPr>
              <a:t>-Rose, A.</a:t>
            </a:r>
          </a:p>
          <a:p>
            <a:pPr marL="685800" indent="-514350">
              <a:tabLst>
                <a:tab pos="685800" algn="l"/>
              </a:tabLst>
            </a:pPr>
            <a:r>
              <a:rPr lang="en-US" sz="1200" kern="1200" dirty="0">
                <a:solidFill>
                  <a:schemeClr val="tx1"/>
                </a:solidFill>
                <a:effectLst/>
                <a:latin typeface="+mn-lt"/>
                <a:ea typeface="+mn-ea"/>
                <a:cs typeface="+mn-cs"/>
              </a:rPr>
              <a:t>2010	Jerusalem, the Slopes of Mount Scopus, Survey. </a:t>
            </a:r>
            <a:r>
              <a:rPr lang="en-US" sz="1200" i="1" kern="1200" dirty="0" err="1">
                <a:solidFill>
                  <a:schemeClr val="tx1"/>
                </a:solidFill>
                <a:effectLst/>
                <a:latin typeface="+mn-lt"/>
                <a:ea typeface="+mn-ea"/>
                <a:cs typeface="+mn-cs"/>
              </a:rPr>
              <a:t>Hadashot</a:t>
            </a:r>
            <a:r>
              <a:rPr lang="en-US" sz="1200" i="1" kern="1200" dirty="0">
                <a:solidFill>
                  <a:schemeClr val="tx1"/>
                </a:solidFill>
                <a:effectLst/>
                <a:latin typeface="+mn-lt"/>
                <a:ea typeface="+mn-ea"/>
                <a:cs typeface="+mn-cs"/>
              </a:rPr>
              <a:t> Arkheologiot</a:t>
            </a:r>
            <a:r>
              <a:rPr lang="en-US" sz="1200" kern="1200" dirty="0">
                <a:solidFill>
                  <a:schemeClr val="tx1"/>
                </a:solidFill>
                <a:effectLst/>
                <a:latin typeface="+mn-lt"/>
                <a:ea typeface="+mn-ea"/>
                <a:cs typeface="+mn-cs"/>
              </a:rPr>
              <a:t> 122. http://www.hadashot-esi.org.il/report_detail_eng.aspx?id=1612&amp;mag_id=117</a:t>
            </a:r>
          </a:p>
          <a:p>
            <a:r>
              <a:rPr lang="en-US" sz="1200" kern="1200" dirty="0">
                <a:solidFill>
                  <a:schemeClr val="tx1"/>
                </a:solidFill>
                <a:effectLst/>
                <a:latin typeface="+mn-lt"/>
                <a:ea typeface="+mn-ea"/>
                <a:cs typeface="+mn-cs"/>
              </a:rPr>
              <a:t>Greenberg, R., and </a:t>
            </a:r>
            <a:r>
              <a:rPr lang="en-US" sz="1200" kern="1200" dirty="0" err="1">
                <a:solidFill>
                  <a:schemeClr val="tx1"/>
                </a:solidFill>
                <a:effectLst/>
                <a:latin typeface="+mn-lt"/>
                <a:ea typeface="+mn-ea"/>
                <a:cs typeface="+mn-cs"/>
              </a:rPr>
              <a:t>Keinan</a:t>
            </a:r>
            <a:r>
              <a:rPr lang="en-US" sz="1200" kern="1200" dirty="0">
                <a:solidFill>
                  <a:schemeClr val="tx1"/>
                </a:solidFill>
                <a:effectLst/>
                <a:latin typeface="+mn-lt"/>
                <a:ea typeface="+mn-ea"/>
                <a:cs typeface="+mn-cs"/>
              </a:rPr>
              <a:t>, A. </a:t>
            </a:r>
          </a:p>
          <a:p>
            <a:pPr marL="685800" indent="-457200">
              <a:tabLst>
                <a:tab pos="685800" algn="l"/>
              </a:tabLst>
            </a:pPr>
            <a:r>
              <a:rPr lang="en-US" sz="1200" kern="1200" dirty="0">
                <a:solidFill>
                  <a:schemeClr val="tx1"/>
                </a:solidFill>
                <a:effectLst/>
                <a:latin typeface="+mn-lt"/>
                <a:ea typeface="+mn-ea"/>
                <a:cs typeface="+mn-cs"/>
              </a:rPr>
              <a:t>2009	</a:t>
            </a:r>
            <a:r>
              <a:rPr lang="en-US" sz="1200" i="1" kern="1200" dirty="0">
                <a:solidFill>
                  <a:schemeClr val="tx1"/>
                </a:solidFill>
                <a:effectLst/>
                <a:latin typeface="+mn-lt"/>
                <a:ea typeface="+mn-ea"/>
                <a:cs typeface="+mn-cs"/>
              </a:rPr>
              <a:t>Israeli Archaeological Activity in the West Bank 1967–2007: A Sourcebook</a:t>
            </a:r>
            <a:r>
              <a:rPr lang="en-US" sz="1200" kern="1200" dirty="0">
                <a:solidFill>
                  <a:schemeClr val="tx1"/>
                </a:solidFill>
                <a:effectLst/>
                <a:latin typeface="+mn-lt"/>
                <a:ea typeface="+mn-ea"/>
                <a:cs typeface="+mn-cs"/>
              </a:rPr>
              <a:t>. Jerusalem: Ostracon.</a:t>
            </a:r>
          </a:p>
          <a:p>
            <a:r>
              <a:rPr lang="en-US" sz="1200" kern="1200" dirty="0" err="1">
                <a:solidFill>
                  <a:schemeClr val="tx1"/>
                </a:solidFill>
                <a:effectLst/>
                <a:latin typeface="+mn-lt"/>
                <a:ea typeface="+mn-ea"/>
                <a:cs typeface="+mn-cs"/>
              </a:rPr>
              <a:t>Kloner</a:t>
            </a:r>
            <a:r>
              <a:rPr lang="en-US" sz="1200" kern="1200" dirty="0">
                <a:solidFill>
                  <a:schemeClr val="tx1"/>
                </a:solidFill>
                <a:effectLst/>
                <a:latin typeface="+mn-lt"/>
                <a:ea typeface="+mn-ea"/>
                <a:cs typeface="+mn-cs"/>
              </a:rPr>
              <a:t>, A.</a:t>
            </a:r>
          </a:p>
          <a:p>
            <a:pPr marL="685800" indent="-457200">
              <a:tabLst>
                <a:tab pos="685800" algn="l"/>
              </a:tabLst>
            </a:pPr>
            <a:r>
              <a:rPr lang="en-US" sz="1200" kern="1200" dirty="0">
                <a:solidFill>
                  <a:schemeClr val="tx1"/>
                </a:solidFill>
                <a:effectLst/>
                <a:latin typeface="+mn-lt"/>
                <a:ea typeface="+mn-ea"/>
                <a:cs typeface="+mn-cs"/>
              </a:rPr>
              <a:t>2001	</a:t>
            </a:r>
            <a:r>
              <a:rPr lang="en-US" sz="1200" i="1" kern="1200" dirty="0">
                <a:solidFill>
                  <a:schemeClr val="tx1"/>
                </a:solidFill>
                <a:effectLst/>
                <a:latin typeface="+mn-lt"/>
                <a:ea typeface="+mn-ea"/>
                <a:cs typeface="+mn-cs"/>
              </a:rPr>
              <a:t>Survey of Jerusalem: The Northeastern Sector</a:t>
            </a:r>
            <a:r>
              <a:rPr lang="en-US" sz="1200" kern="1200" dirty="0">
                <a:solidFill>
                  <a:schemeClr val="tx1"/>
                </a:solidFill>
                <a:effectLst/>
                <a:latin typeface="+mn-lt"/>
                <a:ea typeface="+mn-ea"/>
                <a:cs typeface="+mn-cs"/>
              </a:rPr>
              <a:t>. Archaeological Survey of Israel 102. Jerusalem: Israel Antiquities Authority.</a:t>
            </a:r>
          </a:p>
          <a:p>
            <a:pPr marL="685800" indent="-457200">
              <a:tabLst>
                <a:tab pos="685800" algn="l"/>
              </a:tabLst>
            </a:pPr>
            <a:r>
              <a:rPr lang="en-US" sz="1200" kern="1200" dirty="0">
                <a:solidFill>
                  <a:schemeClr val="tx1"/>
                </a:solidFill>
                <a:effectLst/>
                <a:latin typeface="+mn-lt"/>
                <a:ea typeface="+mn-ea"/>
                <a:cs typeface="+mn-cs"/>
              </a:rPr>
              <a:t>2003	</a:t>
            </a:r>
            <a:r>
              <a:rPr lang="en-US" sz="1200" i="1" kern="1200" dirty="0">
                <a:solidFill>
                  <a:schemeClr val="tx1"/>
                </a:solidFill>
                <a:effectLst/>
                <a:latin typeface="+mn-lt"/>
                <a:ea typeface="+mn-ea"/>
                <a:cs typeface="+mn-cs"/>
              </a:rPr>
              <a:t>Survey of Jerusalem: The Northwestern Sector</a:t>
            </a:r>
            <a:r>
              <a:rPr lang="en-US" sz="1200" kern="1200" dirty="0">
                <a:solidFill>
                  <a:schemeClr val="tx1"/>
                </a:solidFill>
                <a:effectLst/>
                <a:latin typeface="+mn-lt"/>
                <a:ea typeface="+mn-ea"/>
                <a:cs typeface="+mn-cs"/>
              </a:rPr>
              <a:t>. Archaeological Survey of Israel 101. Jerusalem: Israel Antiquities Authority.</a:t>
            </a:r>
          </a:p>
          <a:p>
            <a:r>
              <a:rPr lang="en-US" sz="1200" kern="1200" dirty="0" err="1">
                <a:solidFill>
                  <a:schemeClr val="tx1"/>
                </a:solidFill>
                <a:effectLst/>
                <a:latin typeface="+mn-lt"/>
                <a:ea typeface="+mn-ea"/>
                <a:cs typeface="+mn-cs"/>
              </a:rPr>
              <a:t>Schiley</a:t>
            </a:r>
            <a:r>
              <a:rPr lang="en-US" sz="1200" kern="1200" dirty="0">
                <a:solidFill>
                  <a:schemeClr val="tx1"/>
                </a:solidFill>
                <a:effectLst/>
                <a:latin typeface="+mn-lt"/>
                <a:ea typeface="+mn-ea"/>
                <a:cs typeface="+mn-cs"/>
              </a:rPr>
              <a:t>, D. G.</a:t>
            </a:r>
          </a:p>
          <a:p>
            <a:pPr marL="685800" indent="-457200">
              <a:tabLst>
                <a:tab pos="685800" algn="l"/>
              </a:tabLst>
            </a:pPr>
            <a:r>
              <a:rPr lang="en-US" sz="1200" kern="1200" dirty="0">
                <a:solidFill>
                  <a:schemeClr val="tx1"/>
                </a:solidFill>
                <a:effectLst/>
                <a:latin typeface="+mn-lt"/>
                <a:ea typeface="+mn-ea"/>
                <a:cs typeface="+mn-cs"/>
              </a:rPr>
              <a:t>1992	</a:t>
            </a:r>
            <a:r>
              <a:rPr lang="en-US" sz="1200" kern="1200" dirty="0" err="1">
                <a:solidFill>
                  <a:schemeClr val="tx1"/>
                </a:solidFill>
                <a:effectLst/>
                <a:latin typeface="+mn-lt"/>
                <a:ea typeface="+mn-ea"/>
                <a:cs typeface="+mn-cs"/>
              </a:rPr>
              <a:t>Bahurim</a:t>
            </a:r>
            <a:r>
              <a:rPr lang="en-US" sz="1200" kern="1200" dirty="0">
                <a:solidFill>
                  <a:schemeClr val="tx1"/>
                </a:solidFill>
                <a:effectLst/>
                <a:latin typeface="+mn-lt"/>
                <a:ea typeface="+mn-ea"/>
                <a:cs typeface="+mn-cs"/>
              </a:rPr>
              <a:t>. </a:t>
            </a:r>
            <a:r>
              <a:rPr lang="en-US" sz="1200" i="1" kern="1200" dirty="0">
                <a:solidFill>
                  <a:schemeClr val="tx1"/>
                </a:solidFill>
                <a:effectLst/>
                <a:latin typeface="+mn-lt"/>
                <a:ea typeface="+mn-ea"/>
                <a:cs typeface="+mn-cs"/>
              </a:rPr>
              <a:t>Anchor Bible Dictionary, </a:t>
            </a:r>
            <a:r>
              <a:rPr lang="en-US" sz="1200" kern="1200" dirty="0">
                <a:solidFill>
                  <a:schemeClr val="tx1"/>
                </a:solidFill>
                <a:effectLst/>
                <a:latin typeface="+mn-lt"/>
                <a:ea typeface="+mn-ea"/>
                <a:cs typeface="+mn-cs"/>
              </a:rPr>
              <a:t>vol. 3, ed. D. N. Freedman. New York: Doubleday.</a:t>
            </a:r>
          </a:p>
          <a:p>
            <a:r>
              <a:rPr lang="en-US" sz="1200" kern="1200" dirty="0">
                <a:solidFill>
                  <a:schemeClr val="tx1"/>
                </a:solidFill>
                <a:effectLst/>
                <a:latin typeface="+mn-lt"/>
                <a:ea typeface="+mn-ea"/>
                <a:cs typeface="+mn-cs"/>
              </a:rPr>
              <a:t>Voigt, E. E.</a:t>
            </a:r>
          </a:p>
          <a:p>
            <a:pPr marL="685800" indent="-457200">
              <a:tabLst>
                <a:tab pos="685800" algn="l"/>
              </a:tabLst>
            </a:pPr>
            <a:r>
              <a:rPr lang="en-US" sz="1200" kern="1200" dirty="0">
                <a:solidFill>
                  <a:schemeClr val="tx1"/>
                </a:solidFill>
                <a:effectLst/>
                <a:latin typeface="+mn-lt"/>
                <a:ea typeface="+mn-ea"/>
                <a:cs typeface="+mn-cs"/>
              </a:rPr>
              <a:t>1923	</a:t>
            </a:r>
            <a:r>
              <a:rPr lang="en-US" sz="1200" kern="1200" dirty="0" err="1">
                <a:solidFill>
                  <a:schemeClr val="tx1"/>
                </a:solidFill>
                <a:effectLst/>
                <a:latin typeface="+mn-lt"/>
                <a:ea typeface="+mn-ea"/>
                <a:cs typeface="+mn-cs"/>
              </a:rPr>
              <a:t>Bahurim</a:t>
            </a:r>
            <a:r>
              <a:rPr lang="en-US" sz="1200" kern="1200" dirty="0">
                <a:solidFill>
                  <a:schemeClr val="tx1"/>
                </a:solidFill>
                <a:effectLst/>
                <a:latin typeface="+mn-lt"/>
                <a:ea typeface="+mn-ea"/>
                <a:cs typeface="+mn-cs"/>
              </a:rPr>
              <a:t>. </a:t>
            </a:r>
            <a:r>
              <a:rPr lang="en-US" sz="1200" i="1" kern="1200" dirty="0">
                <a:solidFill>
                  <a:schemeClr val="tx1"/>
                </a:solidFill>
                <a:effectLst/>
                <a:latin typeface="+mn-lt"/>
                <a:ea typeface="+mn-ea"/>
                <a:cs typeface="+mn-cs"/>
              </a:rPr>
              <a:t>The Annual of the American Schools of Oriental Research</a:t>
            </a:r>
            <a:r>
              <a:rPr lang="en-US" sz="1200" kern="1200" dirty="0">
                <a:solidFill>
                  <a:schemeClr val="tx1"/>
                </a:solidFill>
                <a:effectLst/>
                <a:latin typeface="+mn-lt"/>
                <a:ea typeface="+mn-ea"/>
                <a:cs typeface="+mn-cs"/>
              </a:rPr>
              <a:t> 5: 67–76.</a:t>
            </a: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ws062415185</a:t>
            </a:r>
          </a:p>
        </p:txBody>
      </p:sp>
      <p:sp>
        <p:nvSpPr>
          <p:cNvPr id="4" name="Slide Number Placeholder 3"/>
          <p:cNvSpPr>
            <a:spLocks noGrp="1"/>
          </p:cNvSpPr>
          <p:nvPr>
            <p:ph type="sldNum" sz="quarter" idx="10"/>
          </p:nvPr>
        </p:nvSpPr>
        <p:spPr/>
        <p:txBody>
          <a:bodyPr/>
          <a:lstStyle/>
          <a:p>
            <a:fld id="{4E4946A3-FD68-4E77-9DEF-1E7536A4AD96}" type="slidenum">
              <a:rPr lang="en-US" smtClean="0"/>
              <a:t>172</a:t>
            </a:fld>
            <a:endParaRPr lang="en-US"/>
          </a:p>
        </p:txBody>
      </p:sp>
    </p:spTree>
    <p:extLst>
      <p:ext uri="{BB962C8B-B14F-4D97-AF65-F5344CB8AC3E}">
        <p14:creationId xmlns:p14="http://schemas.microsoft.com/office/powerpoint/2010/main" val="1877552445"/>
      </p:ext>
    </p:extLst>
  </p:cSld>
  <p:clrMapOvr>
    <a:masterClrMapping/>
  </p:clrMapOvr>
</p:notes>
</file>

<file path=ppt/notesSlides/notesSlide1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err="1">
                <a:solidFill>
                  <a:schemeClr val="tx1"/>
                </a:solidFill>
                <a:effectLst/>
                <a:latin typeface="+mn-lt"/>
                <a:ea typeface="+mn-ea"/>
                <a:cs typeface="+mn-cs"/>
              </a:rPr>
              <a:t>Bahurim</a:t>
            </a:r>
            <a:r>
              <a:rPr lang="en-US" sz="1200" kern="1200" dirty="0">
                <a:solidFill>
                  <a:schemeClr val="tx1"/>
                </a:solidFill>
                <a:effectLst/>
                <a:latin typeface="+mn-lt"/>
                <a:ea typeface="+mn-ea"/>
                <a:cs typeface="+mn-cs"/>
              </a:rPr>
              <a:t> (2 Sam 3:16; 16:5; 17:18; 19:16; 23:31; 1 Kgs 2:8, cf. </a:t>
            </a:r>
            <a:r>
              <a:rPr lang="en-US" sz="1200" i="1" kern="1200" dirty="0" err="1">
                <a:solidFill>
                  <a:schemeClr val="tx1"/>
                </a:solidFill>
                <a:effectLst/>
                <a:latin typeface="+mn-lt"/>
                <a:ea typeface="+mn-ea"/>
                <a:cs typeface="+mn-cs"/>
              </a:rPr>
              <a:t>Onom</a:t>
            </a:r>
            <a:r>
              <a:rPr lang="en-US" sz="1200" kern="1200" dirty="0">
                <a:solidFill>
                  <a:schemeClr val="tx1"/>
                </a:solidFill>
                <a:effectLst/>
                <a:latin typeface="+mn-lt"/>
                <a:ea typeface="+mn-ea"/>
                <a:cs typeface="+mn-cs"/>
              </a:rPr>
              <a:t>. 56.7) is tentatively identified with </a:t>
            </a:r>
            <a:r>
              <a:rPr lang="en-US" sz="1200" kern="1200" dirty="0" err="1">
                <a:solidFill>
                  <a:schemeClr val="tx1"/>
                </a:solidFill>
                <a:effectLst/>
                <a:latin typeface="+mn-lt"/>
                <a:ea typeface="+mn-ea"/>
                <a:cs typeface="+mn-cs"/>
              </a:rPr>
              <a:t>Râs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Tammîm</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Schiley</a:t>
            </a:r>
            <a:r>
              <a:rPr lang="en-US" sz="1200" kern="1200" dirty="0">
                <a:solidFill>
                  <a:schemeClr val="tx1"/>
                </a:solidFill>
                <a:effectLst/>
                <a:latin typeface="+mn-lt"/>
                <a:ea typeface="+mn-ea"/>
                <a:cs typeface="+mn-cs"/>
              </a:rPr>
              <a:t> 1992: 568; Voigt 1923: 67–73). Surveys at the site showed Iron II and Roman remains (</a:t>
            </a:r>
            <a:r>
              <a:rPr lang="en-US" sz="1200" kern="1200" dirty="0" err="1">
                <a:solidFill>
                  <a:schemeClr val="tx1"/>
                </a:solidFill>
                <a:effectLst/>
                <a:latin typeface="+mn-lt"/>
                <a:ea typeface="+mn-ea"/>
                <a:cs typeface="+mn-cs"/>
              </a:rPr>
              <a:t>Kloner</a:t>
            </a:r>
            <a:r>
              <a:rPr lang="en-US" sz="1200" kern="1200" dirty="0">
                <a:solidFill>
                  <a:schemeClr val="tx1"/>
                </a:solidFill>
                <a:effectLst/>
                <a:latin typeface="+mn-lt"/>
                <a:ea typeface="+mn-ea"/>
                <a:cs typeface="+mn-cs"/>
              </a:rPr>
              <a:t> 2001: site 310; Greenberg and </a:t>
            </a:r>
            <a:r>
              <a:rPr lang="en-US" sz="1200" kern="1200" dirty="0" err="1">
                <a:solidFill>
                  <a:schemeClr val="tx1"/>
                </a:solidFill>
                <a:effectLst/>
                <a:latin typeface="+mn-lt"/>
                <a:ea typeface="+mn-ea"/>
                <a:cs typeface="+mn-cs"/>
              </a:rPr>
              <a:t>Keinan</a:t>
            </a:r>
            <a:r>
              <a:rPr lang="en-US" sz="1200" kern="1200" dirty="0">
                <a:solidFill>
                  <a:schemeClr val="tx1"/>
                </a:solidFill>
                <a:effectLst/>
                <a:latin typeface="+mn-lt"/>
                <a:ea typeface="+mn-ea"/>
                <a:cs typeface="+mn-cs"/>
              </a:rPr>
              <a:t> 2009: site 3212).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Nearby </a:t>
            </a:r>
            <a:r>
              <a:rPr lang="en-US" sz="1200" kern="1200" dirty="0" err="1">
                <a:solidFill>
                  <a:schemeClr val="tx1"/>
                </a:solidFill>
                <a:effectLst/>
                <a:latin typeface="+mn-lt"/>
                <a:ea typeface="+mn-ea"/>
                <a:cs typeface="+mn-cs"/>
              </a:rPr>
              <a:t>Râs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esh</a:t>
            </a:r>
            <a:r>
              <a:rPr lang="en-US" sz="1200" kern="1200" dirty="0">
                <a:solidFill>
                  <a:schemeClr val="tx1"/>
                </a:solidFill>
                <a:effectLst/>
                <a:latin typeface="+mn-lt"/>
                <a:ea typeface="+mn-ea"/>
                <a:cs typeface="+mn-cs"/>
              </a:rPr>
              <a:t>-Sheikh </a:t>
            </a:r>
            <a:r>
              <a:rPr lang="en-US" sz="1200" kern="1200" dirty="0" err="1">
                <a:solidFill>
                  <a:schemeClr val="tx1"/>
                </a:solidFill>
                <a:effectLst/>
                <a:latin typeface="+mn-lt"/>
                <a:ea typeface="+mn-ea"/>
                <a:cs typeface="+mn-cs"/>
              </a:rPr>
              <a:t>ʿAnbar</a:t>
            </a:r>
            <a:r>
              <a:rPr lang="en-US" sz="1200" kern="1200" baseline="0" dirty="0">
                <a:solidFill>
                  <a:schemeClr val="tx1"/>
                </a:solidFill>
                <a:effectLst/>
                <a:latin typeface="+mn-lt"/>
                <a:ea typeface="+mn-ea"/>
                <a:cs typeface="+mn-cs"/>
              </a:rPr>
              <a:t> or </a:t>
            </a:r>
            <a:r>
              <a:rPr lang="en-US" sz="1200" kern="1200" dirty="0" err="1">
                <a:solidFill>
                  <a:schemeClr val="tx1"/>
                </a:solidFill>
                <a:effectLst/>
                <a:latin typeface="+mn-lt"/>
                <a:ea typeface="+mn-ea"/>
                <a:cs typeface="+mn-cs"/>
              </a:rPr>
              <a:t>Râs</a:t>
            </a:r>
            <a:r>
              <a:rPr lang="en-US" sz="1200" kern="1200" dirty="0">
                <a:solidFill>
                  <a:schemeClr val="tx1"/>
                </a:solidFill>
                <a:effectLst/>
                <a:latin typeface="+mn-lt"/>
                <a:ea typeface="+mn-ea"/>
                <a:cs typeface="+mn-cs"/>
              </a:rPr>
              <a:t> </a:t>
            </a:r>
            <a:r>
              <a:rPr lang="en-US" sz="1200" kern="1200" baseline="0" dirty="0">
                <a:solidFill>
                  <a:schemeClr val="tx1"/>
                </a:solidFill>
                <a:effectLst/>
                <a:latin typeface="+mn-lt"/>
                <a:ea typeface="+mn-ea"/>
                <a:cs typeface="+mn-cs"/>
              </a:rPr>
              <a:t>Abu </a:t>
            </a:r>
            <a:r>
              <a:rPr lang="en-US" sz="1200" kern="1200" baseline="0" dirty="0" err="1">
                <a:solidFill>
                  <a:schemeClr val="tx1"/>
                </a:solidFill>
                <a:effectLst/>
                <a:latin typeface="+mn-lt"/>
                <a:ea typeface="+mn-ea"/>
                <a:cs typeface="+mn-cs"/>
              </a:rPr>
              <a:t>Kharrub</a:t>
            </a:r>
            <a:r>
              <a:rPr lang="en-US" sz="1200" kern="1200" dirty="0">
                <a:solidFill>
                  <a:schemeClr val="tx1"/>
                </a:solidFill>
                <a:effectLst/>
                <a:latin typeface="+mn-lt"/>
                <a:ea typeface="+mn-ea"/>
                <a:cs typeface="+mn-cs"/>
              </a:rPr>
              <a:t> (on the same hill, on the eastern side of highway 1) also showed Middle Bronze, Iron I–II, Hellenistic–Byzantine, and later remains (</a:t>
            </a:r>
            <a:r>
              <a:rPr lang="en-US" sz="1200" kern="1200" dirty="0" err="1">
                <a:solidFill>
                  <a:schemeClr val="tx1"/>
                </a:solidFill>
                <a:effectLst/>
                <a:latin typeface="+mn-lt"/>
                <a:ea typeface="+mn-ea"/>
                <a:cs typeface="+mn-cs"/>
              </a:rPr>
              <a:t>Kloner</a:t>
            </a:r>
            <a:r>
              <a:rPr lang="en-US" sz="1200" kern="1200" dirty="0">
                <a:solidFill>
                  <a:schemeClr val="tx1"/>
                </a:solidFill>
                <a:effectLst/>
                <a:latin typeface="+mn-lt"/>
                <a:ea typeface="+mn-ea"/>
                <a:cs typeface="+mn-cs"/>
              </a:rPr>
              <a:t> 2003: site 276; Greenberg and </a:t>
            </a:r>
            <a:r>
              <a:rPr lang="en-US" sz="1200" kern="1200" dirty="0" err="1">
                <a:solidFill>
                  <a:schemeClr val="tx1"/>
                </a:solidFill>
                <a:effectLst/>
                <a:latin typeface="+mn-lt"/>
                <a:ea typeface="+mn-ea"/>
                <a:cs typeface="+mn-cs"/>
              </a:rPr>
              <a:t>Keinan</a:t>
            </a:r>
            <a:r>
              <a:rPr lang="en-US" sz="1200" kern="1200" dirty="0">
                <a:solidFill>
                  <a:schemeClr val="tx1"/>
                </a:solidFill>
                <a:effectLst/>
                <a:latin typeface="+mn-lt"/>
                <a:ea typeface="+mn-ea"/>
                <a:cs typeface="+mn-cs"/>
              </a:rPr>
              <a:t> 2009: site 3190). Additionally, a more recent (2007–2008) high resolution survey in the area of </a:t>
            </a:r>
            <a:r>
              <a:rPr lang="en-US" sz="1200" kern="1200" dirty="0" err="1">
                <a:solidFill>
                  <a:schemeClr val="tx1"/>
                </a:solidFill>
                <a:effectLst/>
                <a:latin typeface="+mn-lt"/>
                <a:ea typeface="+mn-ea"/>
                <a:cs typeface="+mn-cs"/>
              </a:rPr>
              <a:t>Râs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Tammîm</a:t>
            </a:r>
            <a:r>
              <a:rPr lang="en-US" sz="1200" kern="1200" dirty="0">
                <a:solidFill>
                  <a:schemeClr val="tx1"/>
                </a:solidFill>
                <a:effectLst/>
                <a:latin typeface="+mn-lt"/>
                <a:ea typeface="+mn-ea"/>
                <a:cs typeface="+mn-cs"/>
              </a:rPr>
              <a:t> (Area III) revealed numerous Iron Age remains that confirm the area’s Iron II occupation (</a:t>
            </a:r>
            <a:r>
              <a:rPr lang="en-US" sz="1200" kern="1200" dirty="0" err="1">
                <a:solidFill>
                  <a:schemeClr val="tx1"/>
                </a:solidFill>
                <a:effectLst/>
                <a:latin typeface="+mn-lt"/>
                <a:ea typeface="+mn-ea"/>
                <a:cs typeface="+mn-cs"/>
              </a:rPr>
              <a:t>Eriikh</a:t>
            </a:r>
            <a:r>
              <a:rPr lang="en-US" sz="1200" kern="1200" dirty="0">
                <a:solidFill>
                  <a:schemeClr val="tx1"/>
                </a:solidFill>
                <a:effectLst/>
                <a:latin typeface="+mn-lt"/>
                <a:ea typeface="+mn-ea"/>
                <a:cs typeface="+mn-cs"/>
              </a:rPr>
              <a:t>-Rose 2010). </a:t>
            </a:r>
          </a:p>
          <a:p>
            <a:r>
              <a:rPr lang="en-US" sz="1200" kern="1200" dirty="0">
                <a:solidFill>
                  <a:schemeClr val="tx1"/>
                </a:solidFill>
                <a:effectLst/>
                <a:latin typeface="+mn-lt"/>
                <a:ea typeface="+mn-ea"/>
                <a:cs typeface="+mn-cs"/>
              </a:rPr>
              <a:t> </a:t>
            </a:r>
          </a:p>
          <a:p>
            <a:r>
              <a:rPr lang="en-US" sz="1200" b="1" kern="1200" dirty="0">
                <a:solidFill>
                  <a:schemeClr val="tx1"/>
                </a:solidFill>
                <a:effectLst/>
                <a:latin typeface="+mn-lt"/>
                <a:ea typeface="+mn-ea"/>
                <a:cs typeface="+mn-cs"/>
              </a:rPr>
              <a:t>References:</a:t>
            </a:r>
            <a:br>
              <a:rPr lang="en-US" sz="1200" kern="1200" dirty="0">
                <a:solidFill>
                  <a:schemeClr val="tx1"/>
                </a:solidFill>
                <a:effectLst/>
                <a:latin typeface="+mn-lt"/>
                <a:ea typeface="+mn-ea"/>
                <a:cs typeface="+mn-cs"/>
              </a:rPr>
            </a:br>
            <a:r>
              <a:rPr lang="en-US" sz="1200" kern="1200" dirty="0" err="1">
                <a:solidFill>
                  <a:schemeClr val="tx1"/>
                </a:solidFill>
                <a:effectLst/>
                <a:latin typeface="+mn-lt"/>
                <a:ea typeface="+mn-ea"/>
                <a:cs typeface="+mn-cs"/>
              </a:rPr>
              <a:t>Eriikh</a:t>
            </a:r>
            <a:r>
              <a:rPr lang="en-US" sz="1200" kern="1200" dirty="0">
                <a:solidFill>
                  <a:schemeClr val="tx1"/>
                </a:solidFill>
                <a:effectLst/>
                <a:latin typeface="+mn-lt"/>
                <a:ea typeface="+mn-ea"/>
                <a:cs typeface="+mn-cs"/>
              </a:rPr>
              <a:t>-Rose, A.</a:t>
            </a:r>
          </a:p>
          <a:p>
            <a:pPr marL="685800" indent="-514350">
              <a:tabLst>
                <a:tab pos="685800" algn="l"/>
              </a:tabLst>
            </a:pPr>
            <a:r>
              <a:rPr lang="en-US" sz="1200" kern="1200" dirty="0">
                <a:solidFill>
                  <a:schemeClr val="tx1"/>
                </a:solidFill>
                <a:effectLst/>
                <a:latin typeface="+mn-lt"/>
                <a:ea typeface="+mn-ea"/>
                <a:cs typeface="+mn-cs"/>
              </a:rPr>
              <a:t>2010	Jerusalem, the Slopes of Mount Scopus, Survey. </a:t>
            </a:r>
            <a:r>
              <a:rPr lang="en-US" sz="1200" i="1" kern="1200" dirty="0" err="1">
                <a:solidFill>
                  <a:schemeClr val="tx1"/>
                </a:solidFill>
                <a:effectLst/>
                <a:latin typeface="+mn-lt"/>
                <a:ea typeface="+mn-ea"/>
                <a:cs typeface="+mn-cs"/>
              </a:rPr>
              <a:t>Hadashot</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Arkheologiot</a:t>
            </a:r>
            <a:r>
              <a:rPr lang="en-US" sz="1200" kern="1200" dirty="0">
                <a:solidFill>
                  <a:schemeClr val="tx1"/>
                </a:solidFill>
                <a:effectLst/>
                <a:latin typeface="+mn-lt"/>
                <a:ea typeface="+mn-ea"/>
                <a:cs typeface="+mn-cs"/>
              </a:rPr>
              <a:t> 122. http://www.hadashot-esi.org.il/report_detail_eng.aspx?id=1612&amp;mag_id=117</a:t>
            </a:r>
          </a:p>
          <a:p>
            <a:r>
              <a:rPr lang="en-US" sz="1200" kern="1200" dirty="0">
                <a:solidFill>
                  <a:schemeClr val="tx1"/>
                </a:solidFill>
                <a:effectLst/>
                <a:latin typeface="+mn-lt"/>
                <a:ea typeface="+mn-ea"/>
                <a:cs typeface="+mn-cs"/>
              </a:rPr>
              <a:t>Greenberg, R., and </a:t>
            </a:r>
            <a:r>
              <a:rPr lang="en-US" sz="1200" kern="1200" dirty="0" err="1">
                <a:solidFill>
                  <a:schemeClr val="tx1"/>
                </a:solidFill>
                <a:effectLst/>
                <a:latin typeface="+mn-lt"/>
                <a:ea typeface="+mn-ea"/>
                <a:cs typeface="+mn-cs"/>
              </a:rPr>
              <a:t>Keinan</a:t>
            </a:r>
            <a:r>
              <a:rPr lang="en-US" sz="1200" kern="1200" dirty="0">
                <a:solidFill>
                  <a:schemeClr val="tx1"/>
                </a:solidFill>
                <a:effectLst/>
                <a:latin typeface="+mn-lt"/>
                <a:ea typeface="+mn-ea"/>
                <a:cs typeface="+mn-cs"/>
              </a:rPr>
              <a:t>, A. </a:t>
            </a:r>
          </a:p>
          <a:p>
            <a:pPr marL="685800" indent="-457200">
              <a:tabLst>
                <a:tab pos="685800" algn="l"/>
              </a:tabLst>
            </a:pPr>
            <a:r>
              <a:rPr lang="en-US" sz="1200" kern="1200" dirty="0">
                <a:solidFill>
                  <a:schemeClr val="tx1"/>
                </a:solidFill>
                <a:effectLst/>
                <a:latin typeface="+mn-lt"/>
                <a:ea typeface="+mn-ea"/>
                <a:cs typeface="+mn-cs"/>
              </a:rPr>
              <a:t>2009	</a:t>
            </a:r>
            <a:r>
              <a:rPr lang="en-US" sz="1200" i="1" kern="1200" dirty="0">
                <a:solidFill>
                  <a:schemeClr val="tx1"/>
                </a:solidFill>
                <a:effectLst/>
                <a:latin typeface="+mn-lt"/>
                <a:ea typeface="+mn-ea"/>
                <a:cs typeface="+mn-cs"/>
              </a:rPr>
              <a:t>Israeli Archaeological Activity in the West Bank 1967–2007: A Sourcebook</a:t>
            </a:r>
            <a:r>
              <a:rPr lang="en-US" sz="1200" kern="1200" dirty="0">
                <a:solidFill>
                  <a:schemeClr val="tx1"/>
                </a:solidFill>
                <a:effectLst/>
                <a:latin typeface="+mn-lt"/>
                <a:ea typeface="+mn-ea"/>
                <a:cs typeface="+mn-cs"/>
              </a:rPr>
              <a:t>. Jerusalem: Ostracon.</a:t>
            </a:r>
          </a:p>
          <a:p>
            <a:r>
              <a:rPr lang="en-US" sz="1200" kern="1200" dirty="0" err="1">
                <a:solidFill>
                  <a:schemeClr val="tx1"/>
                </a:solidFill>
                <a:effectLst/>
                <a:latin typeface="+mn-lt"/>
                <a:ea typeface="+mn-ea"/>
                <a:cs typeface="+mn-cs"/>
              </a:rPr>
              <a:t>Kloner</a:t>
            </a:r>
            <a:r>
              <a:rPr lang="en-US" sz="1200" kern="1200" dirty="0">
                <a:solidFill>
                  <a:schemeClr val="tx1"/>
                </a:solidFill>
                <a:effectLst/>
                <a:latin typeface="+mn-lt"/>
                <a:ea typeface="+mn-ea"/>
                <a:cs typeface="+mn-cs"/>
              </a:rPr>
              <a:t>, A.</a:t>
            </a:r>
          </a:p>
          <a:p>
            <a:pPr marL="685800" indent="-457200">
              <a:tabLst>
                <a:tab pos="685800" algn="l"/>
              </a:tabLst>
            </a:pPr>
            <a:r>
              <a:rPr lang="en-US" sz="1200" kern="1200" dirty="0">
                <a:solidFill>
                  <a:schemeClr val="tx1"/>
                </a:solidFill>
                <a:effectLst/>
                <a:latin typeface="+mn-lt"/>
                <a:ea typeface="+mn-ea"/>
                <a:cs typeface="+mn-cs"/>
              </a:rPr>
              <a:t>2001	</a:t>
            </a:r>
            <a:r>
              <a:rPr lang="en-US" sz="1200" i="1" kern="1200" dirty="0">
                <a:solidFill>
                  <a:schemeClr val="tx1"/>
                </a:solidFill>
                <a:effectLst/>
                <a:latin typeface="+mn-lt"/>
                <a:ea typeface="+mn-ea"/>
                <a:cs typeface="+mn-cs"/>
              </a:rPr>
              <a:t>Survey of Jerusalem: The Northeastern Sector</a:t>
            </a:r>
            <a:r>
              <a:rPr lang="en-US" sz="1200" kern="1200" dirty="0">
                <a:solidFill>
                  <a:schemeClr val="tx1"/>
                </a:solidFill>
                <a:effectLst/>
                <a:latin typeface="+mn-lt"/>
                <a:ea typeface="+mn-ea"/>
                <a:cs typeface="+mn-cs"/>
              </a:rPr>
              <a:t>. Archaeological Survey of Israel 102. Jerusalem: Israel Antiquities Authority.</a:t>
            </a:r>
          </a:p>
          <a:p>
            <a:pPr marL="685800" indent="-457200">
              <a:tabLst>
                <a:tab pos="685800" algn="l"/>
              </a:tabLst>
            </a:pPr>
            <a:r>
              <a:rPr lang="en-US" sz="1200" kern="1200" dirty="0">
                <a:solidFill>
                  <a:schemeClr val="tx1"/>
                </a:solidFill>
                <a:effectLst/>
                <a:latin typeface="+mn-lt"/>
                <a:ea typeface="+mn-ea"/>
                <a:cs typeface="+mn-cs"/>
              </a:rPr>
              <a:t>2003	</a:t>
            </a:r>
            <a:r>
              <a:rPr lang="en-US" sz="1200" i="1" kern="1200" dirty="0">
                <a:solidFill>
                  <a:schemeClr val="tx1"/>
                </a:solidFill>
                <a:effectLst/>
                <a:latin typeface="+mn-lt"/>
                <a:ea typeface="+mn-ea"/>
                <a:cs typeface="+mn-cs"/>
              </a:rPr>
              <a:t>Survey of Jerusalem: The Northwestern Sector</a:t>
            </a:r>
            <a:r>
              <a:rPr lang="en-US" sz="1200" kern="1200" dirty="0">
                <a:solidFill>
                  <a:schemeClr val="tx1"/>
                </a:solidFill>
                <a:effectLst/>
                <a:latin typeface="+mn-lt"/>
                <a:ea typeface="+mn-ea"/>
                <a:cs typeface="+mn-cs"/>
              </a:rPr>
              <a:t>. Archaeological Survey of Israel 101. Jerusalem: Israel Antiquities Authority.</a:t>
            </a:r>
          </a:p>
          <a:p>
            <a:r>
              <a:rPr lang="en-US" sz="1200" kern="1200" dirty="0" err="1">
                <a:solidFill>
                  <a:schemeClr val="tx1"/>
                </a:solidFill>
                <a:effectLst/>
                <a:latin typeface="+mn-lt"/>
                <a:ea typeface="+mn-ea"/>
                <a:cs typeface="+mn-cs"/>
              </a:rPr>
              <a:t>Schiley</a:t>
            </a:r>
            <a:r>
              <a:rPr lang="en-US" sz="1200" kern="1200" dirty="0">
                <a:solidFill>
                  <a:schemeClr val="tx1"/>
                </a:solidFill>
                <a:effectLst/>
                <a:latin typeface="+mn-lt"/>
                <a:ea typeface="+mn-ea"/>
                <a:cs typeface="+mn-cs"/>
              </a:rPr>
              <a:t>, D. G.</a:t>
            </a:r>
          </a:p>
          <a:p>
            <a:pPr marL="685800" indent="-457200">
              <a:tabLst>
                <a:tab pos="685800" algn="l"/>
              </a:tabLst>
            </a:pPr>
            <a:r>
              <a:rPr lang="en-US" sz="1200" kern="1200" dirty="0">
                <a:solidFill>
                  <a:schemeClr val="tx1"/>
                </a:solidFill>
                <a:effectLst/>
                <a:latin typeface="+mn-lt"/>
                <a:ea typeface="+mn-ea"/>
                <a:cs typeface="+mn-cs"/>
              </a:rPr>
              <a:t>1992	</a:t>
            </a:r>
            <a:r>
              <a:rPr lang="en-US" sz="1200" kern="1200" dirty="0" err="1">
                <a:solidFill>
                  <a:schemeClr val="tx1"/>
                </a:solidFill>
                <a:effectLst/>
                <a:latin typeface="+mn-lt"/>
                <a:ea typeface="+mn-ea"/>
                <a:cs typeface="+mn-cs"/>
              </a:rPr>
              <a:t>Bahurim</a:t>
            </a:r>
            <a:r>
              <a:rPr lang="en-US" sz="1200" kern="1200" dirty="0">
                <a:solidFill>
                  <a:schemeClr val="tx1"/>
                </a:solidFill>
                <a:effectLst/>
                <a:latin typeface="+mn-lt"/>
                <a:ea typeface="+mn-ea"/>
                <a:cs typeface="+mn-cs"/>
              </a:rPr>
              <a:t>. </a:t>
            </a:r>
            <a:r>
              <a:rPr lang="en-US" sz="1200" i="1" kern="1200" dirty="0">
                <a:solidFill>
                  <a:schemeClr val="tx1"/>
                </a:solidFill>
                <a:effectLst/>
                <a:latin typeface="+mn-lt"/>
                <a:ea typeface="+mn-ea"/>
                <a:cs typeface="+mn-cs"/>
              </a:rPr>
              <a:t>Anchor Bible Dictionary, </a:t>
            </a:r>
            <a:r>
              <a:rPr lang="en-US" sz="1200" kern="1200" dirty="0">
                <a:solidFill>
                  <a:schemeClr val="tx1"/>
                </a:solidFill>
                <a:effectLst/>
                <a:latin typeface="+mn-lt"/>
                <a:ea typeface="+mn-ea"/>
                <a:cs typeface="+mn-cs"/>
              </a:rPr>
              <a:t>vol. 3, ed. D. N. Freedman. New York: Doubleday.</a:t>
            </a:r>
          </a:p>
          <a:p>
            <a:r>
              <a:rPr lang="en-US" sz="1200" kern="1200" dirty="0">
                <a:solidFill>
                  <a:schemeClr val="tx1"/>
                </a:solidFill>
                <a:effectLst/>
                <a:latin typeface="+mn-lt"/>
                <a:ea typeface="+mn-ea"/>
                <a:cs typeface="+mn-cs"/>
              </a:rPr>
              <a:t>Voigt, E. E.</a:t>
            </a:r>
          </a:p>
          <a:p>
            <a:pPr marL="685800" indent="-457200">
              <a:tabLst>
                <a:tab pos="685800" algn="l"/>
              </a:tabLst>
            </a:pPr>
            <a:r>
              <a:rPr lang="en-US" sz="1200" kern="1200" dirty="0">
                <a:solidFill>
                  <a:schemeClr val="tx1"/>
                </a:solidFill>
                <a:effectLst/>
                <a:latin typeface="+mn-lt"/>
                <a:ea typeface="+mn-ea"/>
                <a:cs typeface="+mn-cs"/>
              </a:rPr>
              <a:t>1923	</a:t>
            </a:r>
            <a:r>
              <a:rPr lang="en-US" sz="1200" kern="1200" dirty="0" err="1">
                <a:solidFill>
                  <a:schemeClr val="tx1"/>
                </a:solidFill>
                <a:effectLst/>
                <a:latin typeface="+mn-lt"/>
                <a:ea typeface="+mn-ea"/>
                <a:cs typeface="+mn-cs"/>
              </a:rPr>
              <a:t>Bahurim</a:t>
            </a:r>
            <a:r>
              <a:rPr lang="en-US" sz="1200" kern="1200" dirty="0">
                <a:solidFill>
                  <a:schemeClr val="tx1"/>
                </a:solidFill>
                <a:effectLst/>
                <a:latin typeface="+mn-lt"/>
                <a:ea typeface="+mn-ea"/>
                <a:cs typeface="+mn-cs"/>
              </a:rPr>
              <a:t>. </a:t>
            </a:r>
            <a:r>
              <a:rPr lang="en-US" sz="1200" i="1" kern="1200" dirty="0">
                <a:solidFill>
                  <a:schemeClr val="tx1"/>
                </a:solidFill>
                <a:effectLst/>
                <a:latin typeface="+mn-lt"/>
                <a:ea typeface="+mn-ea"/>
                <a:cs typeface="+mn-cs"/>
              </a:rPr>
              <a:t>The Annual of the American Schools of Oriental Research</a:t>
            </a:r>
            <a:r>
              <a:rPr lang="en-US" sz="1200" kern="1200" dirty="0">
                <a:solidFill>
                  <a:schemeClr val="tx1"/>
                </a:solidFill>
                <a:effectLst/>
                <a:latin typeface="+mn-lt"/>
                <a:ea typeface="+mn-ea"/>
                <a:cs typeface="+mn-cs"/>
              </a:rPr>
              <a:t> 5: 67–76.</a:t>
            </a: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ws062415185</a:t>
            </a:r>
          </a:p>
        </p:txBody>
      </p:sp>
      <p:sp>
        <p:nvSpPr>
          <p:cNvPr id="4" name="Slide Number Placeholder 3"/>
          <p:cNvSpPr>
            <a:spLocks noGrp="1"/>
          </p:cNvSpPr>
          <p:nvPr>
            <p:ph type="sldNum" sz="quarter" idx="10"/>
          </p:nvPr>
        </p:nvSpPr>
        <p:spPr/>
        <p:txBody>
          <a:bodyPr/>
          <a:lstStyle/>
          <a:p>
            <a:fld id="{4E4946A3-FD68-4E77-9DEF-1E7536A4AD96}" type="slidenum">
              <a:rPr lang="en-US" smtClean="0"/>
              <a:t>173</a:t>
            </a:fld>
            <a:endParaRPr lang="en-US"/>
          </a:p>
        </p:txBody>
      </p:sp>
    </p:spTree>
    <p:extLst>
      <p:ext uri="{BB962C8B-B14F-4D97-AF65-F5344CB8AC3E}">
        <p14:creationId xmlns:p14="http://schemas.microsoft.com/office/powerpoint/2010/main" val="1585044340"/>
      </p:ext>
    </p:extLst>
  </p:cSld>
  <p:clrMapOvr>
    <a:masterClrMapping/>
  </p:clrMapOvr>
</p:notes>
</file>

<file path=ppt/notesSlides/notesSlide1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err="1">
                <a:solidFill>
                  <a:schemeClr val="tx1"/>
                </a:solidFill>
                <a:effectLst/>
                <a:latin typeface="+mn-lt"/>
                <a:ea typeface="+mn-ea"/>
                <a:cs typeface="+mn-cs"/>
              </a:rPr>
              <a:t>Shaalabbin</a:t>
            </a:r>
            <a:r>
              <a:rPr lang="en-US" sz="1200" kern="1200" dirty="0">
                <a:solidFill>
                  <a:schemeClr val="tx1"/>
                </a:solidFill>
                <a:effectLst/>
                <a:latin typeface="+mn-lt"/>
                <a:ea typeface="+mn-ea"/>
                <a:cs typeface="+mn-cs"/>
              </a:rPr>
              <a:t> (</a:t>
            </a:r>
            <a:r>
              <a:rPr lang="he-IL" sz="1200" kern="1200" dirty="0" err="1">
                <a:solidFill>
                  <a:schemeClr val="tx1"/>
                </a:solidFill>
                <a:effectLst/>
                <a:latin typeface="+mn-lt"/>
                <a:ea typeface="+mn-ea"/>
                <a:cs typeface="+mn-cs"/>
              </a:rPr>
              <a:t>שַׁעֲלַבִּין</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Σ</a:t>
            </a:r>
            <a:r>
              <a:rPr lang="en-US" sz="1200" kern="1200" dirty="0">
                <a:solidFill>
                  <a:schemeClr val="tx1"/>
                </a:solidFill>
                <a:effectLst/>
                <a:latin typeface="+mn-lt"/>
                <a:ea typeface="+mn-ea"/>
                <a:cs typeface="+mn-cs"/>
              </a:rPr>
              <a:t>α</a:t>
            </a:r>
            <a:r>
              <a:rPr lang="en-US" sz="1200" kern="1200" dirty="0" err="1">
                <a:solidFill>
                  <a:schemeClr val="tx1"/>
                </a:solidFill>
                <a:effectLst/>
                <a:latin typeface="+mn-lt"/>
                <a:ea typeface="+mn-ea"/>
                <a:cs typeface="+mn-cs"/>
              </a:rPr>
              <a:t>λ</a:t>
            </a:r>
            <a:r>
              <a:rPr lang="en-US" sz="1200" kern="1200" dirty="0">
                <a:solidFill>
                  <a:schemeClr val="tx1"/>
                </a:solidFill>
                <a:effectLst/>
                <a:latin typeface="+mn-lt"/>
                <a:ea typeface="+mn-ea"/>
                <a:cs typeface="+mn-cs"/>
              </a:rPr>
              <a:t>αβ</a:t>
            </a:r>
            <a:r>
              <a:rPr lang="en-US" sz="1200" kern="1200" dirty="0" err="1">
                <a:solidFill>
                  <a:schemeClr val="tx1"/>
                </a:solidFill>
                <a:effectLst/>
                <a:latin typeface="+mn-lt"/>
                <a:ea typeface="+mn-ea"/>
                <a:cs typeface="+mn-cs"/>
              </a:rPr>
              <a:t>ιν</a:t>
            </a:r>
            <a:r>
              <a:rPr lang="en-US" sz="1200" kern="1200" dirty="0">
                <a:solidFill>
                  <a:schemeClr val="tx1"/>
                </a:solidFill>
                <a:effectLst/>
                <a:latin typeface="+mn-lt"/>
                <a:ea typeface="+mn-ea"/>
                <a:cs typeface="+mn-cs"/>
              </a:rPr>
              <a:t>; also occurs as the variant Shaalbim [</a:t>
            </a:r>
            <a:r>
              <a:rPr lang="he-IL" sz="1200" kern="1200" dirty="0" err="1">
                <a:solidFill>
                  <a:schemeClr val="tx1"/>
                </a:solidFill>
                <a:effectLst/>
                <a:latin typeface="+mn-lt"/>
                <a:ea typeface="+mn-ea"/>
                <a:cs typeface="+mn-cs"/>
              </a:rPr>
              <a:t>שַׁעַלְבִים</a:t>
            </a:r>
            <a:r>
              <a:rPr lang="en-US" sz="1200" kern="1200" dirty="0">
                <a:solidFill>
                  <a:schemeClr val="tx1"/>
                </a:solidFill>
                <a:effectLst/>
                <a:latin typeface="+mn-lt"/>
                <a:ea typeface="+mn-ea"/>
                <a:cs typeface="+mn-cs"/>
              </a:rPr>
              <a:t>]) is mentioned five times in the Bible. The name occurs twice in lists of towns associated with the tribe of Dan (Josh 19:42; Judg 1:34), in the second Solomonic district (1 Kgs 4:9) and twice in the gentilic for the hometown of Elihaba, one of David’s thirty mighty men in 2 Samuel 23:32 and 1 Chronicles 11:33.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Regarding the town, Eusebius states that the town was “a village within the borders of Sebaste called Selaba” (</a:t>
            </a:r>
            <a:r>
              <a:rPr lang="en-US" sz="1200" i="1" kern="1200" dirty="0">
                <a:solidFill>
                  <a:schemeClr val="tx1"/>
                </a:solidFill>
                <a:effectLst/>
                <a:latin typeface="+mn-lt"/>
                <a:ea typeface="+mn-ea"/>
                <a:cs typeface="+mn-cs"/>
              </a:rPr>
              <a:t>Onom.</a:t>
            </a:r>
            <a:r>
              <a:rPr lang="en-US" sz="1200" kern="1200" dirty="0">
                <a:solidFill>
                  <a:schemeClr val="tx1"/>
                </a:solidFill>
                <a:effectLst/>
                <a:latin typeface="+mn-lt"/>
                <a:ea typeface="+mn-ea"/>
                <a:cs typeface="+mn-cs"/>
              </a:rPr>
              <a:t> 158.16). Jerome also states that the town was near “Ailon” and “Emmaus-Nicopolis” in his commentary on Ezekiel 48:22 (Smith 1863: 1219–20; Origen and Saint Jerome 2010). The site is universally associated with </a:t>
            </a:r>
            <a:r>
              <a:rPr lang="en-US" sz="1200" kern="1200" dirty="0" err="1">
                <a:solidFill>
                  <a:schemeClr val="tx1"/>
                </a:solidFill>
                <a:effectLst/>
                <a:latin typeface="+mn-lt"/>
                <a:ea typeface="+mn-ea"/>
                <a:cs typeface="+mn-cs"/>
              </a:rPr>
              <a:t>Selbît</a:t>
            </a:r>
            <a:r>
              <a:rPr lang="en-US" sz="1200" kern="1200" dirty="0">
                <a:solidFill>
                  <a:schemeClr val="tx1"/>
                </a:solidFill>
                <a:effectLst/>
                <a:latin typeface="+mn-lt"/>
                <a:ea typeface="+mn-ea"/>
                <a:cs typeface="+mn-cs"/>
              </a:rPr>
              <a:t> (e.g., Conder and Kitchener 1883: 53; Abel 1938: 438; Simons 1959: 200; Aharoni 1979: 442), which is located between modern </a:t>
            </a:r>
            <a:r>
              <a:rPr lang="en-US" sz="1200" kern="1200" dirty="0" err="1">
                <a:solidFill>
                  <a:schemeClr val="tx1"/>
                </a:solidFill>
                <a:effectLst/>
                <a:latin typeface="+mn-lt"/>
                <a:ea typeface="+mn-ea"/>
                <a:cs typeface="+mn-cs"/>
              </a:rPr>
              <a:t>Shaʿalvim</a:t>
            </a:r>
            <a:r>
              <a:rPr lang="en-US" sz="1200" kern="1200" dirty="0">
                <a:solidFill>
                  <a:schemeClr val="tx1"/>
                </a:solidFill>
                <a:effectLst/>
                <a:latin typeface="+mn-lt"/>
                <a:ea typeface="+mn-ea"/>
                <a:cs typeface="+mn-cs"/>
              </a:rPr>
              <a:t> and Nof Ayalon.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The excavations at </a:t>
            </a:r>
            <a:r>
              <a:rPr lang="en-US" sz="1200" kern="1200" dirty="0" err="1">
                <a:solidFill>
                  <a:schemeClr val="tx1"/>
                </a:solidFill>
                <a:effectLst/>
                <a:latin typeface="+mn-lt"/>
                <a:ea typeface="+mn-ea"/>
                <a:cs typeface="+mn-cs"/>
              </a:rPr>
              <a:t>Selbît</a:t>
            </a:r>
            <a:r>
              <a:rPr lang="en-US" sz="1200" kern="1200" dirty="0">
                <a:solidFill>
                  <a:schemeClr val="tx1"/>
                </a:solidFill>
                <a:effectLst/>
                <a:latin typeface="+mn-lt"/>
                <a:ea typeface="+mn-ea"/>
                <a:cs typeface="+mn-cs"/>
              </a:rPr>
              <a:t> have seemingly confirmed Eusebius’s statement as they uncovered a Samaritan synagogue from the 4th–5th centuries AD (</a:t>
            </a:r>
            <a:r>
              <a:rPr lang="en-US" sz="1200" kern="1200" dirty="0" err="1">
                <a:solidFill>
                  <a:schemeClr val="tx1"/>
                </a:solidFill>
                <a:effectLst/>
                <a:latin typeface="+mn-lt"/>
                <a:ea typeface="+mn-ea"/>
                <a:cs typeface="+mn-cs"/>
              </a:rPr>
              <a:t>Barag</a:t>
            </a:r>
            <a:r>
              <a:rPr lang="en-US" sz="1200" kern="1200" dirty="0">
                <a:solidFill>
                  <a:schemeClr val="tx1"/>
                </a:solidFill>
                <a:effectLst/>
                <a:latin typeface="+mn-lt"/>
                <a:ea typeface="+mn-ea"/>
                <a:cs typeface="+mn-cs"/>
              </a:rPr>
              <a:t> 1993: 1338). Later surveys of the site have revealed a much wider range of archaeological periods from the Early Bronze Age</a:t>
            </a:r>
            <a:r>
              <a:rPr lang="en-US" sz="1200" kern="1200" baseline="0" dirty="0">
                <a:solidFill>
                  <a:schemeClr val="tx1"/>
                </a:solidFill>
                <a:effectLst/>
                <a:latin typeface="+mn-lt"/>
                <a:ea typeface="+mn-ea"/>
                <a:cs typeface="+mn-cs"/>
              </a:rPr>
              <a:t> through the </a:t>
            </a:r>
            <a:r>
              <a:rPr lang="en-US" sz="1200" kern="1200" dirty="0">
                <a:solidFill>
                  <a:schemeClr val="tx1"/>
                </a:solidFill>
                <a:effectLst/>
                <a:latin typeface="+mn-lt"/>
                <a:ea typeface="+mn-ea"/>
                <a:cs typeface="+mn-cs"/>
              </a:rPr>
              <a:t>Ottoman period. This included remains from the Late Bronze and the Iron Ages (no Iron I, but IIA–IIC) (Shavit 2000: site 690, 2003: site 86). This evidence along with the toponymic and geographical connection to Shaalabbin would seem to make this identification certain. </a:t>
            </a:r>
          </a:p>
          <a:p>
            <a:r>
              <a:rPr lang="en-US" sz="1200" kern="1200" dirty="0">
                <a:solidFill>
                  <a:schemeClr val="tx1"/>
                </a:solidFill>
                <a:effectLst/>
                <a:latin typeface="+mn-lt"/>
                <a:ea typeface="+mn-ea"/>
                <a:cs typeface="+mn-cs"/>
              </a:rPr>
              <a:t> </a:t>
            </a:r>
          </a:p>
          <a:p>
            <a:r>
              <a:rPr lang="en-US" sz="1200" b="1" kern="1200" dirty="0">
                <a:solidFill>
                  <a:schemeClr val="tx1"/>
                </a:solidFill>
                <a:effectLst/>
                <a:latin typeface="+mn-lt"/>
                <a:ea typeface="+mn-ea"/>
                <a:cs typeface="+mn-cs"/>
              </a:rPr>
              <a:t>References: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Abel, F. M.</a:t>
            </a:r>
          </a:p>
          <a:p>
            <a:pPr marL="685800" indent="-457200">
              <a:tabLst>
                <a:tab pos="685800" algn="l"/>
              </a:tabLst>
            </a:pPr>
            <a:r>
              <a:rPr lang="en-US" sz="1200" kern="1200" dirty="0">
                <a:solidFill>
                  <a:schemeClr val="tx1"/>
                </a:solidFill>
                <a:effectLst/>
                <a:latin typeface="+mn-lt"/>
                <a:ea typeface="+mn-ea"/>
                <a:cs typeface="+mn-cs"/>
              </a:rPr>
              <a:t>1938	</a:t>
            </a:r>
            <a:r>
              <a:rPr lang="en-US" sz="1200" i="1" kern="1200" dirty="0" err="1">
                <a:solidFill>
                  <a:schemeClr val="tx1"/>
                </a:solidFill>
                <a:effectLst/>
                <a:latin typeface="+mn-lt"/>
                <a:ea typeface="+mn-ea"/>
                <a:cs typeface="+mn-cs"/>
              </a:rPr>
              <a:t>Geographie</a:t>
            </a:r>
            <a:r>
              <a:rPr lang="en-US" sz="1200" i="1" kern="1200" dirty="0">
                <a:solidFill>
                  <a:schemeClr val="tx1"/>
                </a:solidFill>
                <a:effectLst/>
                <a:latin typeface="+mn-lt"/>
                <a:ea typeface="+mn-ea"/>
                <a:cs typeface="+mn-cs"/>
              </a:rPr>
              <a:t> de la Palestine,</a:t>
            </a:r>
            <a:r>
              <a:rPr lang="en-US" sz="1200" kern="1200" dirty="0">
                <a:solidFill>
                  <a:schemeClr val="tx1"/>
                </a:solidFill>
                <a:effectLst/>
                <a:latin typeface="+mn-lt"/>
                <a:ea typeface="+mn-ea"/>
                <a:cs typeface="+mn-cs"/>
              </a:rPr>
              <a:t> vol. 2. Paris.</a:t>
            </a:r>
          </a:p>
          <a:p>
            <a:r>
              <a:rPr lang="en-US" sz="1200" kern="1200" dirty="0">
                <a:solidFill>
                  <a:schemeClr val="tx1"/>
                </a:solidFill>
                <a:effectLst/>
                <a:latin typeface="+mn-lt"/>
                <a:ea typeface="+mn-ea"/>
                <a:cs typeface="+mn-cs"/>
              </a:rPr>
              <a:t>Aharoni, Y.</a:t>
            </a:r>
          </a:p>
          <a:p>
            <a:pPr marL="685800" indent="-457200">
              <a:tabLst>
                <a:tab pos="685800" algn="l"/>
              </a:tabLst>
            </a:pPr>
            <a:r>
              <a:rPr lang="en-US" sz="1200" kern="1200" dirty="0">
                <a:solidFill>
                  <a:schemeClr val="tx1"/>
                </a:solidFill>
                <a:effectLst/>
                <a:latin typeface="+mn-lt"/>
                <a:ea typeface="+mn-ea"/>
                <a:cs typeface="+mn-cs"/>
              </a:rPr>
              <a:t>1979	</a:t>
            </a:r>
            <a:r>
              <a:rPr lang="en-US" sz="1200" i="1" kern="1200" dirty="0">
                <a:solidFill>
                  <a:schemeClr val="tx1"/>
                </a:solidFill>
                <a:effectLst/>
                <a:latin typeface="+mn-lt"/>
                <a:ea typeface="+mn-ea"/>
                <a:cs typeface="+mn-cs"/>
              </a:rPr>
              <a:t>The Land of the Bible: A Historical Geography</a:t>
            </a:r>
            <a:r>
              <a:rPr lang="en-US" sz="1200" kern="1200" dirty="0">
                <a:solidFill>
                  <a:schemeClr val="tx1"/>
                </a:solidFill>
                <a:effectLst/>
                <a:latin typeface="+mn-lt"/>
                <a:ea typeface="+mn-ea"/>
                <a:cs typeface="+mn-cs"/>
              </a:rPr>
              <a:t>. Revised and enlarged edition. Trans. A. F. Rainey, from Hebrew. Philadelphia: Westminster Press.</a:t>
            </a:r>
          </a:p>
          <a:p>
            <a:r>
              <a:rPr lang="en-US" sz="1200" kern="1200" dirty="0" err="1">
                <a:solidFill>
                  <a:schemeClr val="tx1"/>
                </a:solidFill>
                <a:effectLst/>
                <a:latin typeface="+mn-lt"/>
                <a:ea typeface="+mn-ea"/>
                <a:cs typeface="+mn-cs"/>
              </a:rPr>
              <a:t>Barag</a:t>
            </a:r>
            <a:r>
              <a:rPr lang="en-US" sz="1200" kern="1200" dirty="0">
                <a:solidFill>
                  <a:schemeClr val="tx1"/>
                </a:solidFill>
                <a:effectLst/>
                <a:latin typeface="+mn-lt"/>
                <a:ea typeface="+mn-ea"/>
                <a:cs typeface="+mn-cs"/>
              </a:rPr>
              <a:t>, D.</a:t>
            </a:r>
          </a:p>
          <a:p>
            <a:pPr marL="685800" indent="-457200">
              <a:tabLst>
                <a:tab pos="685800" algn="l"/>
              </a:tabLst>
            </a:pPr>
            <a:r>
              <a:rPr lang="en-US" sz="1200" kern="1200" dirty="0">
                <a:solidFill>
                  <a:schemeClr val="tx1"/>
                </a:solidFill>
                <a:effectLst/>
                <a:latin typeface="+mn-lt"/>
                <a:ea typeface="+mn-ea"/>
                <a:cs typeface="+mn-cs"/>
              </a:rPr>
              <a:t>1993	</a:t>
            </a:r>
            <a:r>
              <a:rPr lang="en-US" sz="1200" kern="1200" dirty="0" err="1">
                <a:solidFill>
                  <a:schemeClr val="tx1"/>
                </a:solidFill>
                <a:effectLst/>
                <a:latin typeface="+mn-lt"/>
                <a:ea typeface="+mn-ea"/>
                <a:cs typeface="+mn-cs"/>
              </a:rPr>
              <a:t>Shaalbim</a:t>
            </a:r>
            <a:r>
              <a:rPr lang="en-US" sz="1200" kern="1200" dirty="0">
                <a:solidFill>
                  <a:schemeClr val="tx1"/>
                </a:solidFill>
                <a:effectLst/>
                <a:latin typeface="+mn-lt"/>
                <a:ea typeface="+mn-ea"/>
                <a:cs typeface="+mn-cs"/>
              </a:rPr>
              <a:t>. </a:t>
            </a:r>
            <a:r>
              <a:rPr lang="en-US" sz="1200" i="1" kern="1200" dirty="0">
                <a:solidFill>
                  <a:schemeClr val="tx1"/>
                </a:solidFill>
                <a:effectLst/>
                <a:latin typeface="+mn-lt"/>
                <a:ea typeface="+mn-ea"/>
                <a:cs typeface="+mn-cs"/>
              </a:rPr>
              <a:t>New Encyclopedia of the Archaeology of the Holy Land, </a:t>
            </a:r>
            <a:r>
              <a:rPr lang="en-US" sz="1200" kern="1200" dirty="0">
                <a:solidFill>
                  <a:schemeClr val="tx1"/>
                </a:solidFill>
                <a:effectLst/>
                <a:latin typeface="+mn-lt"/>
                <a:ea typeface="+mn-ea"/>
                <a:cs typeface="+mn-cs"/>
              </a:rPr>
              <a:t>vol. 4, ed. E. Stern. Jerusalem</a:t>
            </a:r>
            <a:r>
              <a:rPr lang="en-US" dirty="0"/>
              <a:t>: Carta.</a:t>
            </a:r>
            <a:endParaRPr lang="en-US" sz="1200" kern="1200" dirty="0">
              <a:solidFill>
                <a:schemeClr val="tx1"/>
              </a:solidFill>
              <a:effectLst/>
              <a:latin typeface="+mn-lt"/>
              <a:ea typeface="+mn-ea"/>
              <a:cs typeface="+mn-cs"/>
            </a:endParaRPr>
          </a:p>
          <a:p>
            <a:r>
              <a:rPr lang="en-US" sz="1200" kern="1200" dirty="0" err="1">
                <a:solidFill>
                  <a:schemeClr val="tx1"/>
                </a:solidFill>
                <a:effectLst/>
                <a:latin typeface="+mn-lt"/>
                <a:ea typeface="+mn-ea"/>
                <a:cs typeface="+mn-cs"/>
              </a:rPr>
              <a:t>Conder</a:t>
            </a:r>
            <a:r>
              <a:rPr lang="en-US" sz="1200" kern="1200" dirty="0">
                <a:solidFill>
                  <a:schemeClr val="tx1"/>
                </a:solidFill>
                <a:effectLst/>
                <a:latin typeface="+mn-lt"/>
                <a:ea typeface="+mn-ea"/>
                <a:cs typeface="+mn-cs"/>
              </a:rPr>
              <a:t>, C. R. and Kitchener, H. H. </a:t>
            </a:r>
          </a:p>
          <a:p>
            <a:pPr marL="685800" indent="-457200">
              <a:tabLst>
                <a:tab pos="685800" algn="l"/>
              </a:tabLst>
            </a:pPr>
            <a:r>
              <a:rPr lang="en-US" sz="1200" kern="1200" dirty="0">
                <a:solidFill>
                  <a:schemeClr val="tx1"/>
                </a:solidFill>
                <a:effectLst/>
                <a:latin typeface="+mn-lt"/>
                <a:ea typeface="+mn-ea"/>
                <a:cs typeface="+mn-cs"/>
              </a:rPr>
              <a:t>1883	</a:t>
            </a:r>
            <a:r>
              <a:rPr lang="en-US" sz="1200" i="1" kern="1200" dirty="0">
                <a:solidFill>
                  <a:schemeClr val="tx1"/>
                </a:solidFill>
                <a:effectLst/>
                <a:latin typeface="+mn-lt"/>
                <a:ea typeface="+mn-ea"/>
                <a:cs typeface="+mn-cs"/>
              </a:rPr>
              <a:t>Memoirs of the Topography, Orography, Hydrography, and Archaeology - Judea</a:t>
            </a:r>
            <a:r>
              <a:rPr lang="en-US" sz="1200" kern="1200" dirty="0">
                <a:solidFill>
                  <a:schemeClr val="tx1"/>
                </a:solidFill>
                <a:effectLst/>
                <a:latin typeface="+mn-lt"/>
                <a:ea typeface="+mn-ea"/>
                <a:cs typeface="+mn-cs"/>
              </a:rPr>
              <a:t>. Survey of Western Palestine 3. London: Palestine Exploration Fund.</a:t>
            </a:r>
          </a:p>
          <a:p>
            <a:r>
              <a:rPr lang="en-US" sz="1200" kern="1200" dirty="0">
                <a:solidFill>
                  <a:schemeClr val="tx1"/>
                </a:solidFill>
                <a:effectLst/>
                <a:latin typeface="+mn-lt"/>
                <a:ea typeface="+mn-ea"/>
                <a:cs typeface="+mn-cs"/>
              </a:rPr>
              <a:t>Origen and Saint Jerome.</a:t>
            </a:r>
          </a:p>
          <a:p>
            <a:pPr marL="685800" indent="-457200">
              <a:tabLst>
                <a:tab pos="685800" algn="l"/>
              </a:tabLst>
            </a:pPr>
            <a:r>
              <a:rPr lang="en-US" sz="1200" kern="1200" dirty="0">
                <a:solidFill>
                  <a:schemeClr val="tx1"/>
                </a:solidFill>
                <a:effectLst/>
                <a:latin typeface="+mn-lt"/>
                <a:ea typeface="+mn-ea"/>
                <a:cs typeface="+mn-cs"/>
              </a:rPr>
              <a:t>2010	</a:t>
            </a:r>
            <a:r>
              <a:rPr lang="en-US" sz="1200" i="1" kern="1200" dirty="0">
                <a:solidFill>
                  <a:schemeClr val="tx1"/>
                </a:solidFill>
                <a:effectLst/>
                <a:latin typeface="+mn-lt"/>
                <a:ea typeface="+mn-ea"/>
                <a:cs typeface="+mn-cs"/>
              </a:rPr>
              <a:t>Origen: Homilies 1–14 on Ezekiel</a:t>
            </a:r>
            <a:r>
              <a:rPr lang="en-US" sz="1200" kern="1200" dirty="0">
                <a:solidFill>
                  <a:schemeClr val="tx1"/>
                </a:solidFill>
                <a:effectLst/>
                <a:latin typeface="+mn-lt"/>
                <a:ea typeface="+mn-ea"/>
                <a:cs typeface="+mn-cs"/>
              </a:rPr>
              <a:t>. Trans. T. P. Scheck, from Latin. Mahwah, NJ: Paulist Press.</a:t>
            </a:r>
          </a:p>
          <a:p>
            <a:r>
              <a:rPr lang="en-US" sz="1200" kern="1200" dirty="0" err="1">
                <a:solidFill>
                  <a:schemeClr val="tx1"/>
                </a:solidFill>
                <a:effectLst/>
                <a:latin typeface="+mn-lt"/>
                <a:ea typeface="+mn-ea"/>
                <a:cs typeface="+mn-cs"/>
              </a:rPr>
              <a:t>Shavit</a:t>
            </a:r>
            <a:r>
              <a:rPr lang="en-US" sz="1200" kern="1200" dirty="0">
                <a:solidFill>
                  <a:schemeClr val="tx1"/>
                </a:solidFill>
                <a:effectLst/>
                <a:latin typeface="+mn-lt"/>
                <a:ea typeface="+mn-ea"/>
                <a:cs typeface="+mn-cs"/>
              </a:rPr>
              <a:t>, A.</a:t>
            </a:r>
          </a:p>
          <a:p>
            <a:pPr marL="685800" indent="-457200">
              <a:tabLst>
                <a:tab pos="685800" algn="l"/>
              </a:tabLst>
            </a:pPr>
            <a:r>
              <a:rPr lang="en-US" sz="1200" kern="1200" dirty="0">
                <a:solidFill>
                  <a:schemeClr val="tx1"/>
                </a:solidFill>
                <a:effectLst/>
                <a:latin typeface="+mn-lt"/>
                <a:ea typeface="+mn-ea"/>
                <a:cs typeface="+mn-cs"/>
              </a:rPr>
              <a:t>2000	</a:t>
            </a:r>
            <a:r>
              <a:rPr lang="en-US" sz="1200" i="1" kern="1200" dirty="0">
                <a:solidFill>
                  <a:schemeClr val="tx1"/>
                </a:solidFill>
                <a:effectLst/>
                <a:latin typeface="+mn-lt"/>
                <a:ea typeface="+mn-ea"/>
                <a:cs typeface="+mn-cs"/>
              </a:rPr>
              <a:t>Map of Gezer</a:t>
            </a:r>
            <a:r>
              <a:rPr lang="en-US" sz="1200" kern="1200" dirty="0">
                <a:solidFill>
                  <a:schemeClr val="tx1"/>
                </a:solidFill>
                <a:effectLst/>
                <a:latin typeface="+mn-lt"/>
                <a:ea typeface="+mn-ea"/>
                <a:cs typeface="+mn-cs"/>
              </a:rPr>
              <a:t>. Archaeological Survey of Israel 82. </a:t>
            </a:r>
            <a:r>
              <a:rPr lang="en-US" dirty="0"/>
              <a:t>IAA Survey website. Jerusalem</a:t>
            </a:r>
            <a:r>
              <a:rPr lang="en-US" sz="1200" kern="1200" dirty="0">
                <a:solidFill>
                  <a:schemeClr val="tx1"/>
                </a:solidFill>
                <a:effectLst/>
                <a:latin typeface="+mn-lt"/>
                <a:ea typeface="+mn-ea"/>
                <a:cs typeface="+mn-cs"/>
              </a:rPr>
              <a:t>: Israel Antiquities Authority.</a:t>
            </a:r>
          </a:p>
          <a:p>
            <a:pPr marL="685800" indent="-457200">
              <a:tabLst>
                <a:tab pos="685800" algn="l"/>
              </a:tabLst>
            </a:pPr>
            <a:r>
              <a:rPr lang="en-US" sz="1200" kern="1200" dirty="0">
                <a:solidFill>
                  <a:schemeClr val="tx1"/>
                </a:solidFill>
                <a:effectLst/>
                <a:latin typeface="+mn-lt"/>
                <a:ea typeface="+mn-ea"/>
                <a:cs typeface="+mn-cs"/>
              </a:rPr>
              <a:t>2003	Settlement Patterns in Israel’s Southern Coastal Plain during the Iron Age II. Unpublished Ph.D. dissertation, Tel Aviv University.</a:t>
            </a:r>
          </a:p>
          <a:p>
            <a:r>
              <a:rPr lang="en-US" sz="1200" kern="1200" dirty="0">
                <a:solidFill>
                  <a:schemeClr val="tx1"/>
                </a:solidFill>
                <a:effectLst/>
                <a:latin typeface="+mn-lt"/>
                <a:ea typeface="+mn-ea"/>
                <a:cs typeface="+mn-cs"/>
              </a:rPr>
              <a:t>Simons, J. J.</a:t>
            </a:r>
          </a:p>
          <a:p>
            <a:pPr marL="685800" indent="-457200">
              <a:tabLst>
                <a:tab pos="685800" algn="l"/>
              </a:tabLst>
            </a:pPr>
            <a:r>
              <a:rPr lang="en-US" sz="1200" kern="1200" dirty="0">
                <a:solidFill>
                  <a:schemeClr val="tx1"/>
                </a:solidFill>
                <a:effectLst/>
                <a:latin typeface="+mn-lt"/>
                <a:ea typeface="+mn-ea"/>
                <a:cs typeface="+mn-cs"/>
              </a:rPr>
              <a:t>1959	</a:t>
            </a:r>
            <a:r>
              <a:rPr lang="en-US" sz="1200" i="1" kern="1200" dirty="0">
                <a:solidFill>
                  <a:schemeClr val="tx1"/>
                </a:solidFill>
                <a:effectLst/>
                <a:latin typeface="+mn-lt"/>
                <a:ea typeface="+mn-ea"/>
                <a:cs typeface="+mn-cs"/>
              </a:rPr>
              <a:t>The Geographical and Topographical Texts of the Old Testament</a:t>
            </a:r>
            <a:r>
              <a:rPr lang="en-US" sz="1200" kern="1200" dirty="0">
                <a:solidFill>
                  <a:schemeClr val="tx1"/>
                </a:solidFill>
                <a:effectLst/>
                <a:latin typeface="+mn-lt"/>
                <a:ea typeface="+mn-ea"/>
                <a:cs typeface="+mn-cs"/>
              </a:rPr>
              <a:t>. Leiden: Brill.</a:t>
            </a:r>
          </a:p>
          <a:p>
            <a:r>
              <a:rPr lang="en-US" sz="1200" kern="1200" dirty="0">
                <a:solidFill>
                  <a:schemeClr val="tx1"/>
                </a:solidFill>
                <a:effectLst/>
                <a:latin typeface="+mn-lt"/>
                <a:ea typeface="+mn-ea"/>
                <a:cs typeface="+mn-cs"/>
              </a:rPr>
              <a:t>Smith, W., ed.</a:t>
            </a:r>
          </a:p>
          <a:p>
            <a:pPr marL="685800" indent="-457200">
              <a:tabLst>
                <a:tab pos="685800" algn="l"/>
              </a:tabLst>
            </a:pPr>
            <a:r>
              <a:rPr lang="en-US" sz="1200" kern="1200" dirty="0">
                <a:solidFill>
                  <a:schemeClr val="tx1"/>
                </a:solidFill>
                <a:effectLst/>
                <a:latin typeface="+mn-lt"/>
                <a:ea typeface="+mn-ea"/>
                <a:cs typeface="+mn-cs"/>
              </a:rPr>
              <a:t>1863	</a:t>
            </a:r>
            <a:r>
              <a:rPr lang="en-US" sz="1200" i="1" kern="1200" dirty="0">
                <a:solidFill>
                  <a:schemeClr val="tx1"/>
                </a:solidFill>
                <a:effectLst/>
                <a:latin typeface="+mn-lt"/>
                <a:ea typeface="+mn-ea"/>
                <a:cs typeface="+mn-cs"/>
              </a:rPr>
              <a:t>A Dictionary of the Bible, </a:t>
            </a:r>
            <a:r>
              <a:rPr lang="en-US" sz="1200" kern="1200" dirty="0">
                <a:solidFill>
                  <a:schemeClr val="tx1"/>
                </a:solidFill>
                <a:effectLst/>
                <a:latin typeface="+mn-lt"/>
                <a:ea typeface="+mn-ea"/>
                <a:cs typeface="+mn-cs"/>
              </a:rPr>
              <a:t>vol. 3. London: John Murray.</a:t>
            </a:r>
            <a:br>
              <a:rPr lang="en-US" sz="1200" kern="1200" dirty="0">
                <a:solidFill>
                  <a:schemeClr val="tx1"/>
                </a:solidFill>
                <a:effectLst/>
                <a:latin typeface="+mn-lt"/>
                <a:ea typeface="+mn-ea"/>
                <a:cs typeface="+mn-cs"/>
              </a:rPr>
            </a:br>
            <a:endParaRPr lang="pt-BR" dirty="0"/>
          </a:p>
          <a:p>
            <a:r>
              <a:rPr lang="pt-BR" dirty="0"/>
              <a:t>dad3292</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174</a:t>
            </a:fld>
            <a:endParaRPr lang="en-US"/>
          </a:p>
        </p:txBody>
      </p:sp>
    </p:spTree>
    <p:extLst>
      <p:ext uri="{BB962C8B-B14F-4D97-AF65-F5344CB8AC3E}">
        <p14:creationId xmlns:p14="http://schemas.microsoft.com/office/powerpoint/2010/main" val="409964572"/>
      </p:ext>
    </p:extLst>
  </p:cSld>
  <p:clrMapOvr>
    <a:masterClrMapping/>
  </p:clrMapOvr>
</p:notes>
</file>

<file path=ppt/notesSlides/notesSlide1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Gizo, the hometown of Hashem/</a:t>
            </a:r>
            <a:r>
              <a:rPr lang="en-US" sz="1200" kern="1200" dirty="0" err="1">
                <a:solidFill>
                  <a:schemeClr val="tx1"/>
                </a:solidFill>
                <a:effectLst/>
                <a:latin typeface="+mn-lt"/>
                <a:ea typeface="+mn-ea"/>
                <a:cs typeface="+mn-cs"/>
              </a:rPr>
              <a:t>Jashen</a:t>
            </a:r>
            <a:r>
              <a:rPr lang="en-US" sz="1200" kern="1200" dirty="0">
                <a:solidFill>
                  <a:schemeClr val="tx1"/>
                </a:solidFill>
                <a:effectLst/>
                <a:latin typeface="+mn-lt"/>
                <a:ea typeface="+mn-ea"/>
                <a:cs typeface="+mn-cs"/>
              </a:rPr>
              <a:t>, is only recorded in the Chronicler’s version of the list (1 Chr 11:34; cf. 2 Sam 23:32). </a:t>
            </a:r>
            <a:r>
              <a:rPr lang="en-US" sz="1200" kern="1200" dirty="0" err="1">
                <a:solidFill>
                  <a:schemeClr val="tx1"/>
                </a:solidFill>
                <a:effectLst/>
                <a:latin typeface="+mn-lt"/>
                <a:ea typeface="+mn-ea"/>
                <a:cs typeface="+mn-cs"/>
              </a:rPr>
              <a:t>Gizonite</a:t>
            </a:r>
            <a:r>
              <a:rPr lang="en-US" sz="1200" kern="1200" dirty="0">
                <a:solidFill>
                  <a:schemeClr val="tx1"/>
                </a:solidFill>
                <a:effectLst/>
                <a:latin typeface="+mn-lt"/>
                <a:ea typeface="+mn-ea"/>
                <a:cs typeface="+mn-cs"/>
              </a:rPr>
              <a:t> is often emended to </a:t>
            </a:r>
            <a:r>
              <a:rPr lang="en-US" sz="1200" kern="1200" dirty="0" err="1">
                <a:solidFill>
                  <a:schemeClr val="tx1"/>
                </a:solidFill>
                <a:effectLst/>
                <a:latin typeface="+mn-lt"/>
                <a:ea typeface="+mn-ea"/>
                <a:cs typeface="+mn-cs"/>
              </a:rPr>
              <a:t>Gimzonite</a:t>
            </a:r>
            <a:r>
              <a:rPr lang="en-US" sz="1200" kern="1200" dirty="0">
                <a:solidFill>
                  <a:schemeClr val="tx1"/>
                </a:solidFill>
                <a:effectLst/>
                <a:latin typeface="+mn-lt"/>
                <a:ea typeface="+mn-ea"/>
                <a:cs typeface="+mn-cs"/>
              </a:rPr>
              <a:t> (following Elliger 1935: 31, 53; cf. </a:t>
            </a:r>
            <a:r>
              <a:rPr lang="en-US" sz="1200" kern="1200" dirty="0" err="1">
                <a:solidFill>
                  <a:schemeClr val="tx1"/>
                </a:solidFill>
                <a:effectLst/>
                <a:latin typeface="+mn-lt"/>
                <a:ea typeface="+mn-ea"/>
                <a:cs typeface="+mn-cs"/>
              </a:rPr>
              <a:t>Endres</a:t>
            </a:r>
            <a:r>
              <a:rPr lang="en-US" sz="1200" kern="1200" dirty="0">
                <a:solidFill>
                  <a:schemeClr val="tx1"/>
                </a:solidFill>
                <a:effectLst/>
                <a:latin typeface="+mn-lt"/>
                <a:ea typeface="+mn-ea"/>
                <a:cs typeface="+mn-cs"/>
              </a:rPr>
              <a:t> 1992: 1053) in light of the occurrence of Gimzo in 2 Chronicles 28:18, and the suitable identification of </a:t>
            </a:r>
            <a:r>
              <a:rPr lang="en-US" sz="1200" kern="1200" dirty="0" err="1">
                <a:solidFill>
                  <a:schemeClr val="tx1"/>
                </a:solidFill>
                <a:effectLst/>
                <a:latin typeface="+mn-lt"/>
                <a:ea typeface="+mn-ea"/>
                <a:cs typeface="+mn-cs"/>
              </a:rPr>
              <a:t>Jimzū</a:t>
            </a:r>
            <a:r>
              <a:rPr lang="en-US" sz="1200" kern="1200" dirty="0">
                <a:solidFill>
                  <a:schemeClr val="tx1"/>
                </a:solidFill>
                <a:effectLst/>
                <a:latin typeface="+mn-lt"/>
                <a:ea typeface="+mn-ea"/>
                <a:cs typeface="+mn-cs"/>
              </a:rPr>
              <a:t>. There is clear toponymic connection with Gimzo at </a:t>
            </a:r>
            <a:r>
              <a:rPr lang="en-US" sz="1200" kern="1200" dirty="0" err="1">
                <a:solidFill>
                  <a:schemeClr val="tx1"/>
                </a:solidFill>
                <a:effectLst/>
                <a:latin typeface="+mn-lt"/>
                <a:ea typeface="+mn-ea"/>
                <a:cs typeface="+mn-cs"/>
              </a:rPr>
              <a:t>Jimzū</a:t>
            </a:r>
            <a:r>
              <a:rPr lang="en-US" sz="1200" kern="1200" dirty="0">
                <a:solidFill>
                  <a:schemeClr val="tx1"/>
                </a:solidFill>
                <a:effectLst/>
                <a:latin typeface="+mn-lt"/>
                <a:ea typeface="+mn-ea"/>
                <a:cs typeface="+mn-cs"/>
              </a:rPr>
              <a:t> (Robinson and Smith 1841:</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56–57; Simons 1959: 371; Rainey 1983: 15; 2006: 178).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Surveys at the site have revealed remains from the Early Bronze, Iron I, Iron II and Persian–Byzantine (Shavit 2000: site 121, 2003: site 56). While other scholars suggest a connection between Gizo and Beit </a:t>
            </a:r>
            <a:r>
              <a:rPr lang="en-US" sz="1200" kern="1200" dirty="0" err="1">
                <a:solidFill>
                  <a:schemeClr val="tx1"/>
                </a:solidFill>
                <a:effectLst/>
                <a:latin typeface="+mn-lt"/>
                <a:ea typeface="+mn-ea"/>
                <a:cs typeface="+mn-cs"/>
              </a:rPr>
              <a:t>Jîz</a:t>
            </a:r>
            <a:r>
              <a:rPr lang="en-US" sz="1200" kern="1200" dirty="0">
                <a:solidFill>
                  <a:schemeClr val="tx1"/>
                </a:solidFill>
                <a:effectLst/>
                <a:latin typeface="+mn-lt"/>
                <a:ea typeface="+mn-ea"/>
                <a:cs typeface="+mn-cs"/>
              </a:rPr>
              <a:t> (Ben-</a:t>
            </a:r>
            <a:r>
              <a:rPr lang="en-US" sz="1200" kern="1200" dirty="0" err="1">
                <a:solidFill>
                  <a:schemeClr val="tx1"/>
                </a:solidFill>
                <a:effectLst/>
                <a:latin typeface="+mn-lt"/>
                <a:ea typeface="+mn-ea"/>
                <a:cs typeface="+mn-cs"/>
              </a:rPr>
              <a:t>Zvi</a:t>
            </a:r>
            <a:r>
              <a:rPr lang="en-US" sz="1200" kern="1200" dirty="0">
                <a:solidFill>
                  <a:schemeClr val="tx1"/>
                </a:solidFill>
                <a:effectLst/>
                <a:latin typeface="+mn-lt"/>
                <a:ea typeface="+mn-ea"/>
                <a:cs typeface="+mn-cs"/>
              </a:rPr>
              <a:t> 1948: 606; cf. Mazar 1963) or that a clan name is intended (Endres 1992: 1030; cf. McCarter 1984: 492–93), the geographical grouping with the preceding Shaalabbin would seem to point to the validity of Elliger’s suggestion of </a:t>
            </a:r>
            <a:r>
              <a:rPr lang="en-US" sz="1200" kern="1200" dirty="0" err="1">
                <a:solidFill>
                  <a:schemeClr val="tx1"/>
                </a:solidFill>
                <a:effectLst/>
                <a:latin typeface="+mn-lt"/>
                <a:ea typeface="+mn-ea"/>
                <a:cs typeface="+mn-cs"/>
              </a:rPr>
              <a:t>Gimzo</a:t>
            </a:r>
            <a:r>
              <a:rPr lang="en-US" sz="1200" kern="1200" dirty="0">
                <a:solidFill>
                  <a:schemeClr val="tx1"/>
                </a:solidFill>
                <a:effectLst/>
                <a:latin typeface="+mn-lt"/>
                <a:ea typeface="+mn-ea"/>
                <a:cs typeface="+mn-cs"/>
              </a:rPr>
              <a:t>. </a:t>
            </a:r>
            <a:r>
              <a:rPr lang="en-US" baseline="0" dirty="0"/>
              <a:t>This image comes from </a:t>
            </a:r>
            <a:r>
              <a:rPr lang="en-US" sz="1200" b="0" i="0" kern="1200" dirty="0">
                <a:solidFill>
                  <a:schemeClr val="tx1"/>
                </a:solidFill>
                <a:effectLst/>
                <a:latin typeface="+mn-lt"/>
                <a:ea typeface="+mn-ea"/>
                <a:cs typeface="+mn-cs"/>
              </a:rPr>
              <a:t>Dr. </a:t>
            </a:r>
            <a:r>
              <a:rPr lang="en-US" sz="1200" b="0" i="0" kern="1200" dirty="0" err="1">
                <a:solidFill>
                  <a:schemeClr val="tx1"/>
                </a:solidFill>
                <a:effectLst/>
                <a:latin typeface="+mn-lt"/>
                <a:ea typeface="+mn-ea"/>
                <a:cs typeface="+mn-cs"/>
              </a:rPr>
              <a:t>Avishai</a:t>
            </a:r>
            <a:r>
              <a:rPr lang="en-US" sz="1200" b="0" i="0" kern="1200" dirty="0">
                <a:solidFill>
                  <a:schemeClr val="tx1"/>
                </a:solidFill>
                <a:effectLst/>
                <a:latin typeface="+mn-lt"/>
                <a:ea typeface="+mn-ea"/>
                <a:cs typeface="+mn-cs"/>
              </a:rPr>
              <a:t> </a:t>
            </a:r>
            <a:r>
              <a:rPr lang="en-US" sz="1200" b="0" i="0" kern="1200" dirty="0" err="1">
                <a:solidFill>
                  <a:schemeClr val="tx1"/>
                </a:solidFill>
                <a:effectLst/>
                <a:latin typeface="+mn-lt"/>
                <a:ea typeface="+mn-ea"/>
                <a:cs typeface="+mn-cs"/>
              </a:rPr>
              <a:t>Teicher</a:t>
            </a:r>
            <a:r>
              <a:rPr lang="en-US" sz="1200" b="0" i="0" kern="1200" dirty="0">
                <a:solidFill>
                  <a:schemeClr val="tx1"/>
                </a:solidFill>
                <a:effectLst/>
                <a:latin typeface="+mn-lt"/>
                <a:ea typeface="+mn-ea"/>
                <a:cs typeface="+mn-cs"/>
              </a:rPr>
              <a:t> and is licensed under </a:t>
            </a:r>
            <a:r>
              <a:rPr lang="en-US" dirty="0"/>
              <a:t>CC BY 2.5, via Wikimedia Commons</a:t>
            </a:r>
            <a:r>
              <a:rPr lang="en-US" sz="1200" b="0" i="0" kern="1200" dirty="0">
                <a:solidFill>
                  <a:schemeClr val="tx1"/>
                </a:solidFill>
                <a:effectLst/>
                <a:latin typeface="+mn-lt"/>
                <a:ea typeface="+mn-ea"/>
                <a:cs typeface="+mn-cs"/>
              </a:rPr>
              <a:t>: https://commons.wikimedia.org/wiki/File:PikiWiki_Israel_41215_Tel_Gimzo.JPG.</a:t>
            </a:r>
          </a:p>
          <a:p>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wiki122620145423456</a:t>
            </a:r>
          </a:p>
          <a:p>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References:</a:t>
            </a:r>
            <a:br>
              <a:rPr lang="en-US" sz="1200" kern="1200" dirty="0">
                <a:solidFill>
                  <a:schemeClr val="tx1"/>
                </a:solidFill>
                <a:effectLst/>
                <a:latin typeface="+mn-lt"/>
                <a:ea typeface="+mn-ea"/>
                <a:cs typeface="+mn-cs"/>
              </a:rPr>
            </a:br>
            <a:r>
              <a:rPr lang="en-US" sz="1200" kern="1200" dirty="0">
                <a:solidFill>
                  <a:schemeClr val="tx1"/>
                </a:solidFill>
                <a:effectLst/>
                <a:latin typeface="+mn-lt"/>
                <a:ea typeface="+mn-ea"/>
                <a:cs typeface="+mn-cs"/>
              </a:rPr>
              <a:t>Ben-</a:t>
            </a:r>
            <a:r>
              <a:rPr lang="en-US" sz="1200" kern="1200" dirty="0" err="1">
                <a:solidFill>
                  <a:schemeClr val="tx1"/>
                </a:solidFill>
                <a:effectLst/>
                <a:latin typeface="+mn-lt"/>
                <a:ea typeface="+mn-ea"/>
                <a:cs typeface="+mn-cs"/>
              </a:rPr>
              <a:t>Zvi</a:t>
            </a:r>
            <a:r>
              <a:rPr lang="en-US" sz="1200" kern="1200" dirty="0">
                <a:solidFill>
                  <a:schemeClr val="tx1"/>
                </a:solidFill>
                <a:effectLst/>
                <a:latin typeface="+mn-lt"/>
                <a:ea typeface="+mn-ea"/>
                <a:cs typeface="+mn-cs"/>
              </a:rPr>
              <a:t>, Itzhak.</a:t>
            </a:r>
          </a:p>
          <a:p>
            <a:pPr marL="685800" indent="-457200">
              <a:tabLst>
                <a:tab pos="685800" algn="l"/>
              </a:tabLst>
            </a:pPr>
            <a:r>
              <a:rPr lang="en-US" sz="1200" kern="1200" dirty="0">
                <a:solidFill>
                  <a:schemeClr val="tx1"/>
                </a:solidFill>
                <a:effectLst/>
                <a:latin typeface="+mn-lt"/>
                <a:ea typeface="+mn-ea"/>
                <a:cs typeface="+mn-cs"/>
              </a:rPr>
              <a:t>1948	</a:t>
            </a:r>
            <a:r>
              <a:rPr lang="en-US" sz="1200" i="1" kern="1200" dirty="0">
                <a:solidFill>
                  <a:schemeClr val="tx1"/>
                </a:solidFill>
                <a:effectLst/>
                <a:latin typeface="+mn-lt"/>
                <a:ea typeface="+mn-ea"/>
                <a:cs typeface="+mn-cs"/>
              </a:rPr>
              <a:t>Ha-</a:t>
            </a:r>
            <a:r>
              <a:rPr lang="en-US" sz="1200" i="1" kern="1200" dirty="0" err="1">
                <a:solidFill>
                  <a:schemeClr val="tx1"/>
                </a:solidFill>
                <a:effectLst/>
                <a:latin typeface="+mn-lt"/>
                <a:ea typeface="+mn-ea"/>
                <a:cs typeface="+mn-cs"/>
              </a:rPr>
              <a:t>ʻOlam</a:t>
            </a:r>
            <a:r>
              <a:rPr lang="en-US" sz="1200" i="1" kern="1200" dirty="0">
                <a:solidFill>
                  <a:schemeClr val="tx1"/>
                </a:solidFill>
                <a:effectLst/>
                <a:latin typeface="+mn-lt"/>
                <a:ea typeface="+mn-ea"/>
                <a:cs typeface="+mn-cs"/>
              </a:rPr>
              <a:t> ha-</a:t>
            </a:r>
            <a:r>
              <a:rPr lang="en-US" sz="1200" i="1" kern="1200" dirty="0" err="1">
                <a:solidFill>
                  <a:schemeClr val="tx1"/>
                </a:solidFill>
                <a:effectLst/>
                <a:latin typeface="+mn-lt"/>
                <a:ea typeface="+mn-ea"/>
                <a:cs typeface="+mn-cs"/>
              </a:rPr>
              <a:t>Muslemi</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ṿeha-ʻolam</a:t>
            </a:r>
            <a:r>
              <a:rPr lang="en-US" sz="1200" i="1" kern="1200" dirty="0">
                <a:solidFill>
                  <a:schemeClr val="tx1"/>
                </a:solidFill>
                <a:effectLst/>
                <a:latin typeface="+mn-lt"/>
                <a:ea typeface="+mn-ea"/>
                <a:cs typeface="+mn-cs"/>
              </a:rPr>
              <a:t> ha-</a:t>
            </a:r>
            <a:r>
              <a:rPr lang="en-US" sz="1200" i="1" kern="1200" dirty="0" err="1">
                <a:solidFill>
                  <a:schemeClr val="tx1"/>
                </a:solidFill>
                <a:effectLst/>
                <a:latin typeface="+mn-lt"/>
                <a:ea typeface="+mn-ea"/>
                <a:cs typeface="+mn-cs"/>
              </a:rPr>
              <a:t>ʻArvi</a:t>
            </a:r>
            <a:r>
              <a:rPr lang="en-US" sz="1200" kern="1200" dirty="0">
                <a:solidFill>
                  <a:schemeClr val="tx1"/>
                </a:solidFill>
                <a:effectLst/>
                <a:latin typeface="+mn-lt"/>
                <a:ea typeface="+mn-ea"/>
                <a:cs typeface="+mn-cs"/>
              </a:rPr>
              <a:t>, vol. 35. Jerusalem.</a:t>
            </a:r>
          </a:p>
          <a:p>
            <a:r>
              <a:rPr lang="en-US" sz="1200" kern="1200" dirty="0">
                <a:solidFill>
                  <a:schemeClr val="tx1"/>
                </a:solidFill>
                <a:effectLst/>
                <a:latin typeface="+mn-lt"/>
                <a:ea typeface="+mn-ea"/>
                <a:cs typeface="+mn-cs"/>
              </a:rPr>
              <a:t>Elliger, Karl.</a:t>
            </a:r>
          </a:p>
          <a:p>
            <a:pPr marL="685800" indent="-457200">
              <a:tabLst>
                <a:tab pos="685800" algn="l"/>
              </a:tabLst>
            </a:pPr>
            <a:r>
              <a:rPr lang="en-US" sz="1200" kern="1200" dirty="0">
                <a:solidFill>
                  <a:schemeClr val="tx1"/>
                </a:solidFill>
                <a:effectLst/>
                <a:latin typeface="+mn-lt"/>
                <a:ea typeface="+mn-ea"/>
                <a:cs typeface="+mn-cs"/>
              </a:rPr>
              <a:t>1935	Die </a:t>
            </a:r>
            <a:r>
              <a:rPr lang="en-US" sz="1200" kern="1200" dirty="0" err="1">
                <a:solidFill>
                  <a:schemeClr val="tx1"/>
                </a:solidFill>
                <a:effectLst/>
                <a:latin typeface="+mn-lt"/>
                <a:ea typeface="+mn-ea"/>
                <a:cs typeface="+mn-cs"/>
              </a:rPr>
              <a:t>dreissig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Helden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Davids</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Palästina</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Jahrbuch</a:t>
            </a:r>
            <a:r>
              <a:rPr lang="en-US" sz="1200" kern="1200" dirty="0">
                <a:solidFill>
                  <a:schemeClr val="tx1"/>
                </a:solidFill>
                <a:effectLst/>
                <a:latin typeface="+mn-lt"/>
                <a:ea typeface="+mn-ea"/>
                <a:cs typeface="+mn-cs"/>
              </a:rPr>
              <a:t> 31: 29–75.</a:t>
            </a:r>
          </a:p>
          <a:p>
            <a:r>
              <a:rPr lang="en-US" sz="1200" kern="1200" dirty="0" err="1">
                <a:solidFill>
                  <a:schemeClr val="tx1"/>
                </a:solidFill>
                <a:effectLst/>
                <a:latin typeface="+mn-lt"/>
                <a:ea typeface="+mn-ea"/>
                <a:cs typeface="+mn-cs"/>
              </a:rPr>
              <a:t>Endres</a:t>
            </a:r>
            <a:r>
              <a:rPr lang="en-US" sz="1200" kern="1200" dirty="0">
                <a:solidFill>
                  <a:schemeClr val="tx1"/>
                </a:solidFill>
                <a:effectLst/>
                <a:latin typeface="+mn-lt"/>
                <a:ea typeface="+mn-ea"/>
                <a:cs typeface="+mn-cs"/>
              </a:rPr>
              <a:t>, J. C.</a:t>
            </a:r>
          </a:p>
          <a:p>
            <a:pPr marL="685800" indent="-457200">
              <a:tabLst>
                <a:tab pos="685800" algn="l"/>
              </a:tabLst>
            </a:pPr>
            <a:r>
              <a:rPr lang="en-US" sz="1200" kern="1200" dirty="0">
                <a:solidFill>
                  <a:schemeClr val="tx1"/>
                </a:solidFill>
                <a:effectLst/>
                <a:latin typeface="+mn-lt"/>
                <a:ea typeface="+mn-ea"/>
                <a:cs typeface="+mn-cs"/>
              </a:rPr>
              <a:t>1992	</a:t>
            </a:r>
            <a:r>
              <a:rPr lang="en-US" sz="1200" kern="1200" dirty="0" err="1">
                <a:solidFill>
                  <a:schemeClr val="tx1"/>
                </a:solidFill>
                <a:effectLst/>
                <a:latin typeface="+mn-lt"/>
                <a:ea typeface="+mn-ea"/>
                <a:cs typeface="+mn-cs"/>
              </a:rPr>
              <a:t>Gizonite</a:t>
            </a:r>
            <a:r>
              <a:rPr lang="en-US" sz="1200" kern="1200" dirty="0">
                <a:solidFill>
                  <a:schemeClr val="tx1"/>
                </a:solidFill>
                <a:effectLst/>
                <a:latin typeface="+mn-lt"/>
                <a:ea typeface="+mn-ea"/>
                <a:cs typeface="+mn-cs"/>
              </a:rPr>
              <a:t>. </a:t>
            </a:r>
            <a:r>
              <a:rPr lang="en-US" sz="1200" i="1" kern="1200" dirty="0">
                <a:solidFill>
                  <a:schemeClr val="tx1"/>
                </a:solidFill>
                <a:effectLst/>
                <a:latin typeface="+mn-lt"/>
                <a:ea typeface="+mn-ea"/>
                <a:cs typeface="+mn-cs"/>
              </a:rPr>
              <a:t>Anchor Bible Dictionary, </a:t>
            </a:r>
            <a:r>
              <a:rPr lang="en-US" sz="1200" kern="1200" dirty="0">
                <a:solidFill>
                  <a:schemeClr val="tx1"/>
                </a:solidFill>
                <a:effectLst/>
                <a:latin typeface="+mn-lt"/>
                <a:ea typeface="+mn-ea"/>
                <a:cs typeface="+mn-cs"/>
              </a:rPr>
              <a:t>vol. 2, ed. D. N. Freedman. New York: Doubleday.</a:t>
            </a:r>
          </a:p>
          <a:p>
            <a:r>
              <a:rPr lang="en-US" sz="1200" kern="1200" dirty="0">
                <a:solidFill>
                  <a:schemeClr val="tx1"/>
                </a:solidFill>
                <a:effectLst/>
                <a:latin typeface="+mn-lt"/>
                <a:ea typeface="+mn-ea"/>
                <a:cs typeface="+mn-cs"/>
              </a:rPr>
              <a:t>Mazar, Benjamin.</a:t>
            </a:r>
          </a:p>
          <a:p>
            <a:pPr marL="685800" indent="-457200">
              <a:tabLst>
                <a:tab pos="685800" algn="l"/>
              </a:tabLst>
            </a:pPr>
            <a:r>
              <a:rPr lang="en-US" sz="1200" kern="1200" dirty="0">
                <a:solidFill>
                  <a:schemeClr val="tx1"/>
                </a:solidFill>
                <a:effectLst/>
                <a:latin typeface="+mn-lt"/>
                <a:ea typeface="+mn-ea"/>
                <a:cs typeface="+mn-cs"/>
              </a:rPr>
              <a:t>1963	The Military Elite of King David. </a:t>
            </a:r>
            <a:r>
              <a:rPr lang="en-US" sz="1200" i="1" kern="1200" dirty="0" err="1">
                <a:solidFill>
                  <a:schemeClr val="tx1"/>
                </a:solidFill>
                <a:effectLst/>
                <a:latin typeface="+mn-lt"/>
                <a:ea typeface="+mn-ea"/>
                <a:cs typeface="+mn-cs"/>
              </a:rPr>
              <a:t>Vetus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Testamentum</a:t>
            </a:r>
            <a:r>
              <a:rPr lang="en-US" sz="1200" kern="1200" dirty="0">
                <a:solidFill>
                  <a:schemeClr val="tx1"/>
                </a:solidFill>
                <a:effectLst/>
                <a:latin typeface="+mn-lt"/>
                <a:ea typeface="+mn-ea"/>
                <a:cs typeface="+mn-cs"/>
              </a:rPr>
              <a:t> 13: 310–20.</a:t>
            </a:r>
          </a:p>
          <a:p>
            <a:r>
              <a:rPr lang="en-US" sz="1200" kern="1200" dirty="0">
                <a:solidFill>
                  <a:schemeClr val="tx1"/>
                </a:solidFill>
                <a:effectLst/>
                <a:latin typeface="+mn-lt"/>
                <a:ea typeface="+mn-ea"/>
                <a:cs typeface="+mn-cs"/>
              </a:rPr>
              <a:t>McCarter, P. Kyle, Jr.</a:t>
            </a:r>
          </a:p>
          <a:p>
            <a:pPr marL="685800" indent="-457200">
              <a:tabLst>
                <a:tab pos="685800" algn="l"/>
              </a:tabLst>
            </a:pPr>
            <a:r>
              <a:rPr lang="en-US" sz="1200" kern="1200" dirty="0">
                <a:solidFill>
                  <a:schemeClr val="tx1"/>
                </a:solidFill>
                <a:effectLst/>
                <a:latin typeface="+mn-lt"/>
                <a:ea typeface="+mn-ea"/>
                <a:cs typeface="+mn-cs"/>
              </a:rPr>
              <a:t>1984	</a:t>
            </a:r>
            <a:r>
              <a:rPr lang="en-US" sz="1200" i="1" kern="1200" dirty="0">
                <a:solidFill>
                  <a:schemeClr val="tx1"/>
                </a:solidFill>
                <a:effectLst/>
                <a:latin typeface="+mn-lt"/>
                <a:ea typeface="+mn-ea"/>
                <a:cs typeface="+mn-cs"/>
              </a:rPr>
              <a:t>II Samuel</a:t>
            </a:r>
            <a:r>
              <a:rPr lang="en-US" sz="1200" kern="1200" dirty="0">
                <a:solidFill>
                  <a:schemeClr val="tx1"/>
                </a:solidFill>
                <a:effectLst/>
                <a:latin typeface="+mn-lt"/>
                <a:ea typeface="+mn-ea"/>
                <a:cs typeface="+mn-cs"/>
              </a:rPr>
              <a:t>. Anchor Bible Commentary. New Haven, London: Yale University Press.</a:t>
            </a:r>
          </a:p>
          <a:p>
            <a:r>
              <a:rPr lang="en-US" sz="1200" kern="1200" dirty="0">
                <a:solidFill>
                  <a:schemeClr val="tx1"/>
                </a:solidFill>
                <a:effectLst/>
                <a:latin typeface="+mn-lt"/>
                <a:ea typeface="+mn-ea"/>
                <a:cs typeface="+mn-cs"/>
              </a:rPr>
              <a:t>Rainey, Anson F.</a:t>
            </a:r>
          </a:p>
          <a:p>
            <a:pPr marL="685800" indent="-457200">
              <a:tabLst>
                <a:tab pos="685800" algn="l"/>
              </a:tabLst>
            </a:pPr>
            <a:r>
              <a:rPr lang="en-US" sz="1200" kern="1200" dirty="0">
                <a:solidFill>
                  <a:schemeClr val="tx1"/>
                </a:solidFill>
                <a:effectLst/>
                <a:latin typeface="+mn-lt"/>
                <a:ea typeface="+mn-ea"/>
                <a:cs typeface="+mn-cs"/>
              </a:rPr>
              <a:t>1983	The Biblical Shephelah of Judah. </a:t>
            </a:r>
            <a:r>
              <a:rPr lang="en-US" sz="1200" i="1" kern="1200" dirty="0">
                <a:solidFill>
                  <a:schemeClr val="tx1"/>
                </a:solidFill>
                <a:effectLst/>
                <a:latin typeface="+mn-lt"/>
                <a:ea typeface="+mn-ea"/>
                <a:cs typeface="+mn-cs"/>
              </a:rPr>
              <a:t>Bulletin of the American Schools of Oriental Research </a:t>
            </a:r>
            <a:r>
              <a:rPr lang="en-US" sz="1200" kern="1200" dirty="0">
                <a:solidFill>
                  <a:schemeClr val="tx1"/>
                </a:solidFill>
                <a:effectLst/>
                <a:latin typeface="+mn-lt"/>
                <a:ea typeface="+mn-ea"/>
                <a:cs typeface="+mn-cs"/>
              </a:rPr>
              <a:t>251: 1–22.</a:t>
            </a:r>
          </a:p>
          <a:p>
            <a:r>
              <a:rPr lang="en-US" sz="1200" kern="1200" dirty="0">
                <a:solidFill>
                  <a:schemeClr val="tx1"/>
                </a:solidFill>
                <a:effectLst/>
                <a:latin typeface="+mn-lt"/>
                <a:ea typeface="+mn-ea"/>
                <a:cs typeface="+mn-cs"/>
              </a:rPr>
              <a:t>Rainey, Anson F. and Notley, R. Steven. </a:t>
            </a:r>
          </a:p>
          <a:p>
            <a:pPr marL="685800" indent="-457200">
              <a:tabLst>
                <a:tab pos="685800" algn="l"/>
              </a:tabLst>
            </a:pPr>
            <a:r>
              <a:rPr lang="en-US" sz="1200" kern="1200" dirty="0">
                <a:solidFill>
                  <a:schemeClr val="tx1"/>
                </a:solidFill>
                <a:effectLst/>
                <a:latin typeface="+mn-lt"/>
                <a:ea typeface="+mn-ea"/>
                <a:cs typeface="+mn-cs"/>
              </a:rPr>
              <a:t>2006	</a:t>
            </a:r>
            <a:r>
              <a:rPr lang="en-US" sz="1200" i="1" kern="1200" dirty="0">
                <a:solidFill>
                  <a:schemeClr val="tx1"/>
                </a:solidFill>
                <a:effectLst/>
                <a:latin typeface="+mn-lt"/>
                <a:ea typeface="+mn-ea"/>
                <a:cs typeface="+mn-cs"/>
              </a:rPr>
              <a:t>The Sacred Bridge: Carta’s Atlas of the Biblical World</a:t>
            </a:r>
            <a:r>
              <a:rPr lang="en-US" sz="1200" kern="1200" dirty="0">
                <a:solidFill>
                  <a:schemeClr val="tx1"/>
                </a:solidFill>
                <a:effectLst/>
                <a:latin typeface="+mn-lt"/>
                <a:ea typeface="+mn-ea"/>
                <a:cs typeface="+mn-cs"/>
              </a:rPr>
              <a:t>. Jerusalem: Carta.</a:t>
            </a:r>
          </a:p>
          <a:p>
            <a:r>
              <a:rPr lang="en-US" sz="1200" kern="1200" dirty="0">
                <a:solidFill>
                  <a:schemeClr val="tx1"/>
                </a:solidFill>
                <a:effectLst/>
                <a:latin typeface="+mn-lt"/>
                <a:ea typeface="+mn-ea"/>
                <a:cs typeface="+mn-cs"/>
              </a:rPr>
              <a:t>Robinson, Edward and Smith, Eli.</a:t>
            </a:r>
          </a:p>
          <a:p>
            <a:pPr marL="685800" indent="-457200">
              <a:tabLst>
                <a:tab pos="685800" algn="l"/>
              </a:tabLst>
            </a:pPr>
            <a:r>
              <a:rPr lang="en-US" sz="1200" kern="1200" dirty="0">
                <a:solidFill>
                  <a:schemeClr val="tx1"/>
                </a:solidFill>
                <a:effectLst/>
                <a:latin typeface="+mn-lt"/>
                <a:ea typeface="+mn-ea"/>
                <a:cs typeface="+mn-cs"/>
              </a:rPr>
              <a:t>1841	</a:t>
            </a:r>
            <a:r>
              <a:rPr lang="en-US" sz="1200" i="1" kern="1200" dirty="0">
                <a:solidFill>
                  <a:schemeClr val="tx1"/>
                </a:solidFill>
                <a:effectLst/>
                <a:latin typeface="+mn-lt"/>
                <a:ea typeface="+mn-ea"/>
                <a:cs typeface="+mn-cs"/>
              </a:rPr>
              <a:t>Biblical Researches in Palestine </a:t>
            </a:r>
            <a:r>
              <a:rPr lang="en-US" sz="1200" kern="1200" dirty="0">
                <a:solidFill>
                  <a:schemeClr val="tx1"/>
                </a:solidFill>
                <a:effectLst/>
                <a:latin typeface="+mn-lt"/>
                <a:ea typeface="+mn-ea"/>
                <a:cs typeface="+mn-cs"/>
              </a:rPr>
              <a:t>vol. 3. Boston: Crocker &amp; Brewster.</a:t>
            </a:r>
          </a:p>
          <a:p>
            <a:r>
              <a:rPr lang="en-US" sz="1200" kern="1200" dirty="0" err="1">
                <a:solidFill>
                  <a:schemeClr val="tx1"/>
                </a:solidFill>
                <a:effectLst/>
                <a:latin typeface="+mn-lt"/>
                <a:ea typeface="+mn-ea"/>
                <a:cs typeface="+mn-cs"/>
              </a:rPr>
              <a:t>Shavit</a:t>
            </a:r>
            <a:r>
              <a:rPr lang="en-US" sz="1200" kern="1200" dirty="0">
                <a:solidFill>
                  <a:schemeClr val="tx1"/>
                </a:solidFill>
                <a:effectLst/>
                <a:latin typeface="+mn-lt"/>
                <a:ea typeface="+mn-ea"/>
                <a:cs typeface="+mn-cs"/>
              </a:rPr>
              <a:t>, A.</a:t>
            </a:r>
          </a:p>
          <a:p>
            <a:pPr marL="685800" indent="-457200">
              <a:tabLst>
                <a:tab pos="685800" algn="l"/>
              </a:tabLst>
            </a:pPr>
            <a:r>
              <a:rPr lang="en-US" sz="1200" kern="1200" dirty="0">
                <a:solidFill>
                  <a:schemeClr val="tx1"/>
                </a:solidFill>
                <a:effectLst/>
                <a:latin typeface="+mn-lt"/>
                <a:ea typeface="+mn-ea"/>
                <a:cs typeface="+mn-cs"/>
              </a:rPr>
              <a:t>2000	</a:t>
            </a:r>
            <a:r>
              <a:rPr lang="en-US" sz="1200" i="1" kern="1200" dirty="0">
                <a:solidFill>
                  <a:schemeClr val="tx1"/>
                </a:solidFill>
                <a:effectLst/>
                <a:latin typeface="+mn-lt"/>
                <a:ea typeface="+mn-ea"/>
                <a:cs typeface="+mn-cs"/>
              </a:rPr>
              <a:t>Map of Gezer</a:t>
            </a:r>
            <a:r>
              <a:rPr lang="en-US" sz="1200" kern="1200" dirty="0">
                <a:solidFill>
                  <a:schemeClr val="tx1"/>
                </a:solidFill>
                <a:effectLst/>
                <a:latin typeface="+mn-lt"/>
                <a:ea typeface="+mn-ea"/>
                <a:cs typeface="+mn-cs"/>
              </a:rPr>
              <a:t>. Archaeological Survey of Israel 82. </a:t>
            </a:r>
            <a:r>
              <a:rPr lang="en-US" dirty="0"/>
              <a:t>IAA Survey website. Jerusalem: Israel </a:t>
            </a:r>
            <a:r>
              <a:rPr lang="en-US" sz="1200" kern="1200" dirty="0">
                <a:solidFill>
                  <a:schemeClr val="tx1"/>
                </a:solidFill>
                <a:effectLst/>
                <a:latin typeface="+mn-lt"/>
                <a:ea typeface="+mn-ea"/>
                <a:cs typeface="+mn-cs"/>
              </a:rPr>
              <a:t>Antiquities Authority.</a:t>
            </a:r>
          </a:p>
          <a:p>
            <a:pPr marL="685800" indent="-457200">
              <a:tabLst>
                <a:tab pos="685800" algn="l"/>
              </a:tabLst>
            </a:pPr>
            <a:r>
              <a:rPr lang="en-US" sz="1200" kern="1200" dirty="0">
                <a:solidFill>
                  <a:schemeClr val="tx1"/>
                </a:solidFill>
                <a:effectLst/>
                <a:latin typeface="+mn-lt"/>
                <a:ea typeface="+mn-ea"/>
                <a:cs typeface="+mn-cs"/>
              </a:rPr>
              <a:t>2003	Settlement Patterns in Israel’s Southern Coastal Plain during the Iron Age II. Unpublished Ph.D. Dissertation, Tel Aviv University.</a:t>
            </a:r>
          </a:p>
          <a:p>
            <a:r>
              <a:rPr lang="en-US" sz="1200" kern="1200" dirty="0">
                <a:solidFill>
                  <a:schemeClr val="tx1"/>
                </a:solidFill>
                <a:effectLst/>
                <a:latin typeface="+mn-lt"/>
                <a:ea typeface="+mn-ea"/>
                <a:cs typeface="+mn-cs"/>
              </a:rPr>
              <a:t>Simons, J. J.</a:t>
            </a:r>
          </a:p>
          <a:p>
            <a:pPr marL="685800" indent="-457200">
              <a:tabLst>
                <a:tab pos="685800" algn="l"/>
              </a:tabLst>
            </a:pPr>
            <a:r>
              <a:rPr lang="en-US" sz="1200" kern="1200" dirty="0">
                <a:solidFill>
                  <a:schemeClr val="tx1"/>
                </a:solidFill>
                <a:effectLst/>
                <a:latin typeface="+mn-lt"/>
                <a:ea typeface="+mn-ea"/>
                <a:cs typeface="+mn-cs"/>
              </a:rPr>
              <a:t>1959	</a:t>
            </a:r>
            <a:r>
              <a:rPr lang="en-US" sz="1200" i="1" kern="1200" dirty="0">
                <a:solidFill>
                  <a:schemeClr val="tx1"/>
                </a:solidFill>
                <a:effectLst/>
                <a:latin typeface="+mn-lt"/>
                <a:ea typeface="+mn-ea"/>
                <a:cs typeface="+mn-cs"/>
              </a:rPr>
              <a:t>The Geographical and Topographical Texts of the Old Testament</a:t>
            </a:r>
            <a:r>
              <a:rPr lang="en-US" sz="1200" kern="1200" dirty="0">
                <a:solidFill>
                  <a:schemeClr val="tx1"/>
                </a:solidFill>
                <a:effectLst/>
                <a:latin typeface="+mn-lt"/>
                <a:ea typeface="+mn-ea"/>
                <a:cs typeface="+mn-cs"/>
              </a:rPr>
              <a:t>. Leiden: Brill.</a:t>
            </a:r>
            <a:br>
              <a:rPr lang="en-US" sz="1200" kern="1200" dirty="0">
                <a:solidFill>
                  <a:schemeClr val="tx1"/>
                </a:solidFill>
                <a:effectLst/>
                <a:latin typeface="+mn-lt"/>
                <a:ea typeface="+mn-ea"/>
                <a:cs typeface="+mn-cs"/>
              </a:rPr>
            </a:br>
            <a:endParaRPr lang="en-US" dirty="0"/>
          </a:p>
          <a:p>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175</a:t>
            </a:fld>
            <a:endParaRPr lang="en-US"/>
          </a:p>
        </p:txBody>
      </p:sp>
    </p:spTree>
    <p:extLst>
      <p:ext uri="{BB962C8B-B14F-4D97-AF65-F5344CB8AC3E}">
        <p14:creationId xmlns:p14="http://schemas.microsoft.com/office/powerpoint/2010/main" val="1673062195"/>
      </p:ext>
    </p:extLst>
  </p:cSld>
  <p:clrMapOvr>
    <a:masterClrMapping/>
  </p:clrMapOvr>
</p:notes>
</file>

<file path=ppt/notesSlides/notesSlide1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“Jonathan Street” is located in the German Colony neighborhood, southwest of the Old City.</a:t>
            </a:r>
          </a:p>
          <a:p>
            <a:endParaRPr lang="en-US" dirty="0"/>
          </a:p>
          <a:p>
            <a:r>
              <a:rPr lang="en-US" dirty="0"/>
              <a:t>lbd102318943</a:t>
            </a:r>
          </a:p>
        </p:txBody>
      </p:sp>
      <p:sp>
        <p:nvSpPr>
          <p:cNvPr id="4" name="Slide Number Placeholder 3"/>
          <p:cNvSpPr>
            <a:spLocks noGrp="1"/>
          </p:cNvSpPr>
          <p:nvPr>
            <p:ph type="sldNum" sz="quarter" idx="10"/>
          </p:nvPr>
        </p:nvSpPr>
        <p:spPr/>
        <p:txBody>
          <a:bodyPr/>
          <a:lstStyle/>
          <a:p>
            <a:fld id="{4E4946A3-FD68-4E77-9DEF-1E7536A4AD96}" type="slidenum">
              <a:rPr lang="en-US" smtClean="0"/>
              <a:t>176</a:t>
            </a:fld>
            <a:endParaRPr lang="en-US"/>
          </a:p>
        </p:txBody>
      </p:sp>
    </p:spTree>
    <p:extLst>
      <p:ext uri="{BB962C8B-B14F-4D97-AF65-F5344CB8AC3E}">
        <p14:creationId xmlns:p14="http://schemas.microsoft.com/office/powerpoint/2010/main" val="384069754"/>
      </p:ext>
    </p:extLst>
  </p:cSld>
  <p:clrMapOvr>
    <a:masterClrMapping/>
  </p:clrMapOvr>
</p:notes>
</file>

<file path=ppt/notesSlides/notesSlide1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In 1 Chronicles</a:t>
            </a:r>
            <a:r>
              <a:rPr lang="en-US" baseline="0" dirty="0"/>
              <a:t> 4:19, </a:t>
            </a:r>
            <a:r>
              <a:rPr lang="en-US" dirty="0"/>
              <a:t>Maacah is a clan name related to</a:t>
            </a:r>
            <a:r>
              <a:rPr lang="en-US" baseline="0" dirty="0"/>
              <a:t> the town of Eshtemoa. </a:t>
            </a:r>
            <a:r>
              <a:rPr lang="en-US" sz="1200" b="0" kern="1200" baseline="0" dirty="0">
                <a:solidFill>
                  <a:schemeClr val="tx1"/>
                </a:solidFill>
                <a:effectLst/>
                <a:latin typeface="+mn-lt"/>
                <a:ea typeface="+mn-ea"/>
                <a:cs typeface="+mn-cs"/>
              </a:rPr>
              <a:t>Eshtemoh is located at es-Samua, which preserves the name and has remains from the Iron I–IIC. In the Chronicler’s version of David’s mighty men, “</a:t>
            </a:r>
            <a:r>
              <a:rPr lang="en-US" sz="1200" b="0" i="0" u="none" strike="noStrike" kern="1200" baseline="0" dirty="0" err="1">
                <a:solidFill>
                  <a:schemeClr val="tx1"/>
                </a:solidFill>
                <a:latin typeface="+mn-lt"/>
                <a:ea typeface="+mn-ea"/>
                <a:cs typeface="+mn-cs"/>
              </a:rPr>
              <a:t>Hepher</a:t>
            </a:r>
            <a:r>
              <a:rPr lang="en-US" sz="1200" b="0" i="0" u="none" strike="noStrike" kern="1200" baseline="0" dirty="0">
                <a:solidFill>
                  <a:schemeClr val="tx1"/>
                </a:solidFill>
                <a:latin typeface="+mn-lt"/>
                <a:ea typeface="+mn-ea"/>
                <a:cs typeface="+mn-cs"/>
              </a:rPr>
              <a:t> the </a:t>
            </a:r>
            <a:r>
              <a:rPr lang="en-US" sz="1200" b="0" i="0" u="none" strike="noStrike" kern="1200" baseline="0" dirty="0" err="1">
                <a:solidFill>
                  <a:schemeClr val="tx1"/>
                </a:solidFill>
                <a:latin typeface="+mn-lt"/>
                <a:ea typeface="+mn-ea"/>
                <a:cs typeface="+mn-cs"/>
              </a:rPr>
              <a:t>Mecherathite</a:t>
            </a:r>
            <a:r>
              <a:rPr lang="en-US" sz="1200" b="0" i="0" u="none" strike="noStrike" kern="1200" baseline="0" dirty="0">
                <a:solidFill>
                  <a:schemeClr val="tx1"/>
                </a:solidFill>
                <a:latin typeface="+mn-lt"/>
                <a:ea typeface="+mn-ea"/>
                <a:cs typeface="+mn-cs"/>
              </a:rPr>
              <a:t>” is included following </a:t>
            </a:r>
            <a:r>
              <a:rPr lang="en-US" sz="1200" b="0" i="0" u="none" strike="noStrike" kern="1200" baseline="0" dirty="0" err="1">
                <a:solidFill>
                  <a:schemeClr val="tx1"/>
                </a:solidFill>
                <a:latin typeface="+mn-lt"/>
                <a:ea typeface="+mn-ea"/>
                <a:cs typeface="+mn-cs"/>
              </a:rPr>
              <a:t>Eliphal</a:t>
            </a:r>
            <a:r>
              <a:rPr lang="en-US" sz="1200" b="0" i="0" u="none" strike="noStrike" kern="1200" baseline="0" dirty="0">
                <a:solidFill>
                  <a:schemeClr val="tx1"/>
                </a:solidFill>
                <a:latin typeface="+mn-lt"/>
                <a:ea typeface="+mn-ea"/>
                <a:cs typeface="+mn-cs"/>
              </a:rPr>
              <a:t> “son of Ur” (1 Chr 11:36), which is probably a corruption of </a:t>
            </a:r>
            <a:r>
              <a:rPr lang="en-US" sz="1200" b="0" i="0" u="none" strike="noStrike" kern="1200" baseline="0" dirty="0" err="1">
                <a:solidFill>
                  <a:schemeClr val="tx1"/>
                </a:solidFill>
                <a:latin typeface="+mn-lt"/>
                <a:ea typeface="+mn-ea"/>
                <a:cs typeface="+mn-cs"/>
              </a:rPr>
              <a:t>Maacathite</a:t>
            </a:r>
            <a:r>
              <a:rPr lang="en-US" sz="1200" b="0" i="0" u="none" strike="noStrike" kern="1200" baseline="0" dirty="0">
                <a:solidFill>
                  <a:schemeClr val="tx1"/>
                </a:solidFill>
                <a:latin typeface="+mn-lt"/>
                <a:ea typeface="+mn-ea"/>
                <a:cs typeface="+mn-cs"/>
              </a:rPr>
              <a:t>. </a:t>
            </a:r>
            <a:endParaRPr lang="en-US" sz="1200" b="0" kern="1200" baseline="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err="1">
                <a:solidFill>
                  <a:schemeClr val="tx1"/>
                </a:solidFill>
                <a:effectLst/>
                <a:latin typeface="+mn-lt"/>
                <a:ea typeface="+mn-ea"/>
                <a:cs typeface="+mn-cs"/>
              </a:rPr>
              <a:t>Giloh</a:t>
            </a:r>
            <a:r>
              <a:rPr lang="en-US" sz="1200" kern="1200" dirty="0">
                <a:solidFill>
                  <a:schemeClr val="tx1"/>
                </a:solidFill>
                <a:effectLst/>
                <a:latin typeface="+mn-lt"/>
                <a:ea typeface="+mn-ea"/>
                <a:cs typeface="+mn-cs"/>
              </a:rPr>
              <a:t> (</a:t>
            </a:r>
            <a:r>
              <a:rPr lang="he-IL" sz="1200" kern="1200" dirty="0">
                <a:solidFill>
                  <a:schemeClr val="tx1"/>
                </a:solidFill>
                <a:effectLst/>
                <a:latin typeface="+mn-lt"/>
                <a:ea typeface="+mn-ea"/>
                <a:cs typeface="+mn-cs"/>
              </a:rPr>
              <a:t>גִלֹה</a:t>
            </a:r>
            <a:r>
              <a:rPr lang="en-US" sz="1200" kern="1200" dirty="0">
                <a:solidFill>
                  <a:schemeClr val="tx1"/>
                </a:solidFill>
                <a:effectLst/>
                <a:latin typeface="+mn-lt"/>
                <a:ea typeface="+mn-ea"/>
                <a:cs typeface="+mn-cs"/>
              </a:rPr>
              <a:t>) is spelled as Gilon (</a:t>
            </a:r>
            <a:r>
              <a:rPr lang="en-US" sz="1200" kern="1200" dirty="0" err="1">
                <a:solidFill>
                  <a:schemeClr val="tx1"/>
                </a:solidFill>
                <a:effectLst/>
                <a:latin typeface="+mn-lt"/>
                <a:ea typeface="+mn-ea"/>
                <a:cs typeface="+mn-cs"/>
              </a:rPr>
              <a:t>Γιλων</a:t>
            </a:r>
            <a:r>
              <a:rPr lang="en-US" sz="1200" kern="1200" dirty="0">
                <a:solidFill>
                  <a:schemeClr val="tx1"/>
                </a:solidFill>
                <a:effectLst/>
                <a:latin typeface="+mn-lt"/>
                <a:ea typeface="+mn-ea"/>
                <a:cs typeface="+mn-cs"/>
              </a:rPr>
              <a:t>) in the LXX</a:t>
            </a:r>
            <a:r>
              <a:rPr lang="en-US" sz="1200" kern="1200" baseline="30000" dirty="0">
                <a:solidFill>
                  <a:schemeClr val="tx1"/>
                </a:solidFill>
                <a:effectLst/>
                <a:latin typeface="+mn-lt"/>
                <a:ea typeface="+mn-ea"/>
                <a:cs typeface="+mn-cs"/>
              </a:rPr>
              <a:t>A</a:t>
            </a:r>
            <a:r>
              <a:rPr lang="en-US" sz="1200" kern="1200" dirty="0">
                <a:solidFill>
                  <a:schemeClr val="tx1"/>
                </a:solidFill>
                <a:effectLst/>
                <a:latin typeface="+mn-lt"/>
                <a:ea typeface="+mn-ea"/>
                <a:cs typeface="+mn-cs"/>
              </a:rPr>
              <a:t>. It is unclear if Giloh of the Shamir district (Josh 15:51) is the same site as Gilo of Ahithophel (e.g., 2 Sam 23:34). As we shall discuss below, it is possible that this latter Giloh is identical to Gallim of the Tekoa district (Josh</a:t>
            </a:r>
            <a:r>
              <a:rPr lang="en-US" sz="1200" kern="1200" baseline="0" dirty="0">
                <a:solidFill>
                  <a:schemeClr val="tx1"/>
                </a:solidFill>
                <a:effectLst/>
                <a:latin typeface="+mn-lt"/>
                <a:ea typeface="+mn-ea"/>
                <a:cs typeface="+mn-cs"/>
              </a:rPr>
              <a:t> 15:59a</a:t>
            </a:r>
            <a:r>
              <a:rPr lang="en-US" sz="1200" kern="1200" dirty="0">
                <a:solidFill>
                  <a:schemeClr val="tx1"/>
                </a:solidFill>
                <a:effectLst/>
                <a:latin typeface="+mn-lt"/>
                <a:ea typeface="+mn-ea"/>
                <a:cs typeface="+mn-cs"/>
              </a:rPr>
              <a:t>). Although, the occurrence of both sites in connection with towns in the southern part of the hill country of Judah (cf. 2 Sam 23:35—Carmel and Arab; Josh 15:51—</a:t>
            </a:r>
            <a:r>
              <a:rPr lang="en-US" sz="1200" kern="1200" dirty="0" err="1">
                <a:solidFill>
                  <a:schemeClr val="tx1"/>
                </a:solidFill>
                <a:effectLst/>
                <a:latin typeface="+mn-lt"/>
                <a:ea typeface="+mn-ea"/>
                <a:cs typeface="+mn-cs"/>
              </a:rPr>
              <a:t>Jattir</a:t>
            </a:r>
            <a:r>
              <a:rPr lang="en-US" sz="1200" kern="1200" dirty="0">
                <a:solidFill>
                  <a:schemeClr val="tx1"/>
                </a:solidFill>
                <a:effectLst/>
                <a:latin typeface="+mn-lt"/>
                <a:ea typeface="+mn-ea"/>
                <a:cs typeface="+mn-cs"/>
              </a:rPr>
              <a:t>, Anab, Eshtemoh, etc.) would seem to indicate a connection between Giloh of the Shamir district and Gilo of Ahithophel.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Some have sought to identify the site with Khirbet </a:t>
            </a:r>
            <a:r>
              <a:rPr lang="en-US" sz="1200" kern="1200" dirty="0" err="1">
                <a:solidFill>
                  <a:schemeClr val="tx1"/>
                </a:solidFill>
                <a:effectLst/>
                <a:latin typeface="+mn-lt"/>
                <a:ea typeface="+mn-ea"/>
                <a:cs typeface="+mn-cs"/>
              </a:rPr>
              <a:t>Jâla</a:t>
            </a:r>
            <a:r>
              <a:rPr lang="en-US" sz="1200" kern="1200" dirty="0">
                <a:solidFill>
                  <a:schemeClr val="tx1"/>
                </a:solidFill>
                <a:effectLst/>
                <a:latin typeface="+mn-lt"/>
                <a:ea typeface="+mn-ea"/>
                <a:cs typeface="+mn-cs"/>
              </a:rPr>
              <a:t> near Beth-zur (Conder and Kitchener 1883: 313, 354; Albright 1924: 10–11; Abel 1938: 338), but this site lacks Iron Age remains and is too far north to be considered part of the Shamir district. The site of Khirbet Kefr </a:t>
            </a:r>
            <a:r>
              <a:rPr lang="en-US" sz="1200" kern="1200" dirty="0" err="1">
                <a:solidFill>
                  <a:schemeClr val="tx1"/>
                </a:solidFill>
                <a:effectLst/>
                <a:latin typeface="+mn-lt"/>
                <a:ea typeface="+mn-ea"/>
                <a:cs typeface="+mn-cs"/>
              </a:rPr>
              <a:t>Jûl</a:t>
            </a:r>
            <a:r>
              <a:rPr lang="en-US" sz="1200" kern="1200" dirty="0">
                <a:solidFill>
                  <a:schemeClr val="tx1"/>
                </a:solidFill>
                <a:effectLst/>
                <a:latin typeface="+mn-lt"/>
                <a:ea typeface="+mn-ea"/>
                <a:cs typeface="+mn-cs"/>
              </a:rPr>
              <a:t>, which is located circa 4 miles (7 km) west of Debir, seems like a plausible toponymic connection for Giloh (Kallai 1986: 388), but no Iron Age remains were uncovered at the site or at any site in its immediate vicinity (</a:t>
            </a:r>
            <a:r>
              <a:rPr lang="en-US" sz="1200" kern="1200" dirty="0" err="1">
                <a:solidFill>
                  <a:schemeClr val="tx1"/>
                </a:solidFill>
                <a:effectLst/>
                <a:latin typeface="+mn-lt"/>
                <a:ea typeface="+mn-ea"/>
                <a:cs typeface="+mn-cs"/>
              </a:rPr>
              <a:t>Kochavi</a:t>
            </a:r>
            <a:r>
              <a:rPr lang="en-US" sz="1200" kern="1200" dirty="0">
                <a:solidFill>
                  <a:schemeClr val="tx1"/>
                </a:solidFill>
                <a:effectLst/>
                <a:latin typeface="+mn-lt"/>
                <a:ea typeface="+mn-ea"/>
                <a:cs typeface="+mn-cs"/>
              </a:rPr>
              <a:t> 1972: site 212; Ofer 1993: site 76; Greenberg and Keinan 2009: site 5840). On the other hand, given that this region seems like it was sparsely surveyed it seems possible that other undiscovered sites may have not been observed. If Khirbet Kefr </a:t>
            </a:r>
            <a:r>
              <a:rPr lang="en-US" sz="1200" kern="1200" dirty="0" err="1">
                <a:solidFill>
                  <a:schemeClr val="tx1"/>
                </a:solidFill>
                <a:effectLst/>
                <a:latin typeface="+mn-lt"/>
                <a:ea typeface="+mn-ea"/>
                <a:cs typeface="+mn-cs"/>
              </a:rPr>
              <a:t>Jûl</a:t>
            </a:r>
            <a:r>
              <a:rPr lang="en-US" sz="1200" kern="1200" dirty="0">
                <a:solidFill>
                  <a:schemeClr val="tx1"/>
                </a:solidFill>
                <a:effectLst/>
                <a:latin typeface="+mn-lt"/>
                <a:ea typeface="+mn-ea"/>
                <a:cs typeface="+mn-cs"/>
              </a:rPr>
              <a:t> preserves the ancient name for Giloh, then it may mark the Byzantine city of Gelon that is mentioned by Eusebius (</a:t>
            </a:r>
            <a:r>
              <a:rPr lang="en-US" sz="1200" i="1" kern="1200" dirty="0">
                <a:solidFill>
                  <a:schemeClr val="tx1"/>
                </a:solidFill>
                <a:effectLst/>
                <a:latin typeface="+mn-lt"/>
                <a:ea typeface="+mn-ea"/>
                <a:cs typeface="+mn-cs"/>
              </a:rPr>
              <a:t>Onom.</a:t>
            </a:r>
            <a:r>
              <a:rPr lang="en-US" sz="1200" kern="1200" dirty="0">
                <a:solidFill>
                  <a:schemeClr val="tx1"/>
                </a:solidFill>
                <a:effectLst/>
                <a:latin typeface="+mn-lt"/>
                <a:ea typeface="+mn-ea"/>
                <a:cs typeface="+mn-cs"/>
              </a:rPr>
              <a:t> 68.14).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However, </a:t>
            </a:r>
            <a:r>
              <a:rPr lang="en-US" sz="1200" kern="1200" dirty="0" err="1">
                <a:solidFill>
                  <a:schemeClr val="tx1"/>
                </a:solidFill>
                <a:effectLst/>
                <a:latin typeface="+mn-lt"/>
                <a:ea typeface="+mn-ea"/>
                <a:cs typeface="+mn-cs"/>
              </a:rPr>
              <a:t>Ofer’s</a:t>
            </a:r>
            <a:r>
              <a:rPr lang="en-US" sz="1200" kern="1200" dirty="0">
                <a:solidFill>
                  <a:schemeClr val="tx1"/>
                </a:solidFill>
                <a:effectLst/>
                <a:latin typeface="+mn-lt"/>
                <a:ea typeface="+mn-ea"/>
                <a:cs typeface="+mn-cs"/>
              </a:rPr>
              <a:t> suggestion of edh-</a:t>
            </a:r>
            <a:r>
              <a:rPr lang="en-US" sz="1200" kern="1200" dirty="0" err="1">
                <a:solidFill>
                  <a:schemeClr val="tx1"/>
                </a:solidFill>
                <a:effectLst/>
                <a:latin typeface="+mn-lt"/>
                <a:ea typeface="+mn-ea"/>
                <a:cs typeface="+mn-cs"/>
              </a:rPr>
              <a:t>Dhâhirîya</a:t>
            </a:r>
            <a:r>
              <a:rPr lang="en-US" sz="1200" kern="1200" dirty="0">
                <a:solidFill>
                  <a:schemeClr val="tx1"/>
                </a:solidFill>
                <a:effectLst/>
                <a:latin typeface="+mn-lt"/>
                <a:ea typeface="+mn-ea"/>
                <a:cs typeface="+mn-cs"/>
              </a:rPr>
              <a:t> (1993: 32*, 33–34) is reasonably close to Khirbet Kefr </a:t>
            </a:r>
            <a:r>
              <a:rPr lang="en-US" sz="1200" kern="1200" dirty="0" err="1">
                <a:solidFill>
                  <a:schemeClr val="tx1"/>
                </a:solidFill>
                <a:effectLst/>
                <a:latin typeface="+mn-lt"/>
                <a:ea typeface="+mn-ea"/>
                <a:cs typeface="+mn-cs"/>
              </a:rPr>
              <a:t>Jûl</a:t>
            </a:r>
            <a:r>
              <a:rPr lang="en-US" sz="1200" kern="1200" dirty="0">
                <a:solidFill>
                  <a:schemeClr val="tx1"/>
                </a:solidFill>
                <a:effectLst/>
                <a:latin typeface="+mn-lt"/>
                <a:ea typeface="+mn-ea"/>
                <a:cs typeface="+mn-cs"/>
              </a:rPr>
              <a:t> (circa</a:t>
            </a:r>
            <a:r>
              <a:rPr lang="en-US" sz="1200" kern="1200" baseline="0" dirty="0">
                <a:solidFill>
                  <a:schemeClr val="tx1"/>
                </a:solidFill>
                <a:effectLst/>
                <a:latin typeface="+mn-lt"/>
                <a:ea typeface="+mn-ea"/>
                <a:cs typeface="+mn-cs"/>
              </a:rPr>
              <a:t> 1.8 mi, </a:t>
            </a:r>
            <a:r>
              <a:rPr lang="en-US" sz="1200" kern="1200" dirty="0">
                <a:solidFill>
                  <a:schemeClr val="tx1"/>
                </a:solidFill>
                <a:effectLst/>
                <a:latin typeface="+mn-lt"/>
                <a:ea typeface="+mn-ea"/>
                <a:cs typeface="+mn-cs"/>
              </a:rPr>
              <a:t>3 km to the south) and surveys at the site revealed mostly Iron Age remains. Conder described the site as being on the “very top of the long flat ridge which runs from the higher hills of </a:t>
            </a:r>
            <a:r>
              <a:rPr lang="en-US" sz="1200" kern="1200" dirty="0" err="1">
                <a:solidFill>
                  <a:schemeClr val="tx1"/>
                </a:solidFill>
                <a:effectLst/>
                <a:latin typeface="+mn-lt"/>
                <a:ea typeface="+mn-ea"/>
                <a:cs typeface="+mn-cs"/>
              </a:rPr>
              <a:t>Dûrā</a:t>
            </a:r>
            <a:r>
              <a:rPr lang="en-US" sz="1200" kern="1200" dirty="0">
                <a:solidFill>
                  <a:schemeClr val="tx1"/>
                </a:solidFill>
                <a:effectLst/>
                <a:latin typeface="+mn-lt"/>
                <a:ea typeface="+mn-ea"/>
                <a:cs typeface="+mn-cs"/>
              </a:rPr>
              <a:t>” whose name means “village on the ridge” (Conder 1875: 54). The site is also on an important road that connects Debir to Madmannah (Khirbet umm Deimine). Surveys at the edh-</a:t>
            </a:r>
            <a:r>
              <a:rPr lang="en-US" sz="1200" kern="1200" dirty="0" err="1">
                <a:solidFill>
                  <a:schemeClr val="tx1"/>
                </a:solidFill>
                <a:effectLst/>
                <a:latin typeface="+mn-lt"/>
                <a:ea typeface="+mn-ea"/>
                <a:cs typeface="+mn-cs"/>
              </a:rPr>
              <a:t>Dhâhirîya</a:t>
            </a:r>
            <a:r>
              <a:rPr lang="en-US" sz="1200" kern="1200" dirty="0">
                <a:solidFill>
                  <a:schemeClr val="tx1"/>
                </a:solidFill>
                <a:effectLst/>
                <a:latin typeface="+mn-lt"/>
                <a:ea typeface="+mn-ea"/>
                <a:cs typeface="+mn-cs"/>
              </a:rPr>
              <a:t> revealed remains from throughout the Iron II (settled over 4 ac, 1.5 ha) and Late Roman–Byzantine periods, as well as Chalcolithic through the Intermediate Bronze Age (Ofer 1993: site 28). </a:t>
            </a:r>
            <a:r>
              <a:rPr lang="en-US" dirty="0"/>
              <a:t>This is a detail of map 1-12 from the </a:t>
            </a:r>
            <a:r>
              <a:rPr lang="en-US" i="1" dirty="0"/>
              <a:t>Satellite Bible Atlas</a:t>
            </a:r>
            <a:r>
              <a:rPr lang="en-US" dirty="0"/>
              <a:t>, by William Schlegel. Used by permission.</a:t>
            </a:r>
            <a:r>
              <a:rPr lang="en-US" baseline="0" dirty="0"/>
              <a:t> An editable version is included behind this graphic for those who wish to modify it.</a:t>
            </a:r>
          </a:p>
          <a:p>
            <a:r>
              <a:rPr lang="en-US" sz="1200" kern="1200" dirty="0">
                <a:solidFill>
                  <a:schemeClr val="tx1"/>
                </a:solidFill>
                <a:effectLst/>
                <a:latin typeface="+mn-lt"/>
                <a:ea typeface="+mn-ea"/>
                <a:cs typeface="+mn-cs"/>
              </a:rPr>
              <a:t> </a:t>
            </a:r>
          </a:p>
          <a:p>
            <a:r>
              <a:rPr lang="en-US" b="1" dirty="0"/>
              <a:t>References:</a:t>
            </a:r>
            <a:endParaRPr lang="en-US" dirty="0"/>
          </a:p>
          <a:p>
            <a:r>
              <a:rPr lang="en-US" dirty="0"/>
              <a:t>Abel, F. M.</a:t>
            </a:r>
          </a:p>
          <a:p>
            <a:pPr marL="685800" indent="-457200">
              <a:tabLst>
                <a:tab pos="685800" algn="l"/>
              </a:tabLst>
            </a:pPr>
            <a:r>
              <a:rPr lang="en-US" dirty="0"/>
              <a:t>1938	</a:t>
            </a:r>
            <a:r>
              <a:rPr lang="en-US" i="1" dirty="0" err="1"/>
              <a:t>Geographie</a:t>
            </a:r>
            <a:r>
              <a:rPr lang="en-US" i="1" dirty="0"/>
              <a:t> de la Palestine,</a:t>
            </a:r>
            <a:r>
              <a:rPr lang="en-US" dirty="0"/>
              <a:t> vol. 2. Paris.</a:t>
            </a:r>
          </a:p>
          <a:p>
            <a:r>
              <a:rPr lang="en-US" dirty="0"/>
              <a:t>Albright, W. F.</a:t>
            </a:r>
          </a:p>
          <a:p>
            <a:pPr marL="685800" indent="-457200">
              <a:tabLst>
                <a:tab pos="685800" algn="l"/>
              </a:tabLst>
            </a:pPr>
            <a:r>
              <a:rPr lang="en-US" dirty="0"/>
              <a:t>1924	Researches of the School in Western Judaea. </a:t>
            </a:r>
            <a:r>
              <a:rPr lang="en-US" i="1" dirty="0"/>
              <a:t>Bulletin of the American Schools of Oriental Research </a:t>
            </a:r>
            <a:r>
              <a:rPr lang="en-US" dirty="0"/>
              <a:t>15: 2–11.</a:t>
            </a:r>
          </a:p>
          <a:p>
            <a:r>
              <a:rPr lang="en-US" dirty="0" err="1"/>
              <a:t>Conder</a:t>
            </a:r>
            <a:r>
              <a:rPr lang="en-US" dirty="0"/>
              <a:t>, C. R.</a:t>
            </a:r>
          </a:p>
          <a:p>
            <a:pPr marL="685800" indent="-457200">
              <a:tabLst>
                <a:tab pos="685800" algn="l"/>
              </a:tabLst>
            </a:pPr>
            <a:r>
              <a:rPr lang="en-US" dirty="0"/>
              <a:t>1875	The Royal Canaanite and Levitical City of </a:t>
            </a:r>
            <a:r>
              <a:rPr lang="en-US" dirty="0" err="1"/>
              <a:t>Debir</a:t>
            </a:r>
            <a:r>
              <a:rPr lang="en-US" dirty="0"/>
              <a:t>. </a:t>
            </a:r>
            <a:r>
              <a:rPr lang="en-US" i="1" dirty="0"/>
              <a:t>Palestine Exploration Quarterly</a:t>
            </a:r>
            <a:r>
              <a:rPr lang="en-US" dirty="0"/>
              <a:t> 7: 48–57.</a:t>
            </a:r>
          </a:p>
          <a:p>
            <a:r>
              <a:rPr lang="en-US" dirty="0" err="1"/>
              <a:t>Conder</a:t>
            </a:r>
            <a:r>
              <a:rPr lang="en-US" dirty="0"/>
              <a:t>, C. R. and Kitchener, H. H.</a:t>
            </a:r>
          </a:p>
          <a:p>
            <a:pPr marL="685800" indent="-457200">
              <a:tabLst>
                <a:tab pos="685800" algn="l"/>
              </a:tabLst>
            </a:pPr>
            <a:r>
              <a:rPr lang="en-US" dirty="0"/>
              <a:t>1883	</a:t>
            </a:r>
            <a:r>
              <a:rPr lang="en-US" i="1" dirty="0"/>
              <a:t>Memoirs of the Topography, Orography, Hydrography, and Archaeology - Judea</a:t>
            </a:r>
            <a:r>
              <a:rPr lang="en-US" dirty="0"/>
              <a:t>. Survey of Western Palestine 3. London: Palestine Exploration Fund.</a:t>
            </a:r>
          </a:p>
          <a:p>
            <a:r>
              <a:rPr lang="en-US" dirty="0"/>
              <a:t>Greenberg, R. and </a:t>
            </a:r>
            <a:r>
              <a:rPr lang="en-US" dirty="0" err="1"/>
              <a:t>Keinan</a:t>
            </a:r>
            <a:r>
              <a:rPr lang="en-US" dirty="0"/>
              <a:t>, A. </a:t>
            </a:r>
          </a:p>
          <a:p>
            <a:pPr marL="685800" indent="-457200">
              <a:tabLst>
                <a:tab pos="685800" algn="l"/>
              </a:tabLst>
            </a:pPr>
            <a:r>
              <a:rPr lang="en-US" dirty="0"/>
              <a:t>2009	</a:t>
            </a:r>
            <a:r>
              <a:rPr lang="en-US" i="1" dirty="0"/>
              <a:t>Israeli Archaeological Activity in the West Bank 1967–2007: A Sourcebook</a:t>
            </a:r>
            <a:r>
              <a:rPr lang="en-US" dirty="0"/>
              <a:t>. Jerusalem: Ostracon.</a:t>
            </a:r>
          </a:p>
          <a:p>
            <a:r>
              <a:rPr lang="en-US" dirty="0" err="1"/>
              <a:t>Kallai</a:t>
            </a:r>
            <a:r>
              <a:rPr lang="en-US" dirty="0"/>
              <a:t>, Z.</a:t>
            </a:r>
          </a:p>
          <a:p>
            <a:pPr marL="685800" indent="-457200">
              <a:tabLst>
                <a:tab pos="685800" algn="l"/>
              </a:tabLst>
            </a:pPr>
            <a:r>
              <a:rPr lang="en-US" dirty="0"/>
              <a:t>1986	</a:t>
            </a:r>
            <a:r>
              <a:rPr lang="en-US" i="1" dirty="0"/>
              <a:t>Historical Geography of the Bible: the Tribal Territories of Israel</a:t>
            </a:r>
            <a:r>
              <a:rPr lang="en-US" dirty="0"/>
              <a:t>. Jerusalem: </a:t>
            </a:r>
            <a:r>
              <a:rPr lang="en-US" dirty="0" err="1"/>
              <a:t>Magnes</a:t>
            </a:r>
            <a:r>
              <a:rPr lang="en-US" dirty="0"/>
              <a:t> Press.</a:t>
            </a:r>
          </a:p>
          <a:p>
            <a:r>
              <a:rPr lang="en-US" dirty="0" err="1"/>
              <a:t>Kochavi</a:t>
            </a:r>
            <a:r>
              <a:rPr lang="en-US" dirty="0"/>
              <a:t>, M.</a:t>
            </a:r>
          </a:p>
          <a:p>
            <a:pPr marL="685800" indent="-457200">
              <a:tabLst>
                <a:tab pos="685800" algn="l"/>
              </a:tabLst>
            </a:pPr>
            <a:r>
              <a:rPr lang="en-US" dirty="0"/>
              <a:t>1972	The Land of Judah. Pp. 19–89 in </a:t>
            </a:r>
            <a:r>
              <a:rPr lang="en-US" i="1" dirty="0"/>
              <a:t>Judaea, Samaria and the Golan: Archaeological Survey 1967–1968</a:t>
            </a:r>
            <a:r>
              <a:rPr lang="en-US" dirty="0"/>
              <a:t>, ed. M. </a:t>
            </a:r>
            <a:r>
              <a:rPr lang="en-US" dirty="0" err="1"/>
              <a:t>Kochavi</a:t>
            </a:r>
            <a:r>
              <a:rPr lang="en-US" dirty="0"/>
              <a:t>. Jerusalem: Archaeological Survey of Israel and Carta.</a:t>
            </a:r>
          </a:p>
          <a:p>
            <a:r>
              <a:rPr lang="en-US" dirty="0" err="1"/>
              <a:t>Ofer</a:t>
            </a:r>
            <a:r>
              <a:rPr lang="en-US" dirty="0"/>
              <a:t>, A.</a:t>
            </a:r>
          </a:p>
          <a:p>
            <a:pPr marL="685800" indent="-457200">
              <a:tabLst>
                <a:tab pos="685800" algn="l"/>
              </a:tabLst>
            </a:pPr>
            <a:r>
              <a:rPr lang="en-US" dirty="0"/>
              <a:t>1993	</a:t>
            </a:r>
            <a:r>
              <a:rPr lang="en-US" i="1" dirty="0"/>
              <a:t>The Highland of Judah during the Biblical Period </a:t>
            </a:r>
            <a:r>
              <a:rPr lang="en-US" dirty="0"/>
              <a:t>vol. 3. Tel Aviv: Tel Aviv University.</a:t>
            </a:r>
            <a:br>
              <a:rPr lang="en-US" dirty="0"/>
            </a:br>
            <a:endParaRPr lang="en-US" baseline="0" dirty="0"/>
          </a:p>
        </p:txBody>
      </p:sp>
      <p:sp>
        <p:nvSpPr>
          <p:cNvPr id="4" name="Slide Number Placeholder 3"/>
          <p:cNvSpPr>
            <a:spLocks noGrp="1"/>
          </p:cNvSpPr>
          <p:nvPr>
            <p:ph type="sldNum" sz="quarter" idx="10"/>
          </p:nvPr>
        </p:nvSpPr>
        <p:spPr/>
        <p:txBody>
          <a:bodyPr/>
          <a:lstStyle/>
          <a:p>
            <a:fld id="{4E4946A3-FD68-4E77-9DEF-1E7536A4AD96}" type="slidenum">
              <a:rPr lang="en-US" smtClean="0"/>
              <a:t>177</a:t>
            </a:fld>
            <a:endParaRPr lang="en-US"/>
          </a:p>
        </p:txBody>
      </p:sp>
    </p:spTree>
    <p:extLst>
      <p:ext uri="{BB962C8B-B14F-4D97-AF65-F5344CB8AC3E}">
        <p14:creationId xmlns:p14="http://schemas.microsoft.com/office/powerpoint/2010/main" val="1202707270"/>
      </p:ext>
    </p:extLst>
  </p:cSld>
  <p:clrMapOvr>
    <a:masterClrMapping/>
  </p:clrMapOvr>
</p:notes>
</file>

<file path=ppt/notesSlides/notesSlide1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178</a:t>
            </a:fld>
            <a:endParaRPr lang="en-US"/>
          </a:p>
        </p:txBody>
      </p:sp>
      <p:sp>
        <p:nvSpPr>
          <p:cNvPr id="106498" name="Rectangle 2"/>
          <p:cNvSpPr>
            <a:spLocks noGrp="1" noRot="1" noChangeAspect="1" noChangeArrowheads="1" noTextEdit="1"/>
          </p:cNvSpPr>
          <p:nvPr>
            <p:ph type="sldImg"/>
          </p:nvPr>
        </p:nvSpPr>
        <p:spPr>
          <a:xfrm>
            <a:off x="1143000" y="685800"/>
            <a:ext cx="4572000" cy="3429000"/>
          </a:xfrm>
          <a:ln/>
        </p:spPr>
      </p:sp>
      <p:sp>
        <p:nvSpPr>
          <p:cNvPr id="106499" name="Rectangle 3"/>
          <p:cNvSpPr>
            <a:spLocks noGrp="1" noChangeArrowheads="1"/>
          </p:cNvSpPr>
          <p:nvPr>
            <p:ph type="body" idx="1"/>
          </p:nvPr>
        </p:nvSpPr>
        <p:spPr/>
        <p:txBody>
          <a:bodyPr/>
          <a:lstStyle/>
          <a:p>
            <a:pPr marL="0" indent="0">
              <a:spcBef>
                <a:spcPct val="0"/>
              </a:spcBef>
              <a:buFontTx/>
              <a:buNone/>
            </a:pPr>
            <a:r>
              <a:rPr lang="en-US" b="0" baseline="0" dirty="0"/>
              <a:t>Carmel is identified with Khirbet </a:t>
            </a:r>
            <a:r>
              <a:rPr lang="en-US" b="0" baseline="0" dirty="0" err="1"/>
              <a:t>Karmil</a:t>
            </a:r>
            <a:r>
              <a:rPr lang="en-US" b="0" baseline="0" dirty="0"/>
              <a:t>, about 7 miles (11 km) south of Hebron, approximately half-way between Hebron and Arad. </a:t>
            </a:r>
            <a:r>
              <a:rPr lang="en-US" b="0" baseline="0" dirty="0" err="1"/>
              <a:t>Ziph</a:t>
            </a:r>
            <a:r>
              <a:rPr lang="en-US" b="0" baseline="0" dirty="0"/>
              <a:t>, from which this photo was taken, is approximately halfway between Hebron and Carmel. The next slide includes labels.</a:t>
            </a:r>
          </a:p>
          <a:p>
            <a:endParaRPr lang="en-US" sz="1200" dirty="0"/>
          </a:p>
          <a:p>
            <a:r>
              <a:rPr lang="en-US" sz="1200" dirty="0"/>
              <a:t>tb021900341</a:t>
            </a:r>
            <a:endParaRPr lang="en-US" dirty="0"/>
          </a:p>
        </p:txBody>
      </p:sp>
    </p:spTree>
    <p:extLst>
      <p:ext uri="{BB962C8B-B14F-4D97-AF65-F5344CB8AC3E}">
        <p14:creationId xmlns:p14="http://schemas.microsoft.com/office/powerpoint/2010/main" val="217792279"/>
      </p:ext>
    </p:extLst>
  </p:cSld>
  <p:clrMapOvr>
    <a:masterClrMapping/>
  </p:clrMapOvr>
</p:notes>
</file>

<file path=ppt/notesSlides/notesSlide1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179</a:t>
            </a:fld>
            <a:endParaRPr lang="en-US"/>
          </a:p>
        </p:txBody>
      </p:sp>
      <p:sp>
        <p:nvSpPr>
          <p:cNvPr id="106498" name="Rectangle 2"/>
          <p:cNvSpPr>
            <a:spLocks noGrp="1" noRot="1" noChangeAspect="1" noChangeArrowheads="1" noTextEdit="1"/>
          </p:cNvSpPr>
          <p:nvPr>
            <p:ph type="sldImg"/>
          </p:nvPr>
        </p:nvSpPr>
        <p:spPr>
          <a:xfrm>
            <a:off x="1143000" y="685800"/>
            <a:ext cx="4572000" cy="3429000"/>
          </a:xfrm>
          <a:ln/>
        </p:spPr>
      </p:sp>
      <p:sp>
        <p:nvSpPr>
          <p:cNvPr id="106499" name="Rectangle 3"/>
          <p:cNvSpPr>
            <a:spLocks noGrp="1" noChangeArrowheads="1"/>
          </p:cNvSpPr>
          <p:nvPr>
            <p:ph type="body" idx="1"/>
          </p:nvPr>
        </p:nvSpPr>
        <p:spPr/>
        <p:txBody>
          <a:bodyPr/>
          <a:lstStyle/>
          <a:p>
            <a:pPr marL="0" indent="0">
              <a:spcBef>
                <a:spcPct val="0"/>
              </a:spcBef>
              <a:buFontTx/>
              <a:buNone/>
            </a:pPr>
            <a:r>
              <a:rPr lang="en-US" b="0" baseline="0" dirty="0"/>
              <a:t>Carmel is identified with Khirbet </a:t>
            </a:r>
            <a:r>
              <a:rPr lang="en-US" b="0" baseline="0" dirty="0" err="1"/>
              <a:t>Karmil</a:t>
            </a:r>
            <a:r>
              <a:rPr lang="en-US" b="0" baseline="0" dirty="0"/>
              <a:t>, about 7 miles (11 km) south of Hebron, approximately half-way between Hebron and Arad. </a:t>
            </a:r>
            <a:r>
              <a:rPr lang="en-US" b="0" baseline="0" dirty="0" err="1"/>
              <a:t>Ziph</a:t>
            </a:r>
            <a:r>
              <a:rPr lang="en-US" b="0" baseline="0" dirty="0"/>
              <a:t>, from which this photo was taken, is approximately halfway between Hebron and Carmel. </a:t>
            </a:r>
          </a:p>
          <a:p>
            <a:pPr marL="0" indent="0">
              <a:spcBef>
                <a:spcPct val="0"/>
              </a:spcBef>
              <a:buFontTx/>
              <a:buNone/>
            </a:pPr>
            <a:endParaRPr lang="en-US" sz="1200" dirty="0"/>
          </a:p>
          <a:p>
            <a:r>
              <a:rPr lang="en-US" sz="1200" dirty="0"/>
              <a:t>tb021900341</a:t>
            </a:r>
            <a:endParaRPr lang="en-US" dirty="0"/>
          </a:p>
        </p:txBody>
      </p:sp>
    </p:spTree>
    <p:extLst>
      <p:ext uri="{BB962C8B-B14F-4D97-AF65-F5344CB8AC3E}">
        <p14:creationId xmlns:p14="http://schemas.microsoft.com/office/powerpoint/2010/main" val="21779227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18</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r>
              <a:rPr lang="en-US" dirty="0"/>
              <a:t>Much of the literature composed by David, and perhaps all of it, was intended to be sung as praise</a:t>
            </a:r>
            <a:r>
              <a:rPr lang="en-US" baseline="0" dirty="0"/>
              <a:t> to God. Worship activities may have been similar to those depicted in this relief from Egypt. This artifact was photographed at the </a:t>
            </a:r>
            <a:r>
              <a:rPr lang="en-US" dirty="0"/>
              <a:t>Ashmolean Museum at the University of Oxford.</a:t>
            </a:r>
          </a:p>
          <a:p>
            <a:endParaRPr lang="en-US" dirty="0"/>
          </a:p>
          <a:p>
            <a:r>
              <a:rPr lang="en-US" dirty="0"/>
              <a:t>adr1805183461</a:t>
            </a:r>
          </a:p>
        </p:txBody>
      </p:sp>
    </p:spTree>
    <p:extLst>
      <p:ext uri="{BB962C8B-B14F-4D97-AF65-F5344CB8AC3E}">
        <p14:creationId xmlns:p14="http://schemas.microsoft.com/office/powerpoint/2010/main" val="1241788834"/>
      </p:ext>
    </p:extLst>
  </p:cSld>
  <p:clrMapOvr>
    <a:masterClrMapping/>
  </p:clrMapOvr>
</p:notes>
</file>

<file path=ppt/notesSlides/notesSlide1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0" baseline="0" dirty="0"/>
              <a:t>The ruins of Carmel (Khirbet </a:t>
            </a:r>
            <a:r>
              <a:rPr lang="en-US" b="0" baseline="0" dirty="0" err="1"/>
              <a:t>Karmil</a:t>
            </a:r>
            <a:r>
              <a:rPr lang="en-US" b="0" baseline="0" dirty="0"/>
              <a:t>) are visible in the foreground of this photo. The mound of Maon is visible as the high hill in the background. </a:t>
            </a:r>
            <a:r>
              <a:rPr lang="en-US" sz="1200" kern="1200" dirty="0">
                <a:solidFill>
                  <a:schemeClr val="tx1"/>
                </a:solidFill>
                <a:effectLst/>
                <a:latin typeface="+mn-lt"/>
                <a:ea typeface="+mn-ea"/>
                <a:cs typeface="+mn-cs"/>
              </a:rPr>
              <a:t>Archaeological surveys at the site and its immediate vicinity revealed a substantially settled site with remains from the Early Bronze I, Intermediate Bronze, Middle Bronze IIA–B, Iron Age II, and Persian</a:t>
            </a:r>
            <a:r>
              <a:rPr lang="en-US" sz="1200" kern="1200" baseline="0" dirty="0">
                <a:solidFill>
                  <a:schemeClr val="tx1"/>
                </a:solidFill>
                <a:effectLst/>
                <a:latin typeface="+mn-lt"/>
                <a:ea typeface="+mn-ea"/>
                <a:cs typeface="+mn-cs"/>
              </a:rPr>
              <a:t> through </a:t>
            </a:r>
            <a:r>
              <a:rPr lang="en-US" sz="1200" kern="1200" dirty="0">
                <a:solidFill>
                  <a:schemeClr val="tx1"/>
                </a:solidFill>
                <a:effectLst/>
                <a:latin typeface="+mn-lt"/>
                <a:ea typeface="+mn-ea"/>
                <a:cs typeface="+mn-cs"/>
              </a:rPr>
              <a:t>Byzantine (</a:t>
            </a:r>
            <a:r>
              <a:rPr lang="en-US" sz="1200" kern="1200" dirty="0" err="1">
                <a:solidFill>
                  <a:schemeClr val="tx1"/>
                </a:solidFill>
                <a:effectLst/>
                <a:latin typeface="+mn-lt"/>
                <a:ea typeface="+mn-ea"/>
                <a:cs typeface="+mn-cs"/>
              </a:rPr>
              <a:t>Kochavi</a:t>
            </a:r>
            <a:r>
              <a:rPr lang="en-US" sz="1200" kern="1200" dirty="0">
                <a:solidFill>
                  <a:schemeClr val="tx1"/>
                </a:solidFill>
                <a:effectLst/>
                <a:latin typeface="+mn-lt"/>
                <a:ea typeface="+mn-ea"/>
                <a:cs typeface="+mn-cs"/>
              </a:rPr>
              <a:t> 1972: site 222, 223; </a:t>
            </a:r>
            <a:r>
              <a:rPr lang="en-US" sz="1200" kern="1200" dirty="0" err="1">
                <a:solidFill>
                  <a:schemeClr val="tx1"/>
                </a:solidFill>
                <a:effectLst/>
                <a:latin typeface="+mn-lt"/>
                <a:ea typeface="+mn-ea"/>
                <a:cs typeface="+mn-cs"/>
              </a:rPr>
              <a:t>Ofer</a:t>
            </a:r>
            <a:r>
              <a:rPr lang="en-US" sz="1200" kern="1200" dirty="0">
                <a:solidFill>
                  <a:schemeClr val="tx1"/>
                </a:solidFill>
                <a:effectLst/>
                <a:latin typeface="+mn-lt"/>
                <a:ea typeface="+mn-ea"/>
                <a:cs typeface="+mn-cs"/>
              </a:rPr>
              <a:t> 1993: site 72, 73, T14; </a:t>
            </a:r>
            <a:r>
              <a:rPr lang="en-US" sz="1200" kern="1200" dirty="0" err="1">
                <a:solidFill>
                  <a:schemeClr val="tx1"/>
                </a:solidFill>
                <a:effectLst/>
                <a:latin typeface="+mn-lt"/>
                <a:ea typeface="+mn-ea"/>
                <a:cs typeface="+mn-cs"/>
              </a:rPr>
              <a:t>Batz</a:t>
            </a:r>
            <a:r>
              <a:rPr lang="en-US" sz="1200" kern="1200" dirty="0">
                <a:solidFill>
                  <a:schemeClr val="tx1"/>
                </a:solidFill>
                <a:effectLst/>
                <a:latin typeface="+mn-lt"/>
                <a:ea typeface="+mn-ea"/>
                <a:cs typeface="+mn-cs"/>
              </a:rPr>
              <a:t> 2007; Greenberg and </a:t>
            </a:r>
            <a:r>
              <a:rPr lang="en-US" sz="1200" kern="1200" dirty="0" err="1">
                <a:solidFill>
                  <a:schemeClr val="tx1"/>
                </a:solidFill>
                <a:effectLst/>
                <a:latin typeface="+mn-lt"/>
                <a:ea typeface="+mn-ea"/>
                <a:cs typeface="+mn-cs"/>
              </a:rPr>
              <a:t>Keinan</a:t>
            </a:r>
            <a:r>
              <a:rPr lang="en-US" sz="1200" kern="1200" dirty="0">
                <a:solidFill>
                  <a:schemeClr val="tx1"/>
                </a:solidFill>
                <a:effectLst/>
                <a:latin typeface="+mn-lt"/>
                <a:ea typeface="+mn-ea"/>
                <a:cs typeface="+mn-cs"/>
              </a:rPr>
              <a:t> 2009: site 5857, 5865, 5867, 5874, excavated site 939, 941). </a:t>
            </a:r>
            <a:r>
              <a:rPr lang="en-US" dirty="0">
                <a:solidFill>
                  <a:srgbClr val="000000"/>
                </a:solidFill>
              </a:rPr>
              <a:t>This photograph was taken by David Dorsey in the 1970s.</a:t>
            </a:r>
            <a:endParaRPr lang="en-US" b="0" baseline="0" dirty="0"/>
          </a:p>
          <a:p>
            <a:endParaRPr lang="en-US" sz="1200" dirty="0"/>
          </a:p>
          <a:p>
            <a:r>
              <a:rPr lang="en-US" sz="1200" b="1" kern="1200" dirty="0">
                <a:solidFill>
                  <a:schemeClr val="tx1"/>
                </a:solidFill>
                <a:effectLst/>
                <a:latin typeface="+mn-lt"/>
                <a:ea typeface="+mn-ea"/>
                <a:cs typeface="+mn-cs"/>
              </a:rPr>
              <a:t>References:</a:t>
            </a:r>
            <a:br>
              <a:rPr lang="en-US" sz="1200" kern="1200" dirty="0">
                <a:solidFill>
                  <a:schemeClr val="tx1"/>
                </a:solidFill>
                <a:effectLst/>
                <a:latin typeface="+mn-lt"/>
                <a:ea typeface="+mn-ea"/>
                <a:cs typeface="+mn-cs"/>
              </a:rPr>
            </a:br>
            <a:r>
              <a:rPr lang="en-US" sz="1200" kern="1200" dirty="0" err="1">
                <a:solidFill>
                  <a:schemeClr val="tx1"/>
                </a:solidFill>
                <a:effectLst/>
                <a:latin typeface="+mn-lt"/>
                <a:ea typeface="+mn-ea"/>
                <a:cs typeface="+mn-cs"/>
              </a:rPr>
              <a:t>Batz</a:t>
            </a:r>
            <a:r>
              <a:rPr lang="en-US" sz="1200" kern="1200" dirty="0">
                <a:solidFill>
                  <a:schemeClr val="tx1"/>
                </a:solidFill>
                <a:effectLst/>
                <a:latin typeface="+mn-lt"/>
                <a:ea typeface="+mn-ea"/>
                <a:cs typeface="+mn-cs"/>
              </a:rPr>
              <a:t>, S.</a:t>
            </a:r>
          </a:p>
          <a:p>
            <a:pPr marL="685800" indent="-457200">
              <a:tabLst>
                <a:tab pos="685800" algn="l"/>
              </a:tabLst>
            </a:pPr>
            <a:r>
              <a:rPr lang="en-US" sz="1200" kern="1200" dirty="0">
                <a:solidFill>
                  <a:schemeClr val="tx1"/>
                </a:solidFill>
                <a:effectLst/>
                <a:latin typeface="+mn-lt"/>
                <a:ea typeface="+mn-ea"/>
                <a:cs typeface="+mn-cs"/>
              </a:rPr>
              <a:t>2007	The Tumuli Distribution in Southern Mt. Hebron. </a:t>
            </a:r>
            <a:r>
              <a:rPr lang="en-US" sz="1200" i="1" kern="1200" dirty="0">
                <a:solidFill>
                  <a:schemeClr val="tx1"/>
                </a:solidFill>
                <a:effectLst/>
                <a:latin typeface="+mn-lt"/>
                <a:ea typeface="+mn-ea"/>
                <a:cs typeface="+mn-cs"/>
              </a:rPr>
              <a:t>The Frontier and the Desert in the Land of Israel</a:t>
            </a:r>
            <a:r>
              <a:rPr lang="en-US" sz="1200" kern="1200" dirty="0">
                <a:solidFill>
                  <a:schemeClr val="tx1"/>
                </a:solidFill>
                <a:effectLst/>
                <a:latin typeface="+mn-lt"/>
                <a:ea typeface="+mn-ea"/>
                <a:cs typeface="+mn-cs"/>
              </a:rPr>
              <a:t> 2: 15–38.</a:t>
            </a:r>
          </a:p>
          <a:p>
            <a:r>
              <a:rPr lang="en-US" sz="1200" kern="1200" dirty="0">
                <a:solidFill>
                  <a:schemeClr val="tx1"/>
                </a:solidFill>
                <a:effectLst/>
                <a:latin typeface="+mn-lt"/>
                <a:ea typeface="+mn-ea"/>
                <a:cs typeface="+mn-cs"/>
              </a:rPr>
              <a:t>Greenberg, R. and </a:t>
            </a:r>
            <a:r>
              <a:rPr lang="en-US" sz="1200" kern="1200" dirty="0" err="1">
                <a:solidFill>
                  <a:schemeClr val="tx1"/>
                </a:solidFill>
                <a:effectLst/>
                <a:latin typeface="+mn-lt"/>
                <a:ea typeface="+mn-ea"/>
                <a:cs typeface="+mn-cs"/>
              </a:rPr>
              <a:t>Keinan</a:t>
            </a:r>
            <a:r>
              <a:rPr lang="en-US" sz="1200" kern="1200" dirty="0">
                <a:solidFill>
                  <a:schemeClr val="tx1"/>
                </a:solidFill>
                <a:effectLst/>
                <a:latin typeface="+mn-lt"/>
                <a:ea typeface="+mn-ea"/>
                <a:cs typeface="+mn-cs"/>
              </a:rPr>
              <a:t>, A.</a:t>
            </a:r>
          </a:p>
          <a:p>
            <a:pPr marL="685800" indent="-457200">
              <a:tabLst>
                <a:tab pos="685800" algn="l"/>
              </a:tabLst>
            </a:pPr>
            <a:r>
              <a:rPr lang="en-US" sz="1200" kern="1200" dirty="0">
                <a:solidFill>
                  <a:schemeClr val="tx1"/>
                </a:solidFill>
                <a:effectLst/>
                <a:latin typeface="+mn-lt"/>
                <a:ea typeface="+mn-ea"/>
                <a:cs typeface="+mn-cs"/>
              </a:rPr>
              <a:t>2009	</a:t>
            </a:r>
            <a:r>
              <a:rPr lang="en-US" sz="1200" i="1" kern="1200" dirty="0">
                <a:solidFill>
                  <a:schemeClr val="tx1"/>
                </a:solidFill>
                <a:effectLst/>
                <a:latin typeface="+mn-lt"/>
                <a:ea typeface="+mn-ea"/>
                <a:cs typeface="+mn-cs"/>
              </a:rPr>
              <a:t>Israeli Archaeological Activity in the West Bank 1967–2007: A Sourcebook</a:t>
            </a:r>
            <a:r>
              <a:rPr lang="en-US" sz="1200" kern="1200" dirty="0">
                <a:solidFill>
                  <a:schemeClr val="tx1"/>
                </a:solidFill>
                <a:effectLst/>
                <a:latin typeface="+mn-lt"/>
                <a:ea typeface="+mn-ea"/>
                <a:cs typeface="+mn-cs"/>
              </a:rPr>
              <a:t>. Jerusalem: Ostracon.</a:t>
            </a:r>
          </a:p>
          <a:p>
            <a:r>
              <a:rPr lang="en-US" sz="1200" kern="1200" dirty="0" err="1">
                <a:solidFill>
                  <a:schemeClr val="tx1"/>
                </a:solidFill>
                <a:effectLst/>
                <a:latin typeface="+mn-lt"/>
                <a:ea typeface="+mn-ea"/>
                <a:cs typeface="+mn-cs"/>
              </a:rPr>
              <a:t>Kochavi</a:t>
            </a:r>
            <a:r>
              <a:rPr lang="en-US" sz="1200" kern="1200" dirty="0">
                <a:solidFill>
                  <a:schemeClr val="tx1"/>
                </a:solidFill>
                <a:effectLst/>
                <a:latin typeface="+mn-lt"/>
                <a:ea typeface="+mn-ea"/>
                <a:cs typeface="+mn-cs"/>
              </a:rPr>
              <a:t>, M.</a:t>
            </a:r>
          </a:p>
          <a:p>
            <a:pPr marL="685800" indent="-457200">
              <a:tabLst>
                <a:tab pos="685800" algn="l"/>
              </a:tabLst>
            </a:pPr>
            <a:r>
              <a:rPr lang="en-US" sz="1200" kern="1200" dirty="0">
                <a:solidFill>
                  <a:schemeClr val="tx1"/>
                </a:solidFill>
                <a:effectLst/>
                <a:latin typeface="+mn-lt"/>
                <a:ea typeface="+mn-ea"/>
                <a:cs typeface="+mn-cs"/>
              </a:rPr>
              <a:t>1972	The Land of Judah. Pp. 19–89 in </a:t>
            </a:r>
            <a:r>
              <a:rPr lang="en-US" sz="1200" i="1" kern="1200" dirty="0">
                <a:solidFill>
                  <a:schemeClr val="tx1"/>
                </a:solidFill>
                <a:effectLst/>
                <a:latin typeface="+mn-lt"/>
                <a:ea typeface="+mn-ea"/>
                <a:cs typeface="+mn-cs"/>
              </a:rPr>
              <a:t>Judaea, Samaria and the Golan: Archaeological Survey 1967–1968</a:t>
            </a:r>
            <a:r>
              <a:rPr lang="en-US" sz="1200" kern="1200" dirty="0">
                <a:solidFill>
                  <a:schemeClr val="tx1"/>
                </a:solidFill>
                <a:effectLst/>
                <a:latin typeface="+mn-lt"/>
                <a:ea typeface="+mn-ea"/>
                <a:cs typeface="+mn-cs"/>
              </a:rPr>
              <a:t>, ed. M. </a:t>
            </a:r>
            <a:r>
              <a:rPr lang="en-US" sz="1200" kern="1200" dirty="0" err="1">
                <a:solidFill>
                  <a:schemeClr val="tx1"/>
                </a:solidFill>
                <a:effectLst/>
                <a:latin typeface="+mn-lt"/>
                <a:ea typeface="+mn-ea"/>
                <a:cs typeface="+mn-cs"/>
              </a:rPr>
              <a:t>Kochavi</a:t>
            </a:r>
            <a:r>
              <a:rPr lang="en-US" sz="1200" kern="1200" dirty="0">
                <a:solidFill>
                  <a:schemeClr val="tx1"/>
                </a:solidFill>
                <a:effectLst/>
                <a:latin typeface="+mn-lt"/>
                <a:ea typeface="+mn-ea"/>
                <a:cs typeface="+mn-cs"/>
              </a:rPr>
              <a:t>. Jerusalem: Archaeological Survey of Israel and Carta.</a:t>
            </a:r>
          </a:p>
          <a:p>
            <a:r>
              <a:rPr lang="en-US" sz="1200" kern="1200" dirty="0" err="1">
                <a:solidFill>
                  <a:schemeClr val="tx1"/>
                </a:solidFill>
                <a:effectLst/>
                <a:latin typeface="+mn-lt"/>
                <a:ea typeface="+mn-ea"/>
                <a:cs typeface="+mn-cs"/>
              </a:rPr>
              <a:t>Ofer</a:t>
            </a:r>
            <a:r>
              <a:rPr lang="en-US" sz="1200" kern="1200" dirty="0">
                <a:solidFill>
                  <a:schemeClr val="tx1"/>
                </a:solidFill>
                <a:effectLst/>
                <a:latin typeface="+mn-lt"/>
                <a:ea typeface="+mn-ea"/>
                <a:cs typeface="+mn-cs"/>
              </a:rPr>
              <a:t>, A.</a:t>
            </a:r>
          </a:p>
          <a:p>
            <a:pPr marL="685800" indent="-457200">
              <a:tabLst>
                <a:tab pos="685800" algn="l"/>
              </a:tabLst>
            </a:pPr>
            <a:r>
              <a:rPr lang="en-US" sz="1200" kern="1200" dirty="0">
                <a:solidFill>
                  <a:schemeClr val="tx1"/>
                </a:solidFill>
                <a:effectLst/>
                <a:latin typeface="+mn-lt"/>
                <a:ea typeface="+mn-ea"/>
                <a:cs typeface="+mn-cs"/>
              </a:rPr>
              <a:t>1993	</a:t>
            </a:r>
            <a:r>
              <a:rPr lang="en-US" sz="1200" i="1" kern="1200" dirty="0">
                <a:solidFill>
                  <a:schemeClr val="tx1"/>
                </a:solidFill>
                <a:effectLst/>
                <a:latin typeface="+mn-lt"/>
                <a:ea typeface="+mn-ea"/>
                <a:cs typeface="+mn-cs"/>
              </a:rPr>
              <a:t>The Highland of Judah during the Biblical Period</a:t>
            </a:r>
            <a:r>
              <a:rPr lang="en-US" sz="1200" kern="1200" dirty="0">
                <a:solidFill>
                  <a:schemeClr val="tx1"/>
                </a:solidFill>
                <a:effectLst/>
                <a:latin typeface="+mn-lt"/>
                <a:ea typeface="+mn-ea"/>
                <a:cs typeface="+mn-cs"/>
              </a:rPr>
              <a:t>. Tel Aviv: Tel Aviv University.</a:t>
            </a:r>
            <a:br>
              <a:rPr lang="en-US" sz="1200" kern="1200" dirty="0">
                <a:solidFill>
                  <a:schemeClr val="tx1"/>
                </a:solidFill>
                <a:effectLst/>
                <a:latin typeface="+mn-lt"/>
                <a:ea typeface="+mn-ea"/>
                <a:cs typeface="+mn-cs"/>
              </a:rPr>
            </a:br>
            <a:endParaRPr lang="en-US" sz="1200" kern="1200" dirty="0">
              <a:solidFill>
                <a:schemeClr val="tx1"/>
              </a:solidFill>
              <a:effectLst/>
              <a:latin typeface="+mn-lt"/>
              <a:ea typeface="+mn-ea"/>
              <a:cs typeface="+mn-cs"/>
            </a:endParaRPr>
          </a:p>
          <a:p>
            <a:r>
              <a:rPr lang="en-US" sz="1200" dirty="0"/>
              <a:t>dad2153</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180</a:t>
            </a:fld>
            <a:endParaRPr lang="en-US"/>
          </a:p>
        </p:txBody>
      </p:sp>
    </p:spTree>
    <p:extLst>
      <p:ext uri="{BB962C8B-B14F-4D97-AF65-F5344CB8AC3E}">
        <p14:creationId xmlns:p14="http://schemas.microsoft.com/office/powerpoint/2010/main" val="2095137267"/>
      </p:ext>
    </p:extLst>
  </p:cSld>
  <p:clrMapOvr>
    <a:masterClrMapping/>
  </p:clrMapOvr>
</p:notes>
</file>

<file path=ppt/notesSlides/notesSlide1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Besides its occurrence in the gentilic as the hometown of Paarai “the Arbite” (2 Sam 23:35; cf. “</a:t>
            </a:r>
            <a:r>
              <a:rPr lang="en-US" sz="1200" kern="1200" dirty="0" err="1">
                <a:solidFill>
                  <a:schemeClr val="tx1"/>
                </a:solidFill>
                <a:effectLst/>
                <a:latin typeface="+mn-lt"/>
                <a:ea typeface="+mn-ea"/>
                <a:cs typeface="+mn-cs"/>
              </a:rPr>
              <a:t>Naarai</a:t>
            </a:r>
            <a:r>
              <a:rPr lang="en-US" sz="1200" kern="1200" dirty="0">
                <a:solidFill>
                  <a:schemeClr val="tx1"/>
                </a:solidFill>
                <a:effectLst/>
                <a:latin typeface="+mn-lt"/>
                <a:ea typeface="+mn-ea"/>
                <a:cs typeface="+mn-cs"/>
              </a:rPr>
              <a:t> the son of </a:t>
            </a:r>
            <a:r>
              <a:rPr lang="en-US" sz="1200" kern="1200" dirty="0" err="1">
                <a:solidFill>
                  <a:schemeClr val="tx1"/>
                </a:solidFill>
                <a:effectLst/>
                <a:latin typeface="+mn-lt"/>
                <a:ea typeface="+mn-ea"/>
                <a:cs typeface="+mn-cs"/>
              </a:rPr>
              <a:t>Ezbai</a:t>
            </a:r>
            <a:r>
              <a:rPr lang="en-US" sz="1200" kern="1200" dirty="0">
                <a:solidFill>
                  <a:schemeClr val="tx1"/>
                </a:solidFill>
                <a:effectLst/>
                <a:latin typeface="+mn-lt"/>
                <a:ea typeface="+mn-ea"/>
                <a:cs typeface="+mn-cs"/>
              </a:rPr>
              <a:t>” of 1 Chr 11:37, which seems to be a corruption), who was one of David’s champions, Arab (</a:t>
            </a:r>
            <a:r>
              <a:rPr lang="he-IL" sz="1200" kern="1200" dirty="0">
                <a:solidFill>
                  <a:schemeClr val="tx1"/>
                </a:solidFill>
                <a:effectLst/>
                <a:latin typeface="+mn-lt"/>
                <a:ea typeface="+mn-ea"/>
                <a:cs typeface="+mn-cs"/>
              </a:rPr>
              <a:t>אֲרַב</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Ερε</a:t>
            </a:r>
            <a:r>
              <a:rPr lang="en-US" sz="1200" kern="1200" dirty="0">
                <a:solidFill>
                  <a:schemeClr val="tx1"/>
                </a:solidFill>
                <a:effectLst/>
                <a:latin typeface="+mn-lt"/>
                <a:ea typeface="+mn-ea"/>
                <a:cs typeface="+mn-cs"/>
              </a:rPr>
              <a:t>β) is also mentioned in the Arab district of the Joshua town list (Josh 15:52). </a:t>
            </a:r>
          </a:p>
          <a:p>
            <a:endParaRPr lang="en-US" sz="1200" kern="1200" dirty="0">
              <a:solidFill>
                <a:schemeClr val="tx1"/>
              </a:solidFill>
              <a:effectLst/>
              <a:latin typeface="+mn-lt"/>
              <a:ea typeface="+mn-ea"/>
              <a:cs typeface="+mn-cs"/>
            </a:endParaRPr>
          </a:p>
          <a:p>
            <a:r>
              <a:rPr lang="en-US" dirty="0"/>
              <a:t>In the Byzantine period, Eusebius identified Arab with the city of </a:t>
            </a:r>
            <a:r>
              <a:rPr lang="en-US" dirty="0" err="1"/>
              <a:t>Eremintha</a:t>
            </a:r>
            <a:r>
              <a:rPr lang="en-US" dirty="0"/>
              <a:t> (En-</a:t>
            </a:r>
            <a:r>
              <a:rPr lang="en-US" dirty="0" err="1"/>
              <a:t>rimmon</a:t>
            </a:r>
            <a:r>
              <a:rPr lang="en-US" dirty="0"/>
              <a:t>?) in </a:t>
            </a:r>
            <a:r>
              <a:rPr lang="en-US" dirty="0" err="1"/>
              <a:t>Daroma</a:t>
            </a:r>
            <a:r>
              <a:rPr lang="en-US" dirty="0"/>
              <a:t> (</a:t>
            </a:r>
            <a:r>
              <a:rPr lang="en-US" i="1" dirty="0" err="1"/>
              <a:t>Onom</a:t>
            </a:r>
            <a:r>
              <a:rPr lang="en-US" i="1" dirty="0"/>
              <a:t>.</a:t>
            </a:r>
            <a:r>
              <a:rPr lang="en-US" dirty="0"/>
              <a:t> 86.7). The town has often been identified with Khirbet </a:t>
            </a:r>
            <a:r>
              <a:rPr lang="en-US" dirty="0" err="1"/>
              <a:t>er-Rabîyeh</a:t>
            </a:r>
            <a:r>
              <a:rPr lang="en-US" dirty="0"/>
              <a:t> next to Khirbet </a:t>
            </a:r>
            <a:r>
              <a:rPr lang="en-US" dirty="0" err="1"/>
              <a:t>ed</a:t>
            </a:r>
            <a:r>
              <a:rPr lang="en-US" dirty="0"/>
              <a:t>-Deir </a:t>
            </a:r>
            <a:r>
              <a:rPr lang="en-US" dirty="0" err="1"/>
              <a:t>Dômeh</a:t>
            </a:r>
            <a:r>
              <a:rPr lang="en-US" dirty="0"/>
              <a:t> and Khirbet </a:t>
            </a:r>
            <a:r>
              <a:rPr lang="en-US" dirty="0" err="1"/>
              <a:t>Rabûd</a:t>
            </a:r>
            <a:r>
              <a:rPr lang="en-US" dirty="0"/>
              <a:t> (Abel 1938: 248; Aharoni 1979: 372; Boling and Wright 1982: 389; </a:t>
            </a:r>
            <a:r>
              <a:rPr lang="en-US" dirty="0" err="1"/>
              <a:t>Ofer</a:t>
            </a:r>
            <a:r>
              <a:rPr lang="en-US" dirty="0"/>
              <a:t> 1993: 32* at nearby Khirbet umm el-</a:t>
            </a:r>
            <a:r>
              <a:rPr lang="en-US" dirty="0" err="1"/>
              <a:t>ʿAmâd</a:t>
            </a:r>
            <a:r>
              <a:rPr lang="en-US" dirty="0"/>
              <a:t>). One of the key points for this identification was the seeming </a:t>
            </a:r>
            <a:r>
              <a:rPr lang="en-US" dirty="0" err="1"/>
              <a:t>toponymic</a:t>
            </a:r>
            <a:r>
              <a:rPr lang="en-US" dirty="0"/>
              <a:t> connection between Khirbet </a:t>
            </a:r>
            <a:r>
              <a:rPr lang="en-US" dirty="0" err="1"/>
              <a:t>Dûma</a:t>
            </a:r>
            <a:r>
              <a:rPr lang="en-US" dirty="0"/>
              <a:t> and </a:t>
            </a:r>
            <a:r>
              <a:rPr lang="en-US" dirty="0" err="1"/>
              <a:t>Dumah</a:t>
            </a:r>
            <a:r>
              <a:rPr lang="en-US" dirty="0"/>
              <a:t>/</a:t>
            </a:r>
            <a:r>
              <a:rPr lang="en-US" dirty="0" err="1"/>
              <a:t>Rumah</a:t>
            </a:r>
            <a:r>
              <a:rPr lang="en-US" dirty="0"/>
              <a:t>, the following town in the list. It was thought that the top of the list was preserved in Khirbet </a:t>
            </a:r>
            <a:r>
              <a:rPr lang="en-US" dirty="0" err="1"/>
              <a:t>Rabîyeh</a:t>
            </a:r>
            <a:r>
              <a:rPr lang="en-US" dirty="0"/>
              <a:t> (identified as Arab) and Khirbet </a:t>
            </a:r>
            <a:r>
              <a:rPr lang="en-US" dirty="0" err="1"/>
              <a:t>Dûma</a:t>
            </a:r>
            <a:r>
              <a:rPr lang="en-US" dirty="0"/>
              <a:t> (identified as </a:t>
            </a:r>
            <a:r>
              <a:rPr lang="en-US" dirty="0" err="1"/>
              <a:t>Dumah</a:t>
            </a:r>
            <a:r>
              <a:rPr lang="en-US" dirty="0"/>
              <a:t>), but as we shall see, the site of </a:t>
            </a:r>
            <a:r>
              <a:rPr lang="en-US" dirty="0" err="1"/>
              <a:t>Dumah</a:t>
            </a:r>
            <a:r>
              <a:rPr lang="en-US" dirty="0"/>
              <a:t>/</a:t>
            </a:r>
            <a:r>
              <a:rPr lang="en-US" dirty="0" err="1"/>
              <a:t>Rumah</a:t>
            </a:r>
            <a:r>
              <a:rPr lang="en-US" dirty="0"/>
              <a:t> should be located in a different location than Khirbet </a:t>
            </a:r>
            <a:r>
              <a:rPr lang="en-US" dirty="0" err="1"/>
              <a:t>Dûma</a:t>
            </a:r>
            <a:r>
              <a:rPr lang="en-US" dirty="0"/>
              <a:t>/Khirbet ed-Deir </a:t>
            </a:r>
            <a:r>
              <a:rPr lang="en-US" dirty="0" err="1"/>
              <a:t>Dômeh</a:t>
            </a:r>
            <a:r>
              <a:rPr lang="en-US" dirty="0"/>
              <a:t>. This considerably lessens the connection of Khirbet </a:t>
            </a:r>
            <a:r>
              <a:rPr lang="en-US" dirty="0" err="1"/>
              <a:t>Rabîyeh</a:t>
            </a:r>
            <a:r>
              <a:rPr lang="en-US" dirty="0"/>
              <a:t> and Arab. Moreover, as pointed out by </a:t>
            </a:r>
            <a:r>
              <a:rPr lang="en-US" dirty="0" err="1"/>
              <a:t>Kallai</a:t>
            </a:r>
            <a:r>
              <a:rPr lang="en-US" dirty="0"/>
              <a:t>, there are no Iron Age remains at Khirbet </a:t>
            </a:r>
            <a:r>
              <a:rPr lang="en-US" dirty="0" err="1"/>
              <a:t>er-Rabîyeh</a:t>
            </a:r>
            <a:r>
              <a:rPr lang="en-US" dirty="0"/>
              <a:t> (1986: 389). It also seems likely that Khirbet </a:t>
            </a:r>
            <a:r>
              <a:rPr lang="en-US" dirty="0" err="1"/>
              <a:t>er-Rabîyeh’s</a:t>
            </a:r>
            <a:r>
              <a:rPr lang="en-US" dirty="0"/>
              <a:t> name is related to nearby Khirbet </a:t>
            </a:r>
            <a:r>
              <a:rPr lang="en-US" dirty="0" err="1"/>
              <a:t>Rabûd</a:t>
            </a:r>
            <a:r>
              <a:rPr lang="en-US" dirty="0"/>
              <a:t>, which has been conclusively identified with </a:t>
            </a:r>
            <a:r>
              <a:rPr lang="en-US" dirty="0" err="1"/>
              <a:t>Debir</a:t>
            </a:r>
            <a:r>
              <a:rPr lang="en-US" dirty="0"/>
              <a:t> (</a:t>
            </a:r>
            <a:r>
              <a:rPr lang="en-US" dirty="0" err="1"/>
              <a:t>Kochavi</a:t>
            </a:r>
            <a:r>
              <a:rPr lang="en-US" dirty="0"/>
              <a:t> 1974). In addition, its close proximity (0.9 mi [1.5 km] east of Khirbet </a:t>
            </a:r>
            <a:r>
              <a:rPr lang="en-US" dirty="0" err="1"/>
              <a:t>Rabûd</a:t>
            </a:r>
            <a:r>
              <a:rPr lang="en-US" dirty="0"/>
              <a:t>) and the fact that </a:t>
            </a:r>
            <a:r>
              <a:rPr lang="en-US" dirty="0" err="1"/>
              <a:t>Debir</a:t>
            </a:r>
            <a:r>
              <a:rPr lang="en-US" dirty="0"/>
              <a:t> is in the preceding district would seem to indicate that Arab should be located elsewhere. </a:t>
            </a: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dirty="0"/>
              <a:t>If Arab cannot be located in the southern part of the district, where should it be located? The positive identifications of Hebron (</a:t>
            </a:r>
            <a:r>
              <a:rPr lang="en-US" dirty="0" err="1"/>
              <a:t>er-Rumeideh</a:t>
            </a:r>
            <a:r>
              <a:rPr lang="en-US" dirty="0"/>
              <a:t>) and Beth-</a:t>
            </a:r>
            <a:r>
              <a:rPr lang="en-US" dirty="0" err="1"/>
              <a:t>Tappuah</a:t>
            </a:r>
            <a:r>
              <a:rPr lang="en-US" dirty="0"/>
              <a:t> (</a:t>
            </a:r>
            <a:r>
              <a:rPr lang="en-US" dirty="0" err="1"/>
              <a:t>Taffûḥ</a:t>
            </a:r>
            <a:r>
              <a:rPr lang="en-US" dirty="0"/>
              <a:t>) provide good starting points for a discussion of the identity of Arab. Similarly, the town of </a:t>
            </a:r>
            <a:r>
              <a:rPr lang="en-US" dirty="0" err="1"/>
              <a:t>Zior</a:t>
            </a:r>
            <a:r>
              <a:rPr lang="en-US" dirty="0"/>
              <a:t>, which is often identified with </a:t>
            </a:r>
            <a:r>
              <a:rPr lang="en-US" dirty="0" err="1"/>
              <a:t>Siʿīr</a:t>
            </a:r>
            <a:r>
              <a:rPr lang="en-US" dirty="0"/>
              <a:t> (Abel 1938: 454; </a:t>
            </a:r>
            <a:r>
              <a:rPr lang="en-US" dirty="0" err="1"/>
              <a:t>Kallai</a:t>
            </a:r>
            <a:r>
              <a:rPr lang="en-US" dirty="0"/>
              <a:t> 1986: 389; </a:t>
            </a:r>
            <a:r>
              <a:rPr lang="en-US" dirty="0" err="1"/>
              <a:t>Tsafrir</a:t>
            </a:r>
            <a:r>
              <a:rPr lang="en-US" dirty="0"/>
              <a:t> et al. 1994: 233), may provide an additional clue to both the identity of Arab and the general geographical </a:t>
            </a:r>
            <a:r>
              <a:rPr lang="en-US" dirty="0" err="1"/>
              <a:t>dispersement</a:t>
            </a:r>
            <a:r>
              <a:rPr lang="en-US" dirty="0"/>
              <a:t> of the Arab district. </a:t>
            </a:r>
          </a:p>
          <a:p>
            <a:r>
              <a:rPr lang="en-US" sz="1200" kern="1200" dirty="0">
                <a:solidFill>
                  <a:schemeClr val="tx1"/>
                </a:solidFill>
                <a:effectLst/>
                <a:latin typeface="+mn-lt"/>
                <a:ea typeface="+mn-ea"/>
                <a:cs typeface="+mn-cs"/>
              </a:rPr>
              <a:t> </a:t>
            </a:r>
          </a:p>
          <a:p>
            <a:r>
              <a:rPr lang="en-US" dirty="0"/>
              <a:t>A survey of </a:t>
            </a:r>
            <a:r>
              <a:rPr lang="en-US" dirty="0" err="1"/>
              <a:t>Siʿīr</a:t>
            </a:r>
            <a:r>
              <a:rPr lang="en-US" dirty="0"/>
              <a:t> revealed a tell (1.5–3 ac [0.6–1.2 ha]) with remains from all phases of the Iron II (early IIA [1.5 ac, 0.6 ha], late IIA [3 ac, 1.2 ha], IIB [3.5 ac, 1.4 ha], IIC [1.7 ac, 0.7 ha]) with continuing occupation from the Persian–Byzantine periods (</a:t>
            </a:r>
            <a:r>
              <a:rPr lang="en-US" dirty="0" err="1"/>
              <a:t>Kochavi</a:t>
            </a:r>
            <a:r>
              <a:rPr lang="en-US" dirty="0"/>
              <a:t> 1972: site 100; </a:t>
            </a:r>
            <a:r>
              <a:rPr lang="en-US" dirty="0" err="1"/>
              <a:t>Ofer</a:t>
            </a:r>
            <a:r>
              <a:rPr lang="en-US" dirty="0"/>
              <a:t> 1993: site 219; Greenberg and </a:t>
            </a:r>
            <a:r>
              <a:rPr lang="en-US" dirty="0" err="1"/>
              <a:t>Keinan</a:t>
            </a:r>
            <a:r>
              <a:rPr lang="en-US" dirty="0"/>
              <a:t> 2009: site 4793). The combination of relevant archaeological data and a strong </a:t>
            </a:r>
            <a:r>
              <a:rPr lang="en-US" dirty="0" err="1"/>
              <a:t>toponymic</a:t>
            </a:r>
            <a:r>
              <a:rPr lang="en-US" dirty="0"/>
              <a:t> connection would seem to point to a plausible identification with </a:t>
            </a:r>
            <a:r>
              <a:rPr lang="en-US" dirty="0" err="1"/>
              <a:t>Zior</a:t>
            </a:r>
            <a:r>
              <a:rPr lang="en-US" dirty="0"/>
              <a:t> (only mentioned in Joshua 15:54); however, its distance from Hebron (5 mi [8 km] to the northeast) has led some to dispute this identification (Boling and Wright 1982: 389). In reality, the main problem is not the distance from Hebron, but the seeming overlap with the </a:t>
            </a:r>
            <a:r>
              <a:rPr lang="en-US" dirty="0" err="1"/>
              <a:t>Halhul</a:t>
            </a:r>
            <a:r>
              <a:rPr lang="en-US" dirty="0"/>
              <a:t> district, as Beth-</a:t>
            </a:r>
            <a:r>
              <a:rPr lang="en-US" dirty="0" err="1"/>
              <a:t>anoth</a:t>
            </a:r>
            <a:r>
              <a:rPr lang="en-US" dirty="0"/>
              <a:t> (</a:t>
            </a:r>
            <a:r>
              <a:rPr lang="en-US" dirty="0" err="1"/>
              <a:t>Râs</a:t>
            </a:r>
            <a:r>
              <a:rPr lang="en-US" dirty="0"/>
              <a:t> et-</a:t>
            </a:r>
            <a:r>
              <a:rPr lang="en-US" dirty="0" err="1"/>
              <a:t>Tawîl</a:t>
            </a:r>
            <a:r>
              <a:rPr lang="en-US" dirty="0"/>
              <a:t>) sits to the southeast of </a:t>
            </a:r>
            <a:r>
              <a:rPr lang="en-US" dirty="0" err="1"/>
              <a:t>Siʿīr</a:t>
            </a:r>
            <a:r>
              <a:rPr lang="en-US" dirty="0"/>
              <a:t> and would seem to cut off the connection with Hebron (</a:t>
            </a:r>
            <a:r>
              <a:rPr lang="en-US" dirty="0" err="1"/>
              <a:t>er-Rumeideh</a:t>
            </a:r>
            <a:r>
              <a:rPr lang="en-US" dirty="0"/>
              <a:t>) the northernmost positively identified site in the district. While acknowledging this difficulty, it seems best to agree with </a:t>
            </a:r>
            <a:r>
              <a:rPr lang="en-US" dirty="0" err="1"/>
              <a:t>Kallai’s</a:t>
            </a:r>
            <a:r>
              <a:rPr lang="en-US" dirty="0"/>
              <a:t> assessment in determining that </a:t>
            </a:r>
            <a:r>
              <a:rPr lang="en-US" dirty="0" err="1"/>
              <a:t>Zior</a:t>
            </a:r>
            <a:r>
              <a:rPr lang="en-US" dirty="0"/>
              <a:t> remains the best candidate for </a:t>
            </a:r>
            <a:r>
              <a:rPr lang="en-US" dirty="0" err="1"/>
              <a:t>Siʿīr</a:t>
            </a:r>
            <a:r>
              <a:rPr lang="en-US" dirty="0"/>
              <a:t> (</a:t>
            </a:r>
            <a:r>
              <a:rPr lang="en-US" dirty="0" err="1"/>
              <a:t>Kallai</a:t>
            </a:r>
            <a:r>
              <a:rPr lang="en-US" dirty="0"/>
              <a:t> 1986: 389).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If this identification can be accepted, then it would allow for the possibility of identifying Arab with sites around </a:t>
            </a:r>
            <a:r>
              <a:rPr lang="en-US" sz="1200" kern="1200" dirty="0" err="1">
                <a:solidFill>
                  <a:schemeClr val="tx1"/>
                </a:solidFill>
                <a:effectLst/>
                <a:latin typeface="+mn-lt"/>
                <a:ea typeface="+mn-ea"/>
                <a:cs typeface="+mn-cs"/>
              </a:rPr>
              <a:t>Siʿīr</a:t>
            </a:r>
            <a:r>
              <a:rPr lang="en-US" sz="1200" kern="1200" dirty="0">
                <a:solidFill>
                  <a:schemeClr val="tx1"/>
                </a:solidFill>
                <a:effectLst/>
                <a:latin typeface="+mn-lt"/>
                <a:ea typeface="+mn-ea"/>
                <a:cs typeface="+mn-cs"/>
              </a:rPr>
              <a:t>, since it would theoretically extend the district further towards the north. In fact, there are several sites around </a:t>
            </a:r>
            <a:r>
              <a:rPr lang="en-US" sz="1200" kern="1200" dirty="0" err="1">
                <a:solidFill>
                  <a:schemeClr val="tx1"/>
                </a:solidFill>
                <a:effectLst/>
                <a:latin typeface="+mn-lt"/>
                <a:ea typeface="+mn-ea"/>
                <a:cs typeface="+mn-cs"/>
              </a:rPr>
              <a:t>Siʿīr</a:t>
            </a:r>
            <a:r>
              <a:rPr lang="en-US" sz="1200" kern="1200" dirty="0">
                <a:solidFill>
                  <a:schemeClr val="tx1"/>
                </a:solidFill>
                <a:effectLst/>
                <a:latin typeface="+mn-lt"/>
                <a:ea typeface="+mn-ea"/>
                <a:cs typeface="+mn-cs"/>
              </a:rPr>
              <a:t> that may retain a toponymic connection with Arab. Specifically, there is a group of ruins at the head of Wâdī </a:t>
            </a:r>
            <a:r>
              <a:rPr lang="en-US" sz="1200" kern="1200" dirty="0" err="1">
                <a:solidFill>
                  <a:schemeClr val="tx1"/>
                </a:solidFill>
                <a:effectLst/>
                <a:latin typeface="+mn-lt"/>
                <a:ea typeface="+mn-ea"/>
                <a:cs typeface="+mn-cs"/>
              </a:rPr>
              <a:t>ʿArûb</a:t>
            </a:r>
            <a:r>
              <a:rPr lang="en-US" sz="1200" kern="1200" dirty="0">
                <a:solidFill>
                  <a:schemeClr val="tx1"/>
                </a:solidFill>
                <a:effectLst/>
                <a:latin typeface="+mn-lt"/>
                <a:ea typeface="+mn-ea"/>
                <a:cs typeface="+mn-cs"/>
              </a:rPr>
              <a:t> near modern al-</a:t>
            </a:r>
            <a:r>
              <a:rPr lang="en-US" sz="1200" kern="1200" dirty="0" err="1">
                <a:solidFill>
                  <a:schemeClr val="tx1"/>
                </a:solidFill>
                <a:effectLst/>
                <a:latin typeface="+mn-lt"/>
                <a:ea typeface="+mn-ea"/>
                <a:cs typeface="+mn-cs"/>
              </a:rPr>
              <a:t>ʿArûb</a:t>
            </a:r>
            <a:r>
              <a:rPr lang="en-US" sz="1200" kern="1200" dirty="0">
                <a:solidFill>
                  <a:schemeClr val="tx1"/>
                </a:solidFill>
                <a:effectLst/>
                <a:latin typeface="+mn-lt"/>
                <a:ea typeface="+mn-ea"/>
                <a:cs typeface="+mn-cs"/>
              </a:rPr>
              <a:t> and Beit </a:t>
            </a:r>
            <a:r>
              <a:rPr lang="en-US" sz="1200" kern="1200" dirty="0" err="1">
                <a:solidFill>
                  <a:schemeClr val="tx1"/>
                </a:solidFill>
                <a:effectLst/>
                <a:latin typeface="+mn-lt"/>
                <a:ea typeface="+mn-ea"/>
                <a:cs typeface="+mn-cs"/>
              </a:rPr>
              <a:t>Fâjar</a:t>
            </a:r>
            <a:r>
              <a:rPr lang="en-US" sz="1200" kern="1200" dirty="0">
                <a:solidFill>
                  <a:schemeClr val="tx1"/>
                </a:solidFill>
                <a:effectLst/>
                <a:latin typeface="+mn-lt"/>
                <a:ea typeface="+mn-ea"/>
                <a:cs typeface="+mn-cs"/>
              </a:rPr>
              <a:t> just south of the wadi near the modern town of Kweizba. </a:t>
            </a:r>
            <a:r>
              <a:rPr lang="en-US" dirty="0"/>
              <a:t>Near the head of the spring of the </a:t>
            </a:r>
            <a:r>
              <a:rPr lang="en-US" dirty="0" err="1"/>
              <a:t>wadi</a:t>
            </a:r>
            <a:r>
              <a:rPr lang="en-US" dirty="0"/>
              <a:t> (</a:t>
            </a:r>
            <a:r>
              <a:rPr lang="en-US" dirty="0" err="1"/>
              <a:t>ʿAin</a:t>
            </a:r>
            <a:r>
              <a:rPr lang="en-US" dirty="0"/>
              <a:t> el-</a:t>
            </a:r>
            <a:r>
              <a:rPr lang="en-US" dirty="0" err="1"/>
              <a:t>ʿArûb</a:t>
            </a:r>
            <a:r>
              <a:rPr lang="en-US" dirty="0"/>
              <a:t>) is the site of Khirbet el-</a:t>
            </a:r>
            <a:r>
              <a:rPr lang="en-US" dirty="0" err="1"/>
              <a:t>ʿArûb</a:t>
            </a:r>
            <a:r>
              <a:rPr lang="en-US" dirty="0"/>
              <a:t>, where five tombs dated from the Iron II through Roman period were excavated in the late 1960s (</a:t>
            </a:r>
            <a:r>
              <a:rPr lang="en-US" dirty="0" err="1"/>
              <a:t>Meshorer</a:t>
            </a:r>
            <a:r>
              <a:rPr lang="en-US" dirty="0"/>
              <a:t>) and early 1970s (</a:t>
            </a:r>
            <a:r>
              <a:rPr lang="en-US" dirty="0" err="1"/>
              <a:t>Tsafrir</a:t>
            </a:r>
            <a:r>
              <a:rPr lang="en-US" dirty="0"/>
              <a:t>) (Anon 1968: 19–20; Stern 1971; </a:t>
            </a:r>
            <a:r>
              <a:rPr lang="en-US" dirty="0" err="1"/>
              <a:t>Yezerski</a:t>
            </a:r>
            <a:r>
              <a:rPr lang="en-US" dirty="0"/>
              <a:t> 1997). Further along the </a:t>
            </a:r>
            <a:r>
              <a:rPr lang="en-US" dirty="0" err="1"/>
              <a:t>wadi</a:t>
            </a:r>
            <a:r>
              <a:rPr lang="en-US" dirty="0"/>
              <a:t> to the south, one finds the small Iron Age site referred to as “E </a:t>
            </a:r>
            <a:r>
              <a:rPr lang="en-US" dirty="0" err="1"/>
              <a:t>Dilbe</a:t>
            </a:r>
            <a:r>
              <a:rPr lang="en-US" dirty="0"/>
              <a:t>” where Iron II remains were found around a winepress (</a:t>
            </a:r>
            <a:r>
              <a:rPr lang="en-US" dirty="0" err="1"/>
              <a:t>Ofer</a:t>
            </a:r>
            <a:r>
              <a:rPr lang="en-US" dirty="0"/>
              <a:t> 1993: site 250; Greenberg and </a:t>
            </a:r>
            <a:r>
              <a:rPr lang="en-US" dirty="0" err="1"/>
              <a:t>Keinan</a:t>
            </a:r>
            <a:r>
              <a:rPr lang="en-US" dirty="0"/>
              <a:t> 2009: site 4599). Still following the </a:t>
            </a:r>
            <a:r>
              <a:rPr lang="en-US" dirty="0" err="1"/>
              <a:t>wadi</a:t>
            </a:r>
            <a:r>
              <a:rPr lang="en-US" dirty="0"/>
              <a:t> towards the southeast there are the remains of a cave dwelling or tomb with remains from the Iron I–II (</a:t>
            </a:r>
            <a:r>
              <a:rPr lang="en-US" dirty="0" err="1"/>
              <a:t>Ofer</a:t>
            </a:r>
            <a:r>
              <a:rPr lang="en-US" dirty="0"/>
              <a:t> 1993: site 251; Greenberg and </a:t>
            </a:r>
            <a:r>
              <a:rPr lang="en-US" dirty="0" err="1"/>
              <a:t>Keinan</a:t>
            </a:r>
            <a:r>
              <a:rPr lang="en-US" dirty="0"/>
              <a:t> 2009: site 4596) and an Iron II winepress complex with terraces along the northern face of the </a:t>
            </a:r>
            <a:r>
              <a:rPr lang="en-US" dirty="0" err="1"/>
              <a:t>wadi</a:t>
            </a:r>
            <a:r>
              <a:rPr lang="en-US" dirty="0"/>
              <a:t> (</a:t>
            </a:r>
            <a:r>
              <a:rPr lang="en-US" dirty="0" err="1"/>
              <a:t>Ofer</a:t>
            </a:r>
            <a:r>
              <a:rPr lang="en-US" dirty="0"/>
              <a:t> 1993: site 252; Greenberg and </a:t>
            </a:r>
            <a:r>
              <a:rPr lang="en-US" dirty="0" err="1"/>
              <a:t>Keinan</a:t>
            </a:r>
            <a:r>
              <a:rPr lang="en-US" dirty="0"/>
              <a:t> 2009: site 4603).</a:t>
            </a:r>
          </a:p>
          <a:p>
            <a:r>
              <a:rPr lang="en-US" sz="1200" kern="1200" dirty="0">
                <a:solidFill>
                  <a:schemeClr val="tx1"/>
                </a:solidFill>
                <a:effectLst/>
                <a:latin typeface="+mn-lt"/>
                <a:ea typeface="+mn-ea"/>
                <a:cs typeface="+mn-cs"/>
              </a:rPr>
              <a:t> </a:t>
            </a:r>
          </a:p>
          <a:p>
            <a:r>
              <a:rPr lang="en-US" dirty="0"/>
              <a:t>These sites clearly show that the region around the </a:t>
            </a:r>
            <a:r>
              <a:rPr lang="en-US" dirty="0" err="1"/>
              <a:t>Wâdī</a:t>
            </a:r>
            <a:r>
              <a:rPr lang="en-US" dirty="0"/>
              <a:t> </a:t>
            </a:r>
            <a:r>
              <a:rPr lang="en-US" dirty="0" err="1"/>
              <a:t>ʿArûb</a:t>
            </a:r>
            <a:r>
              <a:rPr lang="en-US" dirty="0"/>
              <a:t> was occupied throughout the Iron Age; however, none of these are substantial sedentary sites. On the other hand, Khirbet </a:t>
            </a:r>
            <a:r>
              <a:rPr lang="en-US" dirty="0" err="1"/>
              <a:t>ez-Zawîyye</a:t>
            </a:r>
            <a:r>
              <a:rPr lang="en-US" dirty="0"/>
              <a:t> is a much larger site (2.5–4.5 ac [1–1.8 ha]), which is situated on a ridge directly above </a:t>
            </a:r>
            <a:r>
              <a:rPr lang="en-US" dirty="0" err="1"/>
              <a:t>Wâdī</a:t>
            </a:r>
            <a:r>
              <a:rPr lang="en-US" dirty="0"/>
              <a:t> </a:t>
            </a:r>
            <a:r>
              <a:rPr lang="en-US" dirty="0" err="1"/>
              <a:t>ʿArûb</a:t>
            </a:r>
            <a:r>
              <a:rPr lang="en-US" dirty="0"/>
              <a:t> and near Khirbet </a:t>
            </a:r>
            <a:r>
              <a:rPr lang="en-US" dirty="0" err="1"/>
              <a:t>Rôbiah</a:t>
            </a:r>
            <a:r>
              <a:rPr lang="en-US" dirty="0"/>
              <a:t>, about 1.5 miles [2.5 km] north of </a:t>
            </a:r>
            <a:r>
              <a:rPr lang="en-US" dirty="0" err="1"/>
              <a:t>Siʿīr</a:t>
            </a:r>
            <a:r>
              <a:rPr lang="en-US" dirty="0"/>
              <a:t>. Surveys at the site revealed a very high amount of pottery with the substantial remains from the early Iron IIA (2.5 ac [1 ha]), late Iron IIA (2.2 ac [0.9]), Iron IIB (4.5 ac [1.8 ha], including a LMLK seal impression) and IIC (4.5 ac [1.8 ha]), but also including remains from the Early Bronze I, Iron I (2.2 ac [0.9 ha]) and Persian–Byzantine remains (</a:t>
            </a:r>
            <a:r>
              <a:rPr lang="en-US" dirty="0" err="1"/>
              <a:t>Kochavi</a:t>
            </a:r>
            <a:r>
              <a:rPr lang="en-US" dirty="0"/>
              <a:t> 1972: site 85; </a:t>
            </a:r>
            <a:r>
              <a:rPr lang="en-US" dirty="0" err="1"/>
              <a:t>Ofer</a:t>
            </a:r>
            <a:r>
              <a:rPr lang="en-US" dirty="0"/>
              <a:t> 1993: site 238; Greenberg and </a:t>
            </a:r>
            <a:r>
              <a:rPr lang="en-US" dirty="0" err="1"/>
              <a:t>Keinan</a:t>
            </a:r>
            <a:r>
              <a:rPr lang="en-US" dirty="0"/>
              <a:t> 2009: site 4658). The site also appears to be situated along a natural highway linking the area to Hebron, as traces of a Roman road were noticed just to the southwest of the site (</a:t>
            </a:r>
            <a:r>
              <a:rPr lang="en-US" dirty="0" err="1"/>
              <a:t>Kochavi</a:t>
            </a:r>
            <a:r>
              <a:rPr lang="en-US" dirty="0"/>
              <a:t> 1972: site 84; Greenberg and </a:t>
            </a:r>
            <a:r>
              <a:rPr lang="en-US" dirty="0" err="1"/>
              <a:t>Keinan</a:t>
            </a:r>
            <a:r>
              <a:rPr lang="en-US" dirty="0"/>
              <a:t> 2009: site 4666). In light of this evidence, the site of Khirbet </a:t>
            </a:r>
            <a:r>
              <a:rPr lang="en-US" dirty="0" err="1"/>
              <a:t>ez-Zawîyye</a:t>
            </a:r>
            <a:r>
              <a:rPr lang="en-US" dirty="0"/>
              <a:t> would seem to be the best candidate for Arab.</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a:t>An editable version is included behind this graphic for those who wish to modify it.</a:t>
            </a:r>
          </a:p>
          <a:p>
            <a:r>
              <a:rPr lang="en-US" sz="1200" kern="1200" dirty="0">
                <a:solidFill>
                  <a:schemeClr val="tx1"/>
                </a:solidFill>
                <a:effectLst/>
                <a:latin typeface="+mn-lt"/>
                <a:ea typeface="+mn-ea"/>
                <a:cs typeface="+mn-cs"/>
              </a:rPr>
              <a:t> </a:t>
            </a:r>
          </a:p>
          <a:p>
            <a:r>
              <a:rPr lang="en-US" b="1" dirty="0"/>
              <a:t>References:</a:t>
            </a:r>
            <a:endParaRPr lang="en-US" dirty="0"/>
          </a:p>
          <a:p>
            <a:r>
              <a:rPr lang="en-US" dirty="0"/>
              <a:t>Abel, F. M.</a:t>
            </a:r>
          </a:p>
          <a:p>
            <a:pPr marL="685800" indent="-457200">
              <a:tabLst>
                <a:tab pos="685800" algn="l"/>
              </a:tabLst>
            </a:pPr>
            <a:r>
              <a:rPr lang="en-US" dirty="0"/>
              <a:t>1938	</a:t>
            </a:r>
            <a:r>
              <a:rPr lang="en-US" i="1" dirty="0" err="1"/>
              <a:t>Geographie</a:t>
            </a:r>
            <a:r>
              <a:rPr lang="en-US" i="1" dirty="0"/>
              <a:t> de la Palestine,</a:t>
            </a:r>
            <a:r>
              <a:rPr lang="en-US" dirty="0"/>
              <a:t> vol. 2. Paris.</a:t>
            </a:r>
          </a:p>
          <a:p>
            <a:r>
              <a:rPr lang="en-US" dirty="0"/>
              <a:t>Aharoni, Y.</a:t>
            </a:r>
          </a:p>
          <a:p>
            <a:pPr marL="685800" indent="-457200"/>
            <a:r>
              <a:rPr lang="en-US" dirty="0"/>
              <a:t>1979	</a:t>
            </a:r>
            <a:r>
              <a:rPr lang="en-US" i="1" dirty="0"/>
              <a:t>The Land of the Bible: A Historical Geography</a:t>
            </a:r>
            <a:r>
              <a:rPr lang="en-US" dirty="0"/>
              <a:t>. Revised and enlarged edition. Trans. A. F. Rainey, from Hebrew. Philadelphia: Westminster Press.</a:t>
            </a:r>
          </a:p>
          <a:p>
            <a:r>
              <a:rPr lang="en-US" dirty="0"/>
              <a:t>Anon</a:t>
            </a:r>
          </a:p>
          <a:p>
            <a:pPr marL="685800" indent="-457200">
              <a:tabLst>
                <a:tab pos="685800" algn="l"/>
              </a:tabLst>
            </a:pPr>
            <a:r>
              <a:rPr lang="en-US" dirty="0"/>
              <a:t>1968	Jerusalem Tombs from the Days of the Second Temple in </a:t>
            </a:r>
            <a:r>
              <a:rPr lang="en-US" dirty="0" err="1"/>
              <a:t>Arnona</a:t>
            </a:r>
            <a:r>
              <a:rPr lang="en-US" dirty="0"/>
              <a:t>. </a:t>
            </a:r>
            <a:r>
              <a:rPr lang="en-US" i="1" dirty="0" err="1"/>
              <a:t>Hadashot</a:t>
            </a:r>
            <a:r>
              <a:rPr lang="en-US" i="1" dirty="0"/>
              <a:t> </a:t>
            </a:r>
            <a:r>
              <a:rPr lang="en-US" i="1" dirty="0" err="1"/>
              <a:t>Arkheologiyot</a:t>
            </a:r>
            <a:r>
              <a:rPr lang="en-US" i="0" dirty="0"/>
              <a:t> 19–20: 10.</a:t>
            </a:r>
          </a:p>
          <a:p>
            <a:r>
              <a:rPr lang="en-US" dirty="0"/>
              <a:t>Boling, R. G. and Wright, G. E.</a:t>
            </a:r>
          </a:p>
          <a:p>
            <a:pPr marL="685800" indent="-457200">
              <a:tabLst>
                <a:tab pos="685800" algn="l"/>
              </a:tabLst>
            </a:pPr>
            <a:r>
              <a:rPr lang="en-US" dirty="0"/>
              <a:t>1982	</a:t>
            </a:r>
            <a:r>
              <a:rPr lang="en-US" i="1" dirty="0"/>
              <a:t>Joshua</a:t>
            </a:r>
            <a:r>
              <a:rPr lang="en-US" dirty="0"/>
              <a:t>. Anchor Bible Commentary. New York: Doubleday.</a:t>
            </a:r>
          </a:p>
          <a:p>
            <a:r>
              <a:rPr lang="en-US" dirty="0"/>
              <a:t>Greenberg, R. and </a:t>
            </a:r>
            <a:r>
              <a:rPr lang="en-US" dirty="0" err="1"/>
              <a:t>Keinan</a:t>
            </a:r>
            <a:r>
              <a:rPr lang="en-US" dirty="0"/>
              <a:t>, A. </a:t>
            </a:r>
          </a:p>
          <a:p>
            <a:pPr marL="685800" indent="-457200">
              <a:tabLst>
                <a:tab pos="685800" algn="l"/>
              </a:tabLst>
            </a:pPr>
            <a:r>
              <a:rPr lang="en-US" dirty="0"/>
              <a:t>2009	</a:t>
            </a:r>
            <a:r>
              <a:rPr lang="en-US" i="1" dirty="0"/>
              <a:t>Israeli Archaeological Activity in the West Bank 1967–2007: A Sourcebook</a:t>
            </a:r>
            <a:r>
              <a:rPr lang="en-US" dirty="0"/>
              <a:t>. Jerusalem: Ostracon.</a:t>
            </a:r>
          </a:p>
          <a:p>
            <a:r>
              <a:rPr lang="en-US" dirty="0" err="1"/>
              <a:t>Kallai</a:t>
            </a:r>
            <a:r>
              <a:rPr lang="en-US" dirty="0"/>
              <a:t>, Z.</a:t>
            </a:r>
          </a:p>
          <a:p>
            <a:pPr marL="685800" indent="-457200">
              <a:tabLst>
                <a:tab pos="685800" algn="l"/>
              </a:tabLst>
            </a:pPr>
            <a:r>
              <a:rPr lang="en-US" dirty="0"/>
              <a:t>1986	</a:t>
            </a:r>
            <a:r>
              <a:rPr lang="en-US" i="1" dirty="0"/>
              <a:t>Historical Geography of the Bible: The Tribal Territories of Israel</a:t>
            </a:r>
            <a:r>
              <a:rPr lang="en-US" dirty="0"/>
              <a:t>. Jerusalem: </a:t>
            </a:r>
            <a:r>
              <a:rPr lang="en-US" dirty="0" err="1"/>
              <a:t>Magnes</a:t>
            </a:r>
            <a:r>
              <a:rPr lang="en-US" dirty="0"/>
              <a:t> Press.</a:t>
            </a:r>
          </a:p>
          <a:p>
            <a:r>
              <a:rPr lang="en-US" dirty="0" err="1"/>
              <a:t>Kochavi</a:t>
            </a:r>
            <a:r>
              <a:rPr lang="en-US" dirty="0"/>
              <a:t>, M.</a:t>
            </a:r>
          </a:p>
          <a:p>
            <a:pPr marL="685800" indent="-457200">
              <a:tabLst>
                <a:tab pos="685800" algn="l"/>
              </a:tabLst>
            </a:pPr>
            <a:r>
              <a:rPr lang="en-US" dirty="0"/>
              <a:t>1972	The Land of Judah. Pp. 19–89 in </a:t>
            </a:r>
            <a:r>
              <a:rPr lang="en-US" i="1" dirty="0"/>
              <a:t>Judaea, Samaria and the Golan: Archaeological Survey 1967–1968</a:t>
            </a:r>
            <a:r>
              <a:rPr lang="en-US" dirty="0"/>
              <a:t>, ed. M. </a:t>
            </a:r>
            <a:r>
              <a:rPr lang="en-US" dirty="0" err="1"/>
              <a:t>Kochavi</a:t>
            </a:r>
            <a:r>
              <a:rPr lang="en-US" dirty="0"/>
              <a:t>. Jerusalem: Archaeological Survey of Israel and Carta.</a:t>
            </a:r>
          </a:p>
          <a:p>
            <a:pPr marL="685800" indent="-457200">
              <a:tabLst>
                <a:tab pos="685800" algn="l"/>
              </a:tabLst>
            </a:pPr>
            <a:r>
              <a:rPr lang="en-US" dirty="0"/>
              <a:t>1974	Khirbet </a:t>
            </a:r>
            <a:r>
              <a:rPr lang="en-US" dirty="0" err="1"/>
              <a:t>Rabud</a:t>
            </a:r>
            <a:r>
              <a:rPr lang="en-US" dirty="0"/>
              <a:t>= </a:t>
            </a:r>
            <a:r>
              <a:rPr lang="en-US" dirty="0" err="1"/>
              <a:t>Debir</a:t>
            </a:r>
            <a:r>
              <a:rPr lang="en-US" dirty="0"/>
              <a:t>. </a:t>
            </a:r>
            <a:r>
              <a:rPr lang="en-US" i="1" dirty="0"/>
              <a:t>Tel Aviv</a:t>
            </a:r>
            <a:r>
              <a:rPr lang="en-US" dirty="0"/>
              <a:t> 1: 2–33.</a:t>
            </a:r>
          </a:p>
          <a:p>
            <a:r>
              <a:rPr lang="en-US" dirty="0" err="1"/>
              <a:t>Ofer</a:t>
            </a:r>
            <a:r>
              <a:rPr lang="en-US" dirty="0"/>
              <a:t>, A.</a:t>
            </a:r>
          </a:p>
          <a:p>
            <a:pPr marL="685800" indent="-457200">
              <a:tabLst>
                <a:tab pos="685800" algn="l"/>
              </a:tabLst>
            </a:pPr>
            <a:r>
              <a:rPr lang="en-US" dirty="0"/>
              <a:t>1993	The Highland of Judah during the Biblical Period. Tel Aviv: Tel Aviv University.</a:t>
            </a:r>
          </a:p>
          <a:p>
            <a:r>
              <a:rPr lang="en-US" dirty="0"/>
              <a:t>Stern, E.</a:t>
            </a:r>
          </a:p>
          <a:p>
            <a:pPr marL="685800" indent="-457200"/>
            <a:r>
              <a:rPr lang="en-US" dirty="0"/>
              <a:t>1971	A Burial of the Persian Period near Hebron. </a:t>
            </a:r>
            <a:r>
              <a:rPr lang="en-US" i="1" dirty="0"/>
              <a:t>Israel Exploration Journal</a:t>
            </a:r>
            <a:r>
              <a:rPr lang="en-US" dirty="0"/>
              <a:t> 21: 25–30.</a:t>
            </a:r>
          </a:p>
          <a:p>
            <a:r>
              <a:rPr lang="en-US" dirty="0" err="1"/>
              <a:t>Tsafrir</a:t>
            </a:r>
            <a:r>
              <a:rPr lang="en-US" dirty="0"/>
              <a:t>, Y.; </a:t>
            </a:r>
            <a:r>
              <a:rPr lang="en-US" dirty="0" err="1"/>
              <a:t>Segni</a:t>
            </a:r>
            <a:r>
              <a:rPr lang="en-US" dirty="0"/>
              <a:t>, L. D.; and Green, J. </a:t>
            </a:r>
          </a:p>
          <a:p>
            <a:pPr marL="685800" indent="-457200">
              <a:tabLst>
                <a:tab pos="685800" algn="l"/>
              </a:tabLst>
            </a:pPr>
            <a:r>
              <a:rPr lang="en-US" dirty="0"/>
              <a:t>1994	</a:t>
            </a:r>
            <a:r>
              <a:rPr lang="en-US" i="1" dirty="0"/>
              <a:t>Tabula </a:t>
            </a:r>
            <a:r>
              <a:rPr lang="en-US" i="1" dirty="0" err="1"/>
              <a:t>Imperii</a:t>
            </a:r>
            <a:r>
              <a:rPr lang="en-US" i="1" dirty="0"/>
              <a:t> Romani </a:t>
            </a:r>
            <a:r>
              <a:rPr lang="en-US" i="1" dirty="0" err="1"/>
              <a:t>Iudaea-Palestina</a:t>
            </a:r>
            <a:r>
              <a:rPr lang="en-US" i="1" dirty="0"/>
              <a:t>: </a:t>
            </a:r>
            <a:r>
              <a:rPr lang="en-US" i="1" dirty="0" err="1"/>
              <a:t>Eretz</a:t>
            </a:r>
            <a:r>
              <a:rPr lang="en-US" i="1" dirty="0"/>
              <a:t> Israel in the Hellenistic , Roman and Byzantine Periods; Maps and Gazetteer</a:t>
            </a:r>
            <a:r>
              <a:rPr lang="en-US" dirty="0"/>
              <a:t>. Jerusalem: The Israel Academy of Sciences and Humanities.</a:t>
            </a:r>
          </a:p>
          <a:p>
            <a:r>
              <a:rPr lang="en-US" dirty="0" err="1"/>
              <a:t>Yezerski</a:t>
            </a:r>
            <a:r>
              <a:rPr lang="en-US" dirty="0"/>
              <a:t>, I.</a:t>
            </a:r>
          </a:p>
          <a:p>
            <a:pPr marL="685800" indent="-457200">
              <a:buAutoNum type="arabicPlain" startAt="1997"/>
              <a:tabLst>
                <a:tab pos="685800" algn="l"/>
              </a:tabLst>
            </a:pPr>
            <a:r>
              <a:rPr lang="en-US" dirty="0"/>
              <a:t>Finds from Burial Caves from Iron Age II in the Hebron Hills. </a:t>
            </a:r>
            <a:r>
              <a:rPr lang="en-US" i="1" dirty="0"/>
              <a:t>’</a:t>
            </a:r>
            <a:r>
              <a:rPr lang="en-US" i="1" dirty="0" err="1"/>
              <a:t>Atiqot</a:t>
            </a:r>
            <a:r>
              <a:rPr lang="en-US" i="1" dirty="0"/>
              <a:t> </a:t>
            </a:r>
            <a:r>
              <a:rPr lang="en-US" i="0" dirty="0"/>
              <a:t>32: 21–36. </a:t>
            </a:r>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This is a detail of map 1-10 from the </a:t>
            </a:r>
            <a:r>
              <a:rPr lang="en-US" i="1" dirty="0"/>
              <a:t>Satellite Bible Atlas</a:t>
            </a:r>
            <a:r>
              <a:rPr lang="en-US" dirty="0"/>
              <a:t>, by William Schlegel. Used by permission.</a:t>
            </a:r>
            <a:endParaRPr lang="en-US" b="0" dirty="0"/>
          </a:p>
        </p:txBody>
      </p:sp>
      <p:sp>
        <p:nvSpPr>
          <p:cNvPr id="4" name="Slide Number Placeholder 3"/>
          <p:cNvSpPr>
            <a:spLocks noGrp="1"/>
          </p:cNvSpPr>
          <p:nvPr>
            <p:ph type="sldNum" sz="quarter" idx="10"/>
          </p:nvPr>
        </p:nvSpPr>
        <p:spPr/>
        <p:txBody>
          <a:bodyPr/>
          <a:lstStyle/>
          <a:p>
            <a:fld id="{4E4946A3-FD68-4E77-9DEF-1E7536A4AD96}" type="slidenum">
              <a:rPr lang="en-US" smtClean="0"/>
              <a:t>181</a:t>
            </a:fld>
            <a:endParaRPr lang="en-US"/>
          </a:p>
        </p:txBody>
      </p:sp>
    </p:spTree>
    <p:extLst>
      <p:ext uri="{BB962C8B-B14F-4D97-AF65-F5344CB8AC3E}">
        <p14:creationId xmlns:p14="http://schemas.microsoft.com/office/powerpoint/2010/main" val="75537283"/>
      </p:ext>
    </p:extLst>
  </p:cSld>
  <p:clrMapOvr>
    <a:masterClrMapping/>
  </p:clrMapOvr>
</p:notes>
</file>

<file path=ppt/notesSlides/notesSlide1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Zobah was the hometown of Igal the son of Nathan, one of David’s warriors (2 Sam 23:36 or “Joel the brother of Nathan” cf. 1 Chr 11:37). It is obviously not Aramean Zobah (cf. 1 Sam 14:47; 2 Sam 8:3, 5, 12; 10:6, 8; 1 Kgs 11:23; 1 Chr 18:5, 9; 19:6). Zobah can also be reconstructed in Joshua 15:59a (i.e., the Tekoa district) from variant LXX readings (Brooke and McClean 2009: 741—LXXA </a:t>
            </a:r>
            <a:r>
              <a:rPr lang="en-US" sz="1200" kern="1200" dirty="0" err="1">
                <a:solidFill>
                  <a:schemeClr val="tx1"/>
                </a:solidFill>
                <a:effectLst/>
                <a:latin typeface="+mn-lt"/>
                <a:ea typeface="+mn-ea"/>
                <a:cs typeface="+mn-cs"/>
              </a:rPr>
              <a:t>Ζωρης</a:t>
            </a:r>
            <a:r>
              <a:rPr lang="en-US" sz="1200" kern="1200" dirty="0">
                <a:solidFill>
                  <a:schemeClr val="tx1"/>
                </a:solidFill>
                <a:effectLst/>
                <a:latin typeface="+mn-lt"/>
                <a:ea typeface="+mn-ea"/>
                <a:cs typeface="+mn-cs"/>
              </a:rPr>
              <a:t>; LXXB </a:t>
            </a:r>
            <a:r>
              <a:rPr lang="en-US" sz="1200" kern="1200" dirty="0" err="1">
                <a:solidFill>
                  <a:schemeClr val="tx1"/>
                </a:solidFill>
                <a:effectLst/>
                <a:latin typeface="+mn-lt"/>
                <a:ea typeface="+mn-ea"/>
                <a:cs typeface="+mn-cs"/>
              </a:rPr>
              <a:t>Εω</a:t>
            </a:r>
            <a:r>
              <a:rPr lang="en-US" sz="1200" kern="1200" dirty="0">
                <a:solidFill>
                  <a:schemeClr val="tx1"/>
                </a:solidFill>
                <a:effectLst/>
                <a:latin typeface="+mn-lt"/>
                <a:ea typeface="+mn-ea"/>
                <a:cs typeface="+mn-cs"/>
              </a:rPr>
              <a:t>βης; variant LXX reading of Σοβεις).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It has been identified with </a:t>
            </a:r>
            <a:r>
              <a:rPr lang="en-US" sz="1200" kern="1200" dirty="0" err="1">
                <a:solidFill>
                  <a:schemeClr val="tx1"/>
                </a:solidFill>
                <a:effectLst/>
                <a:latin typeface="+mn-lt"/>
                <a:ea typeface="+mn-ea"/>
                <a:cs typeface="+mn-cs"/>
              </a:rPr>
              <a:t>Ṣûbā</a:t>
            </a:r>
            <a:r>
              <a:rPr lang="en-US" sz="1200" kern="1200" dirty="0">
                <a:solidFill>
                  <a:schemeClr val="tx1"/>
                </a:solidFill>
                <a:effectLst/>
                <a:latin typeface="+mn-lt"/>
                <a:ea typeface="+mn-ea"/>
                <a:cs typeface="+mn-cs"/>
              </a:rPr>
              <a:t> (above modern ʿAin Rafah), which preserves the name (Aharoni 1979: 355). From a geographical perspective, the site of </a:t>
            </a:r>
            <a:r>
              <a:rPr lang="en-US" sz="1200" kern="1200" dirty="0" err="1">
                <a:solidFill>
                  <a:schemeClr val="tx1"/>
                </a:solidFill>
                <a:effectLst/>
                <a:latin typeface="+mn-lt"/>
                <a:ea typeface="+mn-ea"/>
                <a:cs typeface="+mn-cs"/>
              </a:rPr>
              <a:t>Ṣûbā</a:t>
            </a:r>
            <a:r>
              <a:rPr lang="en-US" sz="1200" kern="1200" dirty="0">
                <a:solidFill>
                  <a:schemeClr val="tx1"/>
                </a:solidFill>
                <a:effectLst/>
                <a:latin typeface="+mn-lt"/>
                <a:ea typeface="+mn-ea"/>
                <a:cs typeface="+mn-cs"/>
              </a:rPr>
              <a:t> fits the dispersal pattern of Joshua</a:t>
            </a:r>
            <a:r>
              <a:rPr lang="en-US" sz="1200" kern="1200" baseline="0" dirty="0">
                <a:solidFill>
                  <a:schemeClr val="tx1"/>
                </a:solidFill>
                <a:effectLst/>
                <a:latin typeface="+mn-lt"/>
                <a:ea typeface="+mn-ea"/>
                <a:cs typeface="+mn-cs"/>
              </a:rPr>
              <a:t> 15:59a </a:t>
            </a:r>
            <a:r>
              <a:rPr lang="en-US" sz="1200" kern="1200" dirty="0">
                <a:solidFill>
                  <a:schemeClr val="tx1"/>
                </a:solidFill>
                <a:effectLst/>
                <a:latin typeface="+mn-lt"/>
                <a:ea typeface="+mn-ea"/>
                <a:cs typeface="+mn-cs"/>
              </a:rPr>
              <a:t>as the following site of Carem (ʿAin </a:t>
            </a:r>
            <a:r>
              <a:rPr lang="en-US" sz="1200" kern="1200" dirty="0" err="1">
                <a:solidFill>
                  <a:schemeClr val="tx1"/>
                </a:solidFill>
                <a:effectLst/>
                <a:latin typeface="+mn-lt"/>
                <a:ea typeface="+mn-ea"/>
                <a:cs typeface="+mn-cs"/>
              </a:rPr>
              <a:t>Kârim</a:t>
            </a:r>
            <a:r>
              <a:rPr lang="en-US" sz="1200" kern="1200" dirty="0">
                <a:solidFill>
                  <a:schemeClr val="tx1"/>
                </a:solidFill>
                <a:effectLst/>
                <a:latin typeface="+mn-lt"/>
                <a:ea typeface="+mn-ea"/>
                <a:cs typeface="+mn-cs"/>
              </a:rPr>
              <a:t>) is only 1.8 miles (3 km) to the east. The presence of Iron II remains at </a:t>
            </a:r>
            <a:r>
              <a:rPr lang="en-US" sz="1200" kern="1200" dirty="0" err="1">
                <a:solidFill>
                  <a:schemeClr val="tx1"/>
                </a:solidFill>
                <a:effectLst/>
                <a:latin typeface="+mn-lt"/>
                <a:ea typeface="+mn-ea"/>
                <a:cs typeface="+mn-cs"/>
              </a:rPr>
              <a:t>Ṣûbā</a:t>
            </a:r>
            <a:r>
              <a:rPr lang="en-US" sz="1200" kern="1200" dirty="0">
                <a:solidFill>
                  <a:schemeClr val="tx1"/>
                </a:solidFill>
                <a:effectLst/>
                <a:latin typeface="+mn-lt"/>
                <a:ea typeface="+mn-ea"/>
                <a:cs typeface="+mn-cs"/>
              </a:rPr>
              <a:t> (including late Iron IIA—S. Gibson, personal communication) would seem to strongly suggest that this identification is correct. Pringle’s excavations at the site primarily dealt with the Crusader castle of Belmont that dominates the hill. However, Iron Age remains were observed in rock-cut tombs (Pringle 2008: 1602–4; Harper and Pringle 1988: 101–18). Gibson excavated a unique industrial water system used for the washing of clay and dated to the Iron IIB (Gibson 2009).</a:t>
            </a:r>
          </a:p>
          <a:p>
            <a:r>
              <a:rPr lang="en-US" sz="1200" kern="1200" dirty="0">
                <a:solidFill>
                  <a:schemeClr val="tx1"/>
                </a:solidFill>
                <a:effectLst/>
                <a:latin typeface="+mn-lt"/>
                <a:ea typeface="+mn-ea"/>
                <a:cs typeface="+mn-cs"/>
              </a:rPr>
              <a:t> </a:t>
            </a:r>
          </a:p>
          <a:p>
            <a:r>
              <a:rPr lang="en-US" sz="1200" b="1" kern="1200" dirty="0">
                <a:solidFill>
                  <a:schemeClr val="tx1"/>
                </a:solidFill>
                <a:effectLst/>
                <a:latin typeface="+mn-lt"/>
                <a:ea typeface="+mn-ea"/>
                <a:cs typeface="+mn-cs"/>
              </a:rPr>
              <a:t>References:</a:t>
            </a:r>
            <a:br>
              <a:rPr lang="en-US" sz="1200" kern="1200" dirty="0">
                <a:solidFill>
                  <a:schemeClr val="tx1"/>
                </a:solidFill>
                <a:effectLst/>
                <a:latin typeface="+mn-lt"/>
                <a:ea typeface="+mn-ea"/>
                <a:cs typeface="+mn-cs"/>
              </a:rPr>
            </a:br>
            <a:r>
              <a:rPr lang="en-US" sz="1200" kern="1200" dirty="0">
                <a:solidFill>
                  <a:schemeClr val="tx1"/>
                </a:solidFill>
                <a:effectLst/>
                <a:latin typeface="+mn-lt"/>
                <a:ea typeface="+mn-ea"/>
                <a:cs typeface="+mn-cs"/>
              </a:rPr>
              <a:t>Aharoni, Y.</a:t>
            </a:r>
          </a:p>
          <a:p>
            <a:pPr marL="685800" indent="-457200">
              <a:tabLst>
                <a:tab pos="685800" algn="l"/>
              </a:tabLst>
            </a:pPr>
            <a:r>
              <a:rPr lang="en-US" sz="1200" kern="1200" dirty="0">
                <a:solidFill>
                  <a:schemeClr val="tx1"/>
                </a:solidFill>
                <a:effectLst/>
                <a:latin typeface="+mn-lt"/>
                <a:ea typeface="+mn-ea"/>
                <a:cs typeface="+mn-cs"/>
              </a:rPr>
              <a:t>1979	</a:t>
            </a:r>
            <a:r>
              <a:rPr lang="en-US" sz="1200" i="1" kern="1200" dirty="0">
                <a:solidFill>
                  <a:schemeClr val="tx1"/>
                </a:solidFill>
                <a:effectLst/>
                <a:latin typeface="+mn-lt"/>
                <a:ea typeface="+mn-ea"/>
                <a:cs typeface="+mn-cs"/>
              </a:rPr>
              <a:t>The Land of the Bible: A Historical Geography</a:t>
            </a:r>
            <a:r>
              <a:rPr lang="en-US" sz="1200" kern="1200" dirty="0">
                <a:solidFill>
                  <a:schemeClr val="tx1"/>
                </a:solidFill>
                <a:effectLst/>
                <a:latin typeface="+mn-lt"/>
                <a:ea typeface="+mn-ea"/>
                <a:cs typeface="+mn-cs"/>
              </a:rPr>
              <a:t>. Revised and enlarged edition. Trans. A. F. Rainey, from Hebrew. Philadelphia: Westminster Press.</a:t>
            </a:r>
          </a:p>
          <a:p>
            <a:r>
              <a:rPr lang="en-US" sz="1200" kern="1200" dirty="0">
                <a:solidFill>
                  <a:schemeClr val="tx1"/>
                </a:solidFill>
                <a:effectLst/>
                <a:latin typeface="+mn-lt"/>
                <a:ea typeface="+mn-ea"/>
                <a:cs typeface="+mn-cs"/>
              </a:rPr>
              <a:t>Brooke, A. E. and McClean, N., eds.</a:t>
            </a:r>
          </a:p>
          <a:p>
            <a:pPr marL="685800" indent="-457200">
              <a:tabLst>
                <a:tab pos="685800" algn="l"/>
              </a:tabLst>
            </a:pPr>
            <a:r>
              <a:rPr lang="en-US" sz="1200" kern="1200" dirty="0">
                <a:solidFill>
                  <a:schemeClr val="tx1"/>
                </a:solidFill>
                <a:effectLst/>
                <a:latin typeface="+mn-lt"/>
                <a:ea typeface="+mn-ea"/>
                <a:cs typeface="+mn-cs"/>
              </a:rPr>
              <a:t>2009	</a:t>
            </a:r>
            <a:r>
              <a:rPr lang="en-US" sz="1200" i="1" kern="1200" dirty="0">
                <a:solidFill>
                  <a:schemeClr val="tx1"/>
                </a:solidFill>
                <a:effectLst/>
                <a:latin typeface="+mn-lt"/>
                <a:ea typeface="+mn-ea"/>
                <a:cs typeface="+mn-cs"/>
              </a:rPr>
              <a:t>The Old Testament in Greek </a:t>
            </a:r>
            <a:r>
              <a:rPr lang="en-US" sz="1200" kern="1200" dirty="0">
                <a:solidFill>
                  <a:schemeClr val="tx1"/>
                </a:solidFill>
                <a:effectLst/>
                <a:latin typeface="+mn-lt"/>
                <a:ea typeface="+mn-ea"/>
                <a:cs typeface="+mn-cs"/>
              </a:rPr>
              <a:t>vol. 2. 2009 Digital Version. Cambridge: Cambridge University Press.</a:t>
            </a:r>
          </a:p>
          <a:p>
            <a:r>
              <a:rPr lang="en-US" sz="1200" kern="1200" dirty="0">
                <a:solidFill>
                  <a:schemeClr val="tx1"/>
                </a:solidFill>
                <a:effectLst/>
                <a:latin typeface="+mn-lt"/>
                <a:ea typeface="+mn-ea"/>
                <a:cs typeface="+mn-cs"/>
              </a:rPr>
              <a:t>Gibson, S.</a:t>
            </a:r>
          </a:p>
          <a:p>
            <a:pPr marL="685800" indent="-457200">
              <a:tabLst>
                <a:tab pos="685800" algn="l"/>
              </a:tabLst>
            </a:pPr>
            <a:r>
              <a:rPr lang="en-US" sz="1200" kern="1200" dirty="0">
                <a:solidFill>
                  <a:schemeClr val="tx1"/>
                </a:solidFill>
                <a:effectLst/>
                <a:latin typeface="+mn-lt"/>
                <a:ea typeface="+mn-ea"/>
                <a:cs typeface="+mn-cs"/>
              </a:rPr>
              <a:t>2009	The </a:t>
            </a:r>
            <a:r>
              <a:rPr lang="en-US" sz="1200" kern="1200" dirty="0" err="1">
                <a:solidFill>
                  <a:schemeClr val="tx1"/>
                </a:solidFill>
                <a:effectLst/>
                <a:latin typeface="+mn-lt"/>
                <a:ea typeface="+mn-ea"/>
                <a:cs typeface="+mn-cs"/>
              </a:rPr>
              <a:t>Ṣuba</a:t>
            </a:r>
            <a:r>
              <a:rPr lang="en-US" sz="1200" kern="1200" dirty="0">
                <a:solidFill>
                  <a:schemeClr val="tx1"/>
                </a:solidFill>
                <a:effectLst/>
                <a:latin typeface="+mn-lt"/>
                <a:ea typeface="+mn-ea"/>
                <a:cs typeface="+mn-cs"/>
              </a:rPr>
              <a:t> Water System as a Clay-Production Plant in the Iron II. </a:t>
            </a:r>
            <a:r>
              <a:rPr lang="en-US" sz="1200" i="1" kern="1200" dirty="0" err="1">
                <a:solidFill>
                  <a:schemeClr val="tx1"/>
                </a:solidFill>
                <a:effectLst/>
                <a:latin typeface="+mn-lt"/>
                <a:ea typeface="+mn-ea"/>
                <a:cs typeface="+mn-cs"/>
              </a:rPr>
              <a:t>Eretz</a:t>
            </a:r>
            <a:r>
              <a:rPr lang="en-US" sz="1200" i="1" kern="1200" dirty="0">
                <a:solidFill>
                  <a:schemeClr val="tx1"/>
                </a:solidFill>
                <a:effectLst/>
                <a:latin typeface="+mn-lt"/>
                <a:ea typeface="+mn-ea"/>
                <a:cs typeface="+mn-cs"/>
              </a:rPr>
              <a:t> Israel</a:t>
            </a:r>
            <a:r>
              <a:rPr lang="en-US" sz="1200" kern="1200" dirty="0">
                <a:solidFill>
                  <a:schemeClr val="tx1"/>
                </a:solidFill>
                <a:effectLst/>
                <a:latin typeface="+mn-lt"/>
                <a:ea typeface="+mn-ea"/>
                <a:cs typeface="+mn-cs"/>
              </a:rPr>
              <a:t> 29: 45*–56*.</a:t>
            </a:r>
          </a:p>
          <a:p>
            <a:r>
              <a:rPr lang="en-US" sz="1200" kern="1200" dirty="0">
                <a:solidFill>
                  <a:schemeClr val="tx1"/>
                </a:solidFill>
                <a:effectLst/>
                <a:latin typeface="+mn-lt"/>
                <a:ea typeface="+mn-ea"/>
                <a:cs typeface="+mn-cs"/>
              </a:rPr>
              <a:t>Harper, R. P. and Pringle, D. </a:t>
            </a:r>
          </a:p>
          <a:p>
            <a:pPr marL="685800" indent="-457200">
              <a:tabLst>
                <a:tab pos="685800" algn="l"/>
              </a:tabLst>
            </a:pPr>
            <a:r>
              <a:rPr lang="en-US" sz="1200" kern="1200" dirty="0">
                <a:solidFill>
                  <a:schemeClr val="tx1"/>
                </a:solidFill>
                <a:effectLst/>
                <a:latin typeface="+mn-lt"/>
                <a:ea typeface="+mn-ea"/>
                <a:cs typeface="+mn-cs"/>
              </a:rPr>
              <a:t>1988	Belmont Castle: A Historical Notice and Preliminary Report of Excavations in 1986. </a:t>
            </a:r>
            <a:r>
              <a:rPr lang="en-US" sz="1200" i="1" kern="1200" dirty="0">
                <a:solidFill>
                  <a:schemeClr val="tx1"/>
                </a:solidFill>
                <a:effectLst/>
                <a:latin typeface="+mn-lt"/>
                <a:ea typeface="+mn-ea"/>
                <a:cs typeface="+mn-cs"/>
              </a:rPr>
              <a:t>Levant</a:t>
            </a:r>
            <a:r>
              <a:rPr lang="en-US" sz="1200" kern="1200" dirty="0">
                <a:solidFill>
                  <a:schemeClr val="tx1"/>
                </a:solidFill>
                <a:effectLst/>
                <a:latin typeface="+mn-lt"/>
                <a:ea typeface="+mn-ea"/>
                <a:cs typeface="+mn-cs"/>
              </a:rPr>
              <a:t> 20: 101118.</a:t>
            </a:r>
          </a:p>
          <a:p>
            <a:r>
              <a:rPr lang="en-US" sz="1200" kern="1200" dirty="0">
                <a:solidFill>
                  <a:schemeClr val="tx1"/>
                </a:solidFill>
                <a:effectLst/>
                <a:latin typeface="+mn-lt"/>
                <a:ea typeface="+mn-ea"/>
                <a:cs typeface="+mn-cs"/>
              </a:rPr>
              <a:t>Pringle, D.</a:t>
            </a:r>
          </a:p>
          <a:p>
            <a:pPr marL="685800" indent="-457200">
              <a:tabLst>
                <a:tab pos="685800" algn="l"/>
              </a:tabLst>
            </a:pPr>
            <a:r>
              <a:rPr lang="en-US" sz="1200" kern="1200" dirty="0">
                <a:solidFill>
                  <a:schemeClr val="tx1"/>
                </a:solidFill>
                <a:effectLst/>
                <a:latin typeface="+mn-lt"/>
                <a:ea typeface="+mn-ea"/>
                <a:cs typeface="+mn-cs"/>
              </a:rPr>
              <a:t>2008	Belmont Castle (Suba). </a:t>
            </a:r>
            <a:r>
              <a:rPr lang="en-US" sz="1200" i="1" kern="1200" dirty="0">
                <a:solidFill>
                  <a:schemeClr val="tx1"/>
                </a:solidFill>
                <a:effectLst/>
                <a:latin typeface="+mn-lt"/>
                <a:ea typeface="+mn-ea"/>
                <a:cs typeface="+mn-cs"/>
              </a:rPr>
              <a:t>The New Encyclopedia of Archaeological Excavations in the Holy Land, </a:t>
            </a:r>
            <a:r>
              <a:rPr lang="en-US" dirty="0"/>
              <a:t>vol. 1, ed. E. Stern</a:t>
            </a:r>
            <a:r>
              <a:rPr lang="en-US" sz="1200" kern="1200" dirty="0">
                <a:solidFill>
                  <a:schemeClr val="tx1"/>
                </a:solidFill>
                <a:effectLst/>
                <a:latin typeface="+mn-lt"/>
                <a:ea typeface="+mn-ea"/>
                <a:cs typeface="+mn-cs"/>
              </a:rPr>
              <a:t>. Jerusalem: Carta.</a:t>
            </a:r>
            <a:br>
              <a:rPr lang="en-US" sz="1200" kern="1200" dirty="0">
                <a:solidFill>
                  <a:schemeClr val="tx1"/>
                </a:solidFill>
                <a:effectLst/>
                <a:latin typeface="+mn-lt"/>
                <a:ea typeface="+mn-ea"/>
                <a:cs typeface="+mn-cs"/>
              </a:rPr>
            </a:br>
            <a:endParaRPr lang="en-US" dirty="0">
              <a:solidFill>
                <a:srgbClr val="000000"/>
              </a:solidFill>
              <a:latin typeface="Times New Roman" pitchFamily="18" charset="0"/>
              <a:cs typeface="Times New Roman" pitchFamily="18" charset="0"/>
            </a:endParaRPr>
          </a:p>
          <a:p>
            <a:pPr eaLnBrk="1" hangingPunct="1"/>
            <a:r>
              <a:rPr lang="en-US" dirty="0">
                <a:solidFill>
                  <a:srgbClr val="000000"/>
                </a:solidFill>
                <a:cs typeface="Times New Roman" pitchFamily="18" charset="0"/>
              </a:rPr>
              <a:t>tb020305224</a:t>
            </a:r>
          </a:p>
        </p:txBody>
      </p:sp>
      <p:sp>
        <p:nvSpPr>
          <p:cNvPr id="4" name="Slide Number Placeholder 3"/>
          <p:cNvSpPr>
            <a:spLocks noGrp="1"/>
          </p:cNvSpPr>
          <p:nvPr>
            <p:ph type="sldNum" sz="quarter" idx="10"/>
          </p:nvPr>
        </p:nvSpPr>
        <p:spPr/>
        <p:txBody>
          <a:bodyPr/>
          <a:lstStyle/>
          <a:p>
            <a:fld id="{4E4946A3-FD68-4E77-9DEF-1E7536A4AD96}" type="slidenum">
              <a:rPr lang="en-US" smtClean="0"/>
              <a:t>182</a:t>
            </a:fld>
            <a:endParaRPr lang="en-US" dirty="0"/>
          </a:p>
        </p:txBody>
      </p:sp>
    </p:spTree>
    <p:extLst>
      <p:ext uri="{BB962C8B-B14F-4D97-AF65-F5344CB8AC3E}">
        <p14:creationId xmlns:p14="http://schemas.microsoft.com/office/powerpoint/2010/main" val="787052732"/>
      </p:ext>
    </p:extLst>
  </p:cSld>
  <p:clrMapOvr>
    <a:masterClrMapping/>
  </p:clrMapOvr>
</p:notes>
</file>

<file path=ppt/notesSlides/notesSlide1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tb020305207</a:t>
            </a:r>
          </a:p>
        </p:txBody>
      </p:sp>
      <p:sp>
        <p:nvSpPr>
          <p:cNvPr id="4" name="Slide Number Placeholder 3"/>
          <p:cNvSpPr>
            <a:spLocks noGrp="1"/>
          </p:cNvSpPr>
          <p:nvPr>
            <p:ph type="sldNum" sz="quarter" idx="10"/>
          </p:nvPr>
        </p:nvSpPr>
        <p:spPr/>
        <p:txBody>
          <a:bodyPr/>
          <a:lstStyle/>
          <a:p>
            <a:fld id="{4E4946A3-FD68-4E77-9DEF-1E7536A4AD96}" type="slidenum">
              <a:rPr lang="en-US" smtClean="0"/>
              <a:t>183</a:t>
            </a:fld>
            <a:endParaRPr lang="en-US"/>
          </a:p>
        </p:txBody>
      </p:sp>
    </p:spTree>
    <p:extLst>
      <p:ext uri="{BB962C8B-B14F-4D97-AF65-F5344CB8AC3E}">
        <p14:creationId xmlns:p14="http://schemas.microsoft.com/office/powerpoint/2010/main" val="1115223043"/>
      </p:ext>
    </p:extLst>
  </p:cSld>
  <p:clrMapOvr>
    <a:masterClrMapping/>
  </p:clrMapOvr>
</p:notes>
</file>

<file path=ppt/notesSlides/notesSlide1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photo of Crusader</a:t>
            </a:r>
            <a:r>
              <a:rPr lang="en-US" baseline="0" dirty="0"/>
              <a:t> remains at Zobah also illustrates the commanding view from the top of the hill.</a:t>
            </a:r>
            <a:endParaRPr lang="en-US" dirty="0"/>
          </a:p>
          <a:p>
            <a:endParaRPr lang="en-US" dirty="0"/>
          </a:p>
          <a:p>
            <a:r>
              <a:rPr lang="en-US" dirty="0"/>
              <a:t>tb020305243</a:t>
            </a:r>
          </a:p>
        </p:txBody>
      </p:sp>
      <p:sp>
        <p:nvSpPr>
          <p:cNvPr id="4" name="Slide Number Placeholder 3"/>
          <p:cNvSpPr>
            <a:spLocks noGrp="1"/>
          </p:cNvSpPr>
          <p:nvPr>
            <p:ph type="sldNum" sz="quarter" idx="10"/>
          </p:nvPr>
        </p:nvSpPr>
        <p:spPr/>
        <p:txBody>
          <a:bodyPr/>
          <a:lstStyle/>
          <a:p>
            <a:fld id="{4E4946A3-FD68-4E77-9DEF-1E7536A4AD96}" type="slidenum">
              <a:rPr lang="en-US" smtClean="0"/>
              <a:t>184</a:t>
            </a:fld>
            <a:endParaRPr lang="en-US"/>
          </a:p>
        </p:txBody>
      </p:sp>
    </p:spTree>
    <p:extLst>
      <p:ext uri="{BB962C8B-B14F-4D97-AF65-F5344CB8AC3E}">
        <p14:creationId xmlns:p14="http://schemas.microsoft.com/office/powerpoint/2010/main" val="1115223043"/>
      </p:ext>
    </p:extLst>
  </p:cSld>
  <p:clrMapOvr>
    <a:masterClrMapping/>
  </p:clrMapOvr>
</p:notes>
</file>

<file path=ppt/notesSlides/notesSlide1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a:t>
            </a:r>
            <a:r>
              <a:rPr lang="en-US" baseline="0" dirty="0"/>
              <a:t> two versions of the list of David’s mighty men (2 Sam 23:36-37; 1 Chr 11:38-39) differ substantially following “</a:t>
            </a:r>
            <a:r>
              <a:rPr lang="is-IS" baseline="0" dirty="0"/>
              <a:t>the son of Nathan” and preceding “Zelek the Ammonite.” The account in Samuel reads “Bani the Gadite” (2 Sam 23:36), while the Chronicler has “Mibhar the son of Hagri” (1 Chr 11:38). It is impossible to make a decision between these two names, although it is worth noting that the subsequent reference to Zelek the Ammonite may point to a geographical grouping in Transjordan, in which case the Samuel reading would be preferable since the tribe of Gad was located in that region. This aerial photo shows the Jabbok River, Gad‘s northern boundary, as it flows through a canyon to meet the Jordan River.</a:t>
            </a:r>
          </a:p>
          <a:p>
            <a:endParaRPr lang="is-IS" baseline="0" dirty="0"/>
          </a:p>
          <a:p>
            <a:pPr marL="0" marR="0" indent="0" algn="l" defTabSz="914400" rtl="0" eaLnBrk="1" fontAlgn="auto" latinLnBrk="0" hangingPunct="1">
              <a:spcBef>
                <a:spcPts val="0"/>
              </a:spcBef>
              <a:spcAft>
                <a:spcPts val="0"/>
              </a:spcAft>
              <a:buClrTx/>
              <a:buSzTx/>
              <a:buFontTx/>
              <a:buNone/>
              <a:tabLst/>
              <a:defRPr/>
            </a:pPr>
            <a:r>
              <a:rPr lang="en-US" dirty="0"/>
              <a:t>tb121704102</a:t>
            </a:r>
          </a:p>
        </p:txBody>
      </p:sp>
      <p:sp>
        <p:nvSpPr>
          <p:cNvPr id="4" name="Slide Number Placeholder 3"/>
          <p:cNvSpPr>
            <a:spLocks noGrp="1"/>
          </p:cNvSpPr>
          <p:nvPr>
            <p:ph type="sldNum" sz="quarter" idx="10"/>
          </p:nvPr>
        </p:nvSpPr>
        <p:spPr/>
        <p:txBody>
          <a:bodyPr/>
          <a:lstStyle/>
          <a:p>
            <a:fld id="{4E4946A3-FD68-4E77-9DEF-1E7536A4AD96}" type="slidenum">
              <a:rPr lang="en-US" smtClean="0"/>
              <a:t>185</a:t>
            </a:fld>
            <a:endParaRPr lang="en-US"/>
          </a:p>
        </p:txBody>
      </p:sp>
    </p:spTree>
    <p:extLst>
      <p:ext uri="{BB962C8B-B14F-4D97-AF65-F5344CB8AC3E}">
        <p14:creationId xmlns:p14="http://schemas.microsoft.com/office/powerpoint/2010/main" val="1648284396"/>
      </p:ext>
    </p:extLst>
  </p:cSld>
  <p:clrMapOvr>
    <a:masterClrMapping/>
  </p:clrMapOvr>
</p:notes>
</file>

<file path=ppt/notesSlides/notesSlide1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As an Ammonite, </a:t>
            </a:r>
            <a:r>
              <a:rPr lang="en-US" sz="1200" b="0" i="0" kern="1200" dirty="0" err="1">
                <a:solidFill>
                  <a:schemeClr val="tx1"/>
                </a:solidFill>
                <a:effectLst/>
                <a:latin typeface="+mn-lt"/>
                <a:ea typeface="+mn-ea"/>
                <a:cs typeface="+mn-cs"/>
              </a:rPr>
              <a:t>Zelek</a:t>
            </a:r>
            <a:r>
              <a:rPr lang="en-US" sz="1200" b="0" i="0" kern="1200" dirty="0">
                <a:solidFill>
                  <a:schemeClr val="tx1"/>
                </a:solidFill>
                <a:effectLst/>
                <a:latin typeface="+mn-lt"/>
                <a:ea typeface="+mn-ea"/>
                <a:cs typeface="+mn-cs"/>
              </a:rPr>
              <a:t> may have come from the Ammonite capital city of Rabbah,</a:t>
            </a:r>
            <a:r>
              <a:rPr lang="en-US" sz="1200" b="0" i="0" kern="1200" baseline="0" dirty="0">
                <a:solidFill>
                  <a:schemeClr val="tx1"/>
                </a:solidFill>
                <a:effectLst/>
                <a:latin typeface="+mn-lt"/>
                <a:ea typeface="+mn-ea"/>
                <a:cs typeface="+mn-cs"/>
              </a:rPr>
              <a:t> known today as Amman. </a:t>
            </a:r>
            <a:r>
              <a:rPr lang="en-US" sz="1200" b="0" i="0" kern="1200" dirty="0">
                <a:solidFill>
                  <a:schemeClr val="tx1"/>
                </a:solidFill>
                <a:effectLst/>
                <a:latin typeface="+mn-lt"/>
                <a:ea typeface="+mn-ea"/>
                <a:cs typeface="+mn-cs"/>
              </a:rPr>
              <a:t>This aerial</a:t>
            </a:r>
            <a:r>
              <a:rPr lang="en-US" sz="1200" b="0" i="0" kern="1200" baseline="0" dirty="0">
                <a:solidFill>
                  <a:schemeClr val="tx1"/>
                </a:solidFill>
                <a:effectLst/>
                <a:latin typeface="+mn-lt"/>
                <a:ea typeface="+mn-ea"/>
                <a:cs typeface="+mn-cs"/>
              </a:rPr>
              <a:t> view of Rabbah/Amman shows the area before modern development. </a:t>
            </a:r>
            <a:r>
              <a:rPr lang="en-US" dirty="0"/>
              <a:t>The ancient acropolis covers about 40 acres (16 ha) and is L-shaped. The hill is divided into three terraces and was surrounded by deep wadis on all sides but the north. In times of weakness, the Ammonites could find seclusion and protection here. The Jabbok River starts at a strong spring near the citadel of Rabbah.</a:t>
            </a:r>
            <a:r>
              <a:rPr lang="en-US" sz="1200" b="0" i="0" kern="1200" baseline="0" dirty="0">
                <a:solidFill>
                  <a:schemeClr val="tx1"/>
                </a:solidFill>
                <a:effectLst/>
                <a:latin typeface="+mn-lt"/>
                <a:ea typeface="+mn-ea"/>
                <a:cs typeface="+mn-cs"/>
              </a:rPr>
              <a:t> In the valley below, the Roman theater is easily visible. </a:t>
            </a:r>
            <a:r>
              <a:rPr lang="en-US" sz="1200" b="0" i="0" kern="1200" dirty="0">
                <a:solidFill>
                  <a:schemeClr val="tx1"/>
                </a:solidFill>
                <a:effectLst/>
                <a:latin typeface="+mn-lt"/>
                <a:ea typeface="+mn-ea"/>
                <a:cs typeface="+mn-cs"/>
              </a:rPr>
              <a:t>This American Colony photograph was taken in 1932.</a:t>
            </a:r>
          </a:p>
          <a:p>
            <a:pPr marL="0" indent="0" eaLnBrk="1" hangingPunct="1">
              <a:buFontTx/>
              <a:buNone/>
            </a:pPr>
            <a:endParaRPr lang="en-US" sz="1200" dirty="0">
              <a:ea typeface="ＭＳ Ｐゴシック" pitchFamily="34" charset="-128"/>
            </a:endParaRPr>
          </a:p>
          <a:p>
            <a:pPr marL="0" indent="0" eaLnBrk="1" hangingPunct="1">
              <a:buFontTx/>
              <a:buNone/>
            </a:pPr>
            <a:r>
              <a:rPr lang="en-US" sz="1200" dirty="0">
                <a:ea typeface="ＭＳ Ｐゴシック" pitchFamily="34" charset="-128"/>
              </a:rPr>
              <a:t>mat15936</a:t>
            </a:r>
          </a:p>
        </p:txBody>
      </p:sp>
      <p:sp>
        <p:nvSpPr>
          <p:cNvPr id="4" name="Slide Number Placeholder 3"/>
          <p:cNvSpPr>
            <a:spLocks noGrp="1"/>
          </p:cNvSpPr>
          <p:nvPr>
            <p:ph type="sldNum" sz="quarter" idx="10"/>
          </p:nvPr>
        </p:nvSpPr>
        <p:spPr/>
        <p:txBody>
          <a:bodyPr/>
          <a:lstStyle/>
          <a:p>
            <a:fld id="{4E4946A3-FD68-4E77-9DEF-1E7536A4AD96}" type="slidenum">
              <a:rPr lang="en-US" smtClean="0"/>
              <a:t>186</a:t>
            </a:fld>
            <a:endParaRPr lang="en-US"/>
          </a:p>
        </p:txBody>
      </p:sp>
    </p:spTree>
    <p:extLst>
      <p:ext uri="{BB962C8B-B14F-4D97-AF65-F5344CB8AC3E}">
        <p14:creationId xmlns:p14="http://schemas.microsoft.com/office/powerpoint/2010/main" val="1374226313"/>
      </p:ext>
    </p:extLst>
  </p:cSld>
  <p:clrMapOvr>
    <a:masterClrMapping/>
  </p:clrMapOvr>
</p:notes>
</file>

<file path=ppt/notesSlides/notesSlide1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eaLnBrk="1" hangingPunct="1">
              <a:buFontTx/>
              <a:buNone/>
            </a:pPr>
            <a:r>
              <a:rPr lang="en-US" sz="1200" dirty="0">
                <a:ea typeface="ＭＳ Ｐゴシック" pitchFamily="34" charset="-128"/>
              </a:rPr>
              <a:t>The location of Rabbah was so strategically important</a:t>
            </a:r>
            <a:r>
              <a:rPr lang="en-US" sz="1200" baseline="0" dirty="0">
                <a:ea typeface="ＭＳ Ｐゴシック" pitchFamily="34" charset="-128"/>
              </a:rPr>
              <a:t> that it continued to be a major city through the Roman period. </a:t>
            </a:r>
            <a:r>
              <a:rPr lang="en-US" sz="1200" dirty="0">
                <a:ea typeface="ＭＳ Ｐゴシック" pitchFamily="34" charset="-128"/>
              </a:rPr>
              <a:t>This</a:t>
            </a:r>
            <a:r>
              <a:rPr lang="en-US" sz="1200" baseline="0" dirty="0">
                <a:ea typeface="ＭＳ Ｐゴシック" pitchFamily="34" charset="-128"/>
              </a:rPr>
              <a:t> photo shows a few remnants of a large Roman temple dedicated to Hercules that once stood atop the citadel. An inscription found at the temple indicates that it </a:t>
            </a:r>
            <a:r>
              <a:rPr lang="en-US" dirty="0"/>
              <a:t>was built when </a:t>
            </a:r>
            <a:r>
              <a:rPr lang="en-US" dirty="0" err="1"/>
              <a:t>Geminius</a:t>
            </a:r>
            <a:r>
              <a:rPr lang="en-US" dirty="0"/>
              <a:t> </a:t>
            </a:r>
            <a:r>
              <a:rPr lang="en-US" dirty="0" err="1"/>
              <a:t>Marcianus</a:t>
            </a:r>
            <a:r>
              <a:rPr lang="en-US" dirty="0"/>
              <a:t> was governor of the Province of Arabia (AD 162–166).</a:t>
            </a:r>
            <a:endParaRPr lang="en-US" sz="1200" baseline="0" dirty="0">
              <a:ea typeface="ＭＳ Ｐゴシック" pitchFamily="34" charset="-128"/>
            </a:endParaRPr>
          </a:p>
          <a:p>
            <a:pPr marL="0" indent="0" eaLnBrk="1" hangingPunct="1">
              <a:buFontTx/>
              <a:buNone/>
            </a:pPr>
            <a:endParaRPr lang="en-US" sz="1200" dirty="0">
              <a:ea typeface="ＭＳ Ｐゴシック" pitchFamily="34" charset="-128"/>
            </a:endParaRPr>
          </a:p>
          <a:p>
            <a:pPr marL="228600" indent="-228600" eaLnBrk="1" hangingPunct="1"/>
            <a:r>
              <a:rPr lang="en-US" sz="1200" dirty="0">
                <a:ea typeface="ＭＳ Ｐゴシック" pitchFamily="34" charset="-128"/>
              </a:rPr>
              <a:t>tb031801005</a:t>
            </a:r>
          </a:p>
        </p:txBody>
      </p:sp>
      <p:sp>
        <p:nvSpPr>
          <p:cNvPr id="4" name="Slide Number Placeholder 3"/>
          <p:cNvSpPr>
            <a:spLocks noGrp="1"/>
          </p:cNvSpPr>
          <p:nvPr>
            <p:ph type="sldNum" sz="quarter" idx="10"/>
          </p:nvPr>
        </p:nvSpPr>
        <p:spPr/>
        <p:txBody>
          <a:bodyPr/>
          <a:lstStyle/>
          <a:p>
            <a:fld id="{4E4946A3-FD68-4E77-9DEF-1E7536A4AD96}" type="slidenum">
              <a:rPr lang="en-US" smtClean="0"/>
              <a:t>187</a:t>
            </a:fld>
            <a:endParaRPr lang="en-US"/>
          </a:p>
        </p:txBody>
      </p:sp>
    </p:spTree>
    <p:extLst>
      <p:ext uri="{BB962C8B-B14F-4D97-AF65-F5344CB8AC3E}">
        <p14:creationId xmlns:p14="http://schemas.microsoft.com/office/powerpoint/2010/main" val="4173115639"/>
      </p:ext>
    </p:extLst>
  </p:cSld>
  <p:clrMapOvr>
    <a:masterClrMapping/>
  </p:clrMapOvr>
</p:notes>
</file>

<file path=ppt/notesSlides/notesSlide1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eaLnBrk="1" hangingPunct="1">
              <a:buFontTx/>
              <a:buNone/>
            </a:pPr>
            <a:r>
              <a:rPr lang="en-US" sz="1200" dirty="0">
                <a:ea typeface="ＭＳ Ｐゴシック" pitchFamily="34" charset="-128"/>
              </a:rPr>
              <a:t>Most of the structures shown</a:t>
            </a:r>
            <a:r>
              <a:rPr lang="en-US" sz="1200" baseline="0" dirty="0">
                <a:ea typeface="ＭＳ Ｐゴシック" pitchFamily="34" charset="-128"/>
              </a:rPr>
              <a:t> on this plan of the Amman Citadel are later Umayyad buildings (7th–8th centuries AD). The Roman Temple of Hercules (circa AD 165) and a much earlier Ammonite palace (circa 800 BC) are labeled on this photo. </a:t>
            </a:r>
            <a:r>
              <a:rPr lang="en-US" sz="1200" dirty="0">
                <a:ea typeface="ＭＳ Ｐゴシック" pitchFamily="34" charset="-128"/>
              </a:rPr>
              <a:t>This image comes from </a:t>
            </a:r>
            <a:r>
              <a:rPr lang="en-US" dirty="0"/>
              <a:t>Jean </a:t>
            </a:r>
            <a:r>
              <a:rPr lang="en-US" dirty="0" err="1"/>
              <a:t>Housen</a:t>
            </a:r>
            <a:r>
              <a:rPr lang="en-US" dirty="0"/>
              <a:t> and is licensed under CC BY-SA 3.0, via Wikimedia Commons: https://commons.wikimedia.org/wiki/File:20100923_amman04.JPG.</a:t>
            </a:r>
          </a:p>
          <a:p>
            <a:pPr marL="0" indent="0" eaLnBrk="1" hangingPunct="1">
              <a:buFontTx/>
              <a:buNone/>
            </a:pPr>
            <a:endParaRPr lang="en-US" sz="1200" dirty="0">
              <a:ea typeface="ＭＳ Ｐゴシック" pitchFamily="34" charset="-128"/>
            </a:endParaRPr>
          </a:p>
          <a:p>
            <a:pPr marL="0" indent="0" eaLnBrk="1" hangingPunct="1">
              <a:buFontTx/>
              <a:buNone/>
            </a:pPr>
            <a:r>
              <a:rPr lang="en-US" sz="1200" dirty="0">
                <a:ea typeface="ＭＳ Ｐゴシック" pitchFamily="34" charset="-128"/>
              </a:rPr>
              <a:t>wiki201009232592</a:t>
            </a:r>
          </a:p>
        </p:txBody>
      </p:sp>
      <p:sp>
        <p:nvSpPr>
          <p:cNvPr id="4" name="Slide Number Placeholder 3"/>
          <p:cNvSpPr>
            <a:spLocks noGrp="1"/>
          </p:cNvSpPr>
          <p:nvPr>
            <p:ph type="sldNum" sz="quarter" idx="10"/>
          </p:nvPr>
        </p:nvSpPr>
        <p:spPr/>
        <p:txBody>
          <a:bodyPr/>
          <a:lstStyle/>
          <a:p>
            <a:fld id="{4E4946A3-FD68-4E77-9DEF-1E7536A4AD96}" type="slidenum">
              <a:rPr lang="en-US" smtClean="0"/>
              <a:t>188</a:t>
            </a:fld>
            <a:endParaRPr lang="en-US"/>
          </a:p>
        </p:txBody>
      </p:sp>
    </p:spTree>
    <p:extLst>
      <p:ext uri="{BB962C8B-B14F-4D97-AF65-F5344CB8AC3E}">
        <p14:creationId xmlns:p14="http://schemas.microsoft.com/office/powerpoint/2010/main" val="4173115639"/>
      </p:ext>
    </p:extLst>
  </p:cSld>
  <p:clrMapOvr>
    <a:masterClrMapping/>
  </p:clrMapOvr>
</p:notes>
</file>

<file path=ppt/notesSlides/notesSlide1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eaLnBrk="1" hangingPunct="1">
              <a:buFontTx/>
              <a:buNone/>
            </a:pPr>
            <a:r>
              <a:rPr lang="en-US" sz="1200" dirty="0">
                <a:ea typeface="ＭＳ Ｐゴシック" pitchFamily="34" charset="-128"/>
              </a:rPr>
              <a:t>The most extensive</a:t>
            </a:r>
            <a:r>
              <a:rPr lang="en-US" sz="1200" baseline="0" dirty="0">
                <a:ea typeface="ＭＳ Ｐゴシック" pitchFamily="34" charset="-128"/>
              </a:rPr>
              <a:t> Iron Age remains to be uncovered at Rabbah so far is the structure shown in this photo. Dating to circa 800 BC, it consists of a large structure with thick walls, surrounding a plastered courtyard. Archaeologists have interpreted it as an Ammonite palace. A few columns of the Temple of Hercules (Roman period) are visible in the background.</a:t>
            </a:r>
          </a:p>
          <a:p>
            <a:pPr marL="0" indent="0" eaLnBrk="1" hangingPunct="1">
              <a:buFontTx/>
              <a:buNone/>
            </a:pPr>
            <a:endParaRPr lang="en-US" sz="1200" dirty="0">
              <a:ea typeface="ＭＳ Ｐゴシック" pitchFamily="34" charset="-128"/>
            </a:endParaRPr>
          </a:p>
          <a:p>
            <a:pPr marL="0" indent="0" eaLnBrk="1" hangingPunct="1">
              <a:buFontTx/>
              <a:buNone/>
            </a:pPr>
            <a:r>
              <a:rPr lang="it-IT" dirty="0"/>
              <a:t>tb031115265</a:t>
            </a:r>
            <a:endParaRPr lang="en-US" sz="1200" dirty="0">
              <a:ea typeface="ＭＳ Ｐゴシック" pitchFamily="34" charset="-128"/>
            </a:endParaRPr>
          </a:p>
        </p:txBody>
      </p:sp>
      <p:sp>
        <p:nvSpPr>
          <p:cNvPr id="4" name="Slide Number Placeholder 3"/>
          <p:cNvSpPr>
            <a:spLocks noGrp="1"/>
          </p:cNvSpPr>
          <p:nvPr>
            <p:ph type="sldNum" sz="quarter" idx="10"/>
          </p:nvPr>
        </p:nvSpPr>
        <p:spPr/>
        <p:txBody>
          <a:bodyPr/>
          <a:lstStyle/>
          <a:p>
            <a:fld id="{4E4946A3-FD68-4E77-9DEF-1E7536A4AD96}" type="slidenum">
              <a:rPr lang="en-US" smtClean="0"/>
              <a:t>189</a:t>
            </a:fld>
            <a:endParaRPr lang="en-US"/>
          </a:p>
        </p:txBody>
      </p:sp>
    </p:spTree>
    <p:extLst>
      <p:ext uri="{BB962C8B-B14F-4D97-AF65-F5344CB8AC3E}">
        <p14:creationId xmlns:p14="http://schemas.microsoft.com/office/powerpoint/2010/main" val="417311563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19</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r>
              <a:rPr lang="en-US" baseline="0" dirty="0"/>
              <a:t>This Egyptian relief dates to the </a:t>
            </a:r>
            <a:r>
              <a:rPr lang="en-US" dirty="0"/>
              <a:t>late 25th</a:t>
            </a:r>
            <a:r>
              <a:rPr lang="en-US" baseline="0" dirty="0"/>
              <a:t> or </a:t>
            </a:r>
            <a:r>
              <a:rPr lang="en-US" dirty="0"/>
              <a:t>early 26th dynasties. The man on the left is the</a:t>
            </a:r>
            <a:r>
              <a:rPr lang="en-US" baseline="0" dirty="0"/>
              <a:t> harpist; part of his harp can be seen resting on his right shoulder. The other man is the singer that he accompanies. </a:t>
            </a:r>
            <a:r>
              <a:rPr lang="en-US" dirty="0"/>
              <a:t>This image comes from the Brooklyn Museum and is in the public domain. Source: https://www.brooklynmuseum.org/opencollection/objects/3527</a:t>
            </a:r>
          </a:p>
          <a:p>
            <a:endParaRPr lang="en-US" dirty="0"/>
          </a:p>
          <a:p>
            <a:r>
              <a:rPr lang="en-US" dirty="0"/>
              <a:t>bmny3527</a:t>
            </a:r>
          </a:p>
        </p:txBody>
      </p:sp>
    </p:spTree>
    <p:extLst>
      <p:ext uri="{BB962C8B-B14F-4D97-AF65-F5344CB8AC3E}">
        <p14:creationId xmlns:p14="http://schemas.microsoft.com/office/powerpoint/2010/main" val="1241788834"/>
      </p:ext>
    </p:extLst>
  </p:cSld>
  <p:clrMapOvr>
    <a:masterClrMapping/>
  </p:clrMapOvr>
</p:notes>
</file>

<file path=ppt/notesSlides/notesSlide1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Naharai</a:t>
            </a:r>
            <a:r>
              <a:rPr lang="en-US" baseline="0" dirty="0"/>
              <a:t> of Beeroth was the armor-bearer of Joab (probably along with </a:t>
            </a:r>
            <a:r>
              <a:rPr lang="en-US" baseline="0" dirty="0" err="1"/>
              <a:t>Zelek</a:t>
            </a:r>
            <a:r>
              <a:rPr lang="en-US" baseline="0" dirty="0"/>
              <a:t> the Ammonite). He is included in the last group of David’s mighty men, which comprises a group of foreign men. </a:t>
            </a:r>
            <a:r>
              <a:rPr lang="en-US" dirty="0"/>
              <a:t>This</a:t>
            </a:r>
            <a:r>
              <a:rPr lang="en-US" baseline="0" dirty="0"/>
              <a:t> relief was photographed at the </a:t>
            </a:r>
            <a:r>
              <a:rPr lang="en-US" dirty="0"/>
              <a:t>Berlin Museum of the Ancient Near East.</a:t>
            </a:r>
          </a:p>
          <a:p>
            <a:endParaRPr lang="en-US" dirty="0"/>
          </a:p>
          <a:p>
            <a:r>
              <a:rPr lang="en-US" dirty="0"/>
              <a:t>adr070512614</a:t>
            </a:r>
          </a:p>
        </p:txBody>
      </p:sp>
      <p:sp>
        <p:nvSpPr>
          <p:cNvPr id="4" name="Slide Number Placeholder 3"/>
          <p:cNvSpPr>
            <a:spLocks noGrp="1"/>
          </p:cNvSpPr>
          <p:nvPr>
            <p:ph type="sldNum" sz="quarter" idx="10"/>
          </p:nvPr>
        </p:nvSpPr>
        <p:spPr/>
        <p:txBody>
          <a:bodyPr/>
          <a:lstStyle/>
          <a:p>
            <a:fld id="{4E4946A3-FD68-4E77-9DEF-1E7536A4AD96}" type="slidenum">
              <a:rPr lang="en-US" smtClean="0"/>
              <a:t>190</a:t>
            </a:fld>
            <a:endParaRPr lang="en-US"/>
          </a:p>
        </p:txBody>
      </p:sp>
    </p:spTree>
    <p:extLst>
      <p:ext uri="{BB962C8B-B14F-4D97-AF65-F5344CB8AC3E}">
        <p14:creationId xmlns:p14="http://schemas.microsoft.com/office/powerpoint/2010/main" val="464943098"/>
      </p:ext>
    </p:extLst>
  </p:cSld>
  <p:clrMapOvr>
    <a:masterClrMapping/>
  </p:clrMapOvr>
</p:notes>
</file>

<file path=ppt/notesSlides/notesSlide1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The identification of Beeroth has not yet been definitively settled. There are two major contenders for the site—el-</a:t>
            </a:r>
            <a:r>
              <a:rPr lang="en-US" sz="1200" kern="1200" dirty="0" err="1">
                <a:solidFill>
                  <a:schemeClr val="tx1"/>
                </a:solidFill>
                <a:effectLst/>
                <a:latin typeface="+mn-lt"/>
                <a:ea typeface="+mn-ea"/>
                <a:cs typeface="+mn-cs"/>
              </a:rPr>
              <a:t>Bireh</a:t>
            </a:r>
            <a:r>
              <a:rPr lang="en-US" sz="1200" kern="1200" dirty="0">
                <a:solidFill>
                  <a:schemeClr val="tx1"/>
                </a:solidFill>
                <a:effectLst/>
                <a:latin typeface="+mn-lt"/>
                <a:ea typeface="+mn-ea"/>
                <a:cs typeface="+mn-cs"/>
              </a:rPr>
              <a:t> (Robinson and Smith 1841: 132–33) and Nebi Samwill (Kallai-Kleinmann 1954; Kallai 1986: 398–400) or adjacent Khirbet el-Burj with a suggested toponymic connection from nearby Khirbet el Biyar (</a:t>
            </a:r>
            <a:r>
              <a:rPr lang="en-US" sz="1200" kern="1200" dirty="0" err="1">
                <a:solidFill>
                  <a:schemeClr val="tx1"/>
                </a:solidFill>
                <a:effectLst/>
                <a:latin typeface="+mn-lt"/>
                <a:ea typeface="+mn-ea"/>
                <a:cs typeface="+mn-cs"/>
              </a:rPr>
              <a:t>Yeivin</a:t>
            </a:r>
            <a:r>
              <a:rPr lang="en-US" sz="1200" kern="1200" dirty="0">
                <a:solidFill>
                  <a:schemeClr val="tx1"/>
                </a:solidFill>
                <a:effectLst/>
                <a:latin typeface="+mn-lt"/>
                <a:ea typeface="+mn-ea"/>
                <a:cs typeface="+mn-cs"/>
              </a:rPr>
              <a:t> 1971: 142–44; Aharoni 1979: 431; McCarter 1980: 123; Finkelstein 1988: 65–67).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Robinson was the first to suggest el-Bireh, which he based on a similarity of the name and a supposed approximation with an entry in Eusebius (1841: 132–33). After Bronze and Iron Age remains were found at Ras et-Tahuneh inside el-Bireh, many scholars considered Beeroth’s identification to be settled (Alt 1926; Beyer 1930; Elliger 1957). However, further exploration makes this identification doubtful. The next slide includes labels.</a:t>
            </a:r>
          </a:p>
          <a:p>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References:</a:t>
            </a:r>
            <a:br>
              <a:rPr lang="en-US" sz="1200" kern="1200" dirty="0">
                <a:solidFill>
                  <a:schemeClr val="tx1"/>
                </a:solidFill>
                <a:effectLst/>
                <a:latin typeface="+mn-lt"/>
                <a:ea typeface="+mn-ea"/>
                <a:cs typeface="+mn-cs"/>
              </a:rPr>
            </a:br>
            <a:r>
              <a:rPr lang="en-US" sz="1200" kern="1200" dirty="0">
                <a:solidFill>
                  <a:schemeClr val="tx1"/>
                </a:solidFill>
                <a:effectLst/>
                <a:latin typeface="+mn-lt"/>
                <a:ea typeface="+mn-ea"/>
                <a:cs typeface="+mn-cs"/>
              </a:rPr>
              <a:t>Aharoni, Y.</a:t>
            </a:r>
          </a:p>
          <a:p>
            <a:pPr marL="685800" indent="-457200">
              <a:tabLst>
                <a:tab pos="685800" algn="l"/>
              </a:tabLst>
            </a:pPr>
            <a:r>
              <a:rPr lang="en-US" sz="1200" kern="1200" dirty="0">
                <a:solidFill>
                  <a:schemeClr val="tx1"/>
                </a:solidFill>
                <a:effectLst/>
                <a:latin typeface="+mn-lt"/>
                <a:ea typeface="+mn-ea"/>
                <a:cs typeface="+mn-cs"/>
              </a:rPr>
              <a:t>1979	</a:t>
            </a:r>
            <a:r>
              <a:rPr lang="en-US" sz="1200" i="1" kern="1200" dirty="0">
                <a:solidFill>
                  <a:schemeClr val="tx1"/>
                </a:solidFill>
                <a:effectLst/>
                <a:latin typeface="+mn-lt"/>
                <a:ea typeface="+mn-ea"/>
                <a:cs typeface="+mn-cs"/>
              </a:rPr>
              <a:t>The Land of the Bible: A Historical Geography</a:t>
            </a:r>
            <a:r>
              <a:rPr lang="en-US" sz="1200" kern="1200" dirty="0">
                <a:solidFill>
                  <a:schemeClr val="tx1"/>
                </a:solidFill>
                <a:effectLst/>
                <a:latin typeface="+mn-lt"/>
                <a:ea typeface="+mn-ea"/>
                <a:cs typeface="+mn-cs"/>
              </a:rPr>
              <a:t>. Revised and enlarged edition. Trans. A. F. Rainey, from Hebrew. Philadelphia: Westminster Press.</a:t>
            </a:r>
          </a:p>
          <a:p>
            <a:r>
              <a:rPr lang="en-US" sz="1200" kern="1200" dirty="0">
                <a:solidFill>
                  <a:schemeClr val="tx1"/>
                </a:solidFill>
                <a:effectLst/>
                <a:latin typeface="+mn-lt"/>
                <a:ea typeface="+mn-ea"/>
                <a:cs typeface="+mn-cs"/>
              </a:rPr>
              <a:t>Albright, W. F.</a:t>
            </a:r>
          </a:p>
          <a:p>
            <a:pPr marL="685800" indent="-457200">
              <a:tabLst>
                <a:tab pos="685800" algn="l"/>
              </a:tabLst>
            </a:pPr>
            <a:r>
              <a:rPr lang="en-US" sz="1200" kern="1200" dirty="0">
                <a:solidFill>
                  <a:schemeClr val="tx1"/>
                </a:solidFill>
                <a:effectLst/>
                <a:latin typeface="+mn-lt"/>
                <a:ea typeface="+mn-ea"/>
                <a:cs typeface="+mn-cs"/>
              </a:rPr>
              <a:t>1922	Excavations and Results at Tell el-</a:t>
            </a:r>
            <a:r>
              <a:rPr lang="en-US" sz="1200" kern="1200" dirty="0" err="1">
                <a:solidFill>
                  <a:schemeClr val="tx1"/>
                </a:solidFill>
                <a:effectLst/>
                <a:latin typeface="+mn-lt"/>
                <a:ea typeface="+mn-ea"/>
                <a:cs typeface="+mn-cs"/>
              </a:rPr>
              <a:t>Fûl</a:t>
            </a:r>
            <a:r>
              <a:rPr lang="en-US" sz="1200" kern="1200" dirty="0">
                <a:solidFill>
                  <a:schemeClr val="tx1"/>
                </a:solidFill>
                <a:effectLst/>
                <a:latin typeface="+mn-lt"/>
                <a:ea typeface="+mn-ea"/>
                <a:cs typeface="+mn-cs"/>
              </a:rPr>
              <a:t> (Gibeah of Saul). </a:t>
            </a:r>
            <a:r>
              <a:rPr lang="en-US" sz="1200" i="1" kern="1200" dirty="0">
                <a:solidFill>
                  <a:schemeClr val="tx1"/>
                </a:solidFill>
                <a:effectLst/>
                <a:latin typeface="+mn-lt"/>
                <a:ea typeface="+mn-ea"/>
                <a:cs typeface="+mn-cs"/>
              </a:rPr>
              <a:t>The Annual of the American Schools of Oriental Research</a:t>
            </a:r>
            <a:r>
              <a:rPr lang="en-US" sz="1200" kern="1200" dirty="0">
                <a:solidFill>
                  <a:schemeClr val="tx1"/>
                </a:solidFill>
                <a:effectLst/>
                <a:latin typeface="+mn-lt"/>
                <a:ea typeface="+mn-ea"/>
                <a:cs typeface="+mn-cs"/>
              </a:rPr>
              <a:t> 4: iii–160.</a:t>
            </a:r>
          </a:p>
          <a:p>
            <a:r>
              <a:rPr lang="en-US" sz="1200" kern="1200" dirty="0">
                <a:solidFill>
                  <a:schemeClr val="tx1"/>
                </a:solidFill>
                <a:effectLst/>
                <a:latin typeface="+mn-lt"/>
                <a:ea typeface="+mn-ea"/>
                <a:cs typeface="+mn-cs"/>
              </a:rPr>
              <a:t>Alt, A.</a:t>
            </a:r>
          </a:p>
          <a:p>
            <a:pPr marL="685800" indent="-457200">
              <a:tabLst>
                <a:tab pos="685800" algn="l"/>
              </a:tabLst>
            </a:pPr>
            <a:r>
              <a:rPr lang="en-US" sz="1200" kern="1200" dirty="0">
                <a:solidFill>
                  <a:schemeClr val="tx1"/>
                </a:solidFill>
                <a:effectLst/>
                <a:latin typeface="+mn-lt"/>
                <a:ea typeface="+mn-ea"/>
                <a:cs typeface="+mn-cs"/>
              </a:rPr>
              <a:t>1926	</a:t>
            </a:r>
            <a:r>
              <a:rPr lang="en-US" sz="1200" kern="1200" dirty="0" err="1">
                <a:solidFill>
                  <a:schemeClr val="tx1"/>
                </a:solidFill>
                <a:effectLst/>
                <a:latin typeface="+mn-lt"/>
                <a:ea typeface="+mn-ea"/>
                <a:cs typeface="+mn-cs"/>
              </a:rPr>
              <a:t>Ataroth</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Palästina-Jahrbuch</a:t>
            </a:r>
            <a:r>
              <a:rPr lang="en-US" sz="1200" kern="1200" dirty="0">
                <a:solidFill>
                  <a:schemeClr val="tx1"/>
                </a:solidFill>
                <a:effectLst/>
                <a:latin typeface="+mn-lt"/>
                <a:ea typeface="+mn-ea"/>
                <a:cs typeface="+mn-cs"/>
              </a:rPr>
              <a:t> 22: 33.</a:t>
            </a:r>
          </a:p>
          <a:p>
            <a:r>
              <a:rPr lang="en-US" sz="1200" kern="1200" dirty="0">
                <a:solidFill>
                  <a:schemeClr val="tx1"/>
                </a:solidFill>
                <a:effectLst/>
                <a:latin typeface="+mn-lt"/>
                <a:ea typeface="+mn-ea"/>
                <a:cs typeface="+mn-cs"/>
              </a:rPr>
              <a:t>Beyer, G.</a:t>
            </a:r>
          </a:p>
          <a:p>
            <a:pPr marL="685800" indent="-457200">
              <a:tabLst>
                <a:tab pos="685800" algn="l"/>
              </a:tabLst>
            </a:pPr>
            <a:r>
              <a:rPr lang="en-US" sz="1200" kern="1200" dirty="0">
                <a:solidFill>
                  <a:schemeClr val="tx1"/>
                </a:solidFill>
                <a:effectLst/>
                <a:latin typeface="+mn-lt"/>
                <a:ea typeface="+mn-ea"/>
                <a:cs typeface="+mn-cs"/>
              </a:rPr>
              <a:t>1930	Eusebius </a:t>
            </a:r>
            <a:r>
              <a:rPr lang="en-US" sz="1200" kern="1200" dirty="0" err="1">
                <a:solidFill>
                  <a:schemeClr val="tx1"/>
                </a:solidFill>
                <a:effectLst/>
                <a:latin typeface="+mn-lt"/>
                <a:ea typeface="+mn-ea"/>
                <a:cs typeface="+mn-cs"/>
              </a:rPr>
              <a:t>über</a:t>
            </a:r>
            <a:r>
              <a:rPr lang="en-US" sz="1200" kern="1200" dirty="0">
                <a:solidFill>
                  <a:schemeClr val="tx1"/>
                </a:solidFill>
                <a:effectLst/>
                <a:latin typeface="+mn-lt"/>
                <a:ea typeface="+mn-ea"/>
                <a:cs typeface="+mn-cs"/>
              </a:rPr>
              <a:t> Gibeon und Beeroth. </a:t>
            </a:r>
            <a:r>
              <a:rPr lang="en-US" sz="1200" i="1" kern="1200" dirty="0" err="1">
                <a:solidFill>
                  <a:schemeClr val="tx1"/>
                </a:solidFill>
                <a:effectLst/>
                <a:latin typeface="+mn-lt"/>
                <a:ea typeface="+mn-ea"/>
                <a:cs typeface="+mn-cs"/>
              </a:rPr>
              <a:t>Zeitschrift</a:t>
            </a:r>
            <a:r>
              <a:rPr lang="en-US" sz="1200" i="1" kern="1200" dirty="0">
                <a:solidFill>
                  <a:schemeClr val="tx1"/>
                </a:solidFill>
                <a:effectLst/>
                <a:latin typeface="+mn-lt"/>
                <a:ea typeface="+mn-ea"/>
                <a:cs typeface="+mn-cs"/>
              </a:rPr>
              <a:t> des </a:t>
            </a:r>
            <a:r>
              <a:rPr lang="en-US" sz="1200" i="1" kern="1200" dirty="0" err="1">
                <a:solidFill>
                  <a:schemeClr val="tx1"/>
                </a:solidFill>
                <a:effectLst/>
                <a:latin typeface="+mn-lt"/>
                <a:ea typeface="+mn-ea"/>
                <a:cs typeface="+mn-cs"/>
              </a:rPr>
              <a:t>Deutschen</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Palästina-Vereins</a:t>
            </a:r>
            <a:r>
              <a:rPr lang="en-US" sz="1200" kern="1200" dirty="0">
                <a:solidFill>
                  <a:schemeClr val="tx1"/>
                </a:solidFill>
                <a:effectLst/>
                <a:latin typeface="+mn-lt"/>
                <a:ea typeface="+mn-ea"/>
                <a:cs typeface="+mn-cs"/>
              </a:rPr>
              <a:t> 53: 199–211.</a:t>
            </a:r>
          </a:p>
          <a:p>
            <a:r>
              <a:rPr lang="en-US" sz="1200" kern="1200" dirty="0">
                <a:solidFill>
                  <a:schemeClr val="tx1"/>
                </a:solidFill>
                <a:effectLst/>
                <a:latin typeface="+mn-lt"/>
                <a:ea typeface="+mn-ea"/>
                <a:cs typeface="+mn-cs"/>
              </a:rPr>
              <a:t>Boas, A. and Arbel, Y.</a:t>
            </a:r>
          </a:p>
          <a:p>
            <a:pPr marL="685800" indent="-457200">
              <a:tabLst>
                <a:tab pos="685800" algn="l"/>
              </a:tabLst>
            </a:pPr>
            <a:r>
              <a:rPr lang="en-US" sz="1200" kern="1200" dirty="0">
                <a:solidFill>
                  <a:schemeClr val="tx1"/>
                </a:solidFill>
                <a:effectLst/>
                <a:latin typeface="+mn-lt"/>
                <a:ea typeface="+mn-ea"/>
                <a:cs typeface="+mn-cs"/>
              </a:rPr>
              <a:t>1999	Jerusalem, Khirbet el-Burj. </a:t>
            </a:r>
            <a:r>
              <a:rPr lang="en-US" sz="1200" i="1" kern="1200" dirty="0" err="1">
                <a:solidFill>
                  <a:schemeClr val="tx1"/>
                </a:solidFill>
                <a:effectLst/>
                <a:latin typeface="+mn-lt"/>
                <a:ea typeface="+mn-ea"/>
                <a:cs typeface="+mn-cs"/>
              </a:rPr>
              <a:t>Hadashot</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Arkheologiyot</a:t>
            </a:r>
            <a:r>
              <a:rPr lang="en-US" sz="1200" i="1" kern="1200" dirty="0">
                <a:solidFill>
                  <a:schemeClr val="tx1"/>
                </a:solidFill>
                <a:effectLst/>
                <a:latin typeface="+mn-lt"/>
                <a:ea typeface="+mn-ea"/>
                <a:cs typeface="+mn-cs"/>
              </a:rPr>
              <a:t>: Excavations and Surveys in Israel </a:t>
            </a:r>
            <a:r>
              <a:rPr lang="en-US" sz="1200" kern="1200" dirty="0">
                <a:solidFill>
                  <a:schemeClr val="tx1"/>
                </a:solidFill>
                <a:effectLst/>
                <a:latin typeface="+mn-lt"/>
                <a:ea typeface="+mn-ea"/>
                <a:cs typeface="+mn-cs"/>
              </a:rPr>
              <a:t>109: 73*.</a:t>
            </a:r>
          </a:p>
          <a:p>
            <a:r>
              <a:rPr lang="en-US" sz="1200" kern="1200" dirty="0">
                <a:solidFill>
                  <a:schemeClr val="tx1"/>
                </a:solidFill>
                <a:effectLst/>
                <a:latin typeface="+mn-lt"/>
                <a:ea typeface="+mn-ea"/>
                <a:cs typeface="+mn-cs"/>
              </a:rPr>
              <a:t>Dorsey, D. A.</a:t>
            </a:r>
          </a:p>
          <a:p>
            <a:pPr marL="685800" indent="-457200">
              <a:tabLst>
                <a:tab pos="685800" algn="l"/>
              </a:tabLst>
            </a:pPr>
            <a:r>
              <a:rPr lang="en-US" sz="1200" kern="1200" dirty="0">
                <a:solidFill>
                  <a:schemeClr val="tx1"/>
                </a:solidFill>
                <a:effectLst/>
                <a:latin typeface="+mn-lt"/>
                <a:ea typeface="+mn-ea"/>
                <a:cs typeface="+mn-cs"/>
              </a:rPr>
              <a:t>1992	</a:t>
            </a:r>
            <a:r>
              <a:rPr lang="en-US" sz="1200" kern="1200" dirty="0" err="1">
                <a:solidFill>
                  <a:schemeClr val="tx1"/>
                </a:solidFill>
                <a:effectLst/>
                <a:latin typeface="+mn-lt"/>
                <a:ea typeface="+mn-ea"/>
                <a:cs typeface="+mn-cs"/>
              </a:rPr>
              <a:t>Beeroth</a:t>
            </a:r>
            <a:r>
              <a:rPr lang="en-US" sz="1200" kern="1200" dirty="0">
                <a:solidFill>
                  <a:schemeClr val="tx1"/>
                </a:solidFill>
                <a:effectLst/>
                <a:latin typeface="+mn-lt"/>
                <a:ea typeface="+mn-ea"/>
                <a:cs typeface="+mn-cs"/>
              </a:rPr>
              <a:t>. </a:t>
            </a:r>
            <a:r>
              <a:rPr lang="en-US" sz="1200" i="1" kern="1200" dirty="0">
                <a:solidFill>
                  <a:schemeClr val="tx1"/>
                </a:solidFill>
                <a:effectLst/>
                <a:latin typeface="+mn-lt"/>
                <a:ea typeface="+mn-ea"/>
                <a:cs typeface="+mn-cs"/>
              </a:rPr>
              <a:t>Anchor Bible Dictionary, </a:t>
            </a:r>
            <a:r>
              <a:rPr lang="en-US" sz="1200" kern="1200" dirty="0">
                <a:solidFill>
                  <a:schemeClr val="tx1"/>
                </a:solidFill>
                <a:effectLst/>
                <a:latin typeface="+mn-lt"/>
                <a:ea typeface="+mn-ea"/>
                <a:cs typeface="+mn-cs"/>
              </a:rPr>
              <a:t>vol. 1, ed. D. N. Freedman. New York: Doubleday.</a:t>
            </a:r>
          </a:p>
          <a:p>
            <a:r>
              <a:rPr lang="en-US" sz="1200" kern="1200" dirty="0" err="1">
                <a:solidFill>
                  <a:schemeClr val="tx1"/>
                </a:solidFill>
                <a:effectLst/>
                <a:latin typeface="+mn-lt"/>
                <a:ea typeface="+mn-ea"/>
                <a:cs typeface="+mn-cs"/>
              </a:rPr>
              <a:t>Elliger</a:t>
            </a:r>
            <a:r>
              <a:rPr lang="en-US" sz="1200" kern="1200" dirty="0">
                <a:solidFill>
                  <a:schemeClr val="tx1"/>
                </a:solidFill>
                <a:effectLst/>
                <a:latin typeface="+mn-lt"/>
                <a:ea typeface="+mn-ea"/>
                <a:cs typeface="+mn-cs"/>
              </a:rPr>
              <a:t>, K.</a:t>
            </a:r>
          </a:p>
          <a:p>
            <a:pPr marL="685800" indent="-457200">
              <a:tabLst>
                <a:tab pos="685800" algn="l"/>
              </a:tabLst>
            </a:pPr>
            <a:r>
              <a:rPr lang="en-US" sz="1200" kern="1200" dirty="0">
                <a:solidFill>
                  <a:schemeClr val="tx1"/>
                </a:solidFill>
                <a:effectLst/>
                <a:latin typeface="+mn-lt"/>
                <a:ea typeface="+mn-ea"/>
                <a:cs typeface="+mn-cs"/>
              </a:rPr>
              <a:t>1957	</a:t>
            </a:r>
            <a:r>
              <a:rPr lang="en-US" sz="1200" kern="1200" dirty="0" err="1">
                <a:solidFill>
                  <a:schemeClr val="tx1"/>
                </a:solidFill>
                <a:effectLst/>
                <a:latin typeface="+mn-lt"/>
                <a:ea typeface="+mn-ea"/>
                <a:cs typeface="+mn-cs"/>
              </a:rPr>
              <a:t>Beeroth</a:t>
            </a:r>
            <a:r>
              <a:rPr lang="en-US" sz="1200" kern="1200" dirty="0">
                <a:solidFill>
                  <a:schemeClr val="tx1"/>
                </a:solidFill>
                <a:effectLst/>
                <a:latin typeface="+mn-lt"/>
                <a:ea typeface="+mn-ea"/>
                <a:cs typeface="+mn-cs"/>
              </a:rPr>
              <a:t> und Gibeon. </a:t>
            </a:r>
            <a:r>
              <a:rPr lang="en-US" sz="1200" i="1" kern="1200" dirty="0" err="1">
                <a:solidFill>
                  <a:schemeClr val="tx1"/>
                </a:solidFill>
                <a:effectLst/>
                <a:latin typeface="+mn-lt"/>
                <a:ea typeface="+mn-ea"/>
                <a:cs typeface="+mn-cs"/>
              </a:rPr>
              <a:t>Zeitschrift</a:t>
            </a:r>
            <a:r>
              <a:rPr lang="en-US" sz="1200" i="1" kern="1200" dirty="0">
                <a:solidFill>
                  <a:schemeClr val="tx1"/>
                </a:solidFill>
                <a:effectLst/>
                <a:latin typeface="+mn-lt"/>
                <a:ea typeface="+mn-ea"/>
                <a:cs typeface="+mn-cs"/>
              </a:rPr>
              <a:t> des </a:t>
            </a:r>
            <a:r>
              <a:rPr lang="en-US" sz="1200" i="1" kern="1200" dirty="0" err="1">
                <a:solidFill>
                  <a:schemeClr val="tx1"/>
                </a:solidFill>
                <a:effectLst/>
                <a:latin typeface="+mn-lt"/>
                <a:ea typeface="+mn-ea"/>
                <a:cs typeface="+mn-cs"/>
              </a:rPr>
              <a:t>Deutschen</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Palästina-Vereins</a:t>
            </a:r>
            <a:r>
              <a:rPr lang="en-US" sz="1200" kern="1200" dirty="0">
                <a:solidFill>
                  <a:schemeClr val="tx1"/>
                </a:solidFill>
                <a:effectLst/>
                <a:latin typeface="+mn-lt"/>
                <a:ea typeface="+mn-ea"/>
                <a:cs typeface="+mn-cs"/>
              </a:rPr>
              <a:t> 73: 125–32.</a:t>
            </a:r>
          </a:p>
          <a:p>
            <a:r>
              <a:rPr lang="en-US" sz="1200" kern="1200" dirty="0">
                <a:solidFill>
                  <a:schemeClr val="tx1"/>
                </a:solidFill>
                <a:effectLst/>
                <a:latin typeface="+mn-lt"/>
                <a:ea typeface="+mn-ea"/>
                <a:cs typeface="+mn-cs"/>
              </a:rPr>
              <a:t>Feldstein, A.; Kidron, G.; </a:t>
            </a:r>
            <a:r>
              <a:rPr lang="en-US" sz="1200" kern="1200" dirty="0" err="1">
                <a:solidFill>
                  <a:schemeClr val="tx1"/>
                </a:solidFill>
                <a:effectLst/>
                <a:latin typeface="+mn-lt"/>
                <a:ea typeface="+mn-ea"/>
                <a:cs typeface="+mn-cs"/>
              </a:rPr>
              <a:t>Nitzan</a:t>
            </a:r>
            <a:r>
              <a:rPr lang="en-US" sz="1200" kern="1200" dirty="0">
                <a:solidFill>
                  <a:schemeClr val="tx1"/>
                </a:solidFill>
                <a:effectLst/>
                <a:latin typeface="+mn-lt"/>
                <a:ea typeface="+mn-ea"/>
                <a:cs typeface="+mn-cs"/>
              </a:rPr>
              <a:t>, M. K.; </a:t>
            </a:r>
            <a:r>
              <a:rPr lang="en-US" sz="1200" kern="1200" dirty="0" err="1">
                <a:solidFill>
                  <a:schemeClr val="tx1"/>
                </a:solidFill>
                <a:effectLst/>
                <a:latin typeface="+mn-lt"/>
                <a:ea typeface="+mn-ea"/>
                <a:cs typeface="+mn-cs"/>
              </a:rPr>
              <a:t>Kamaisky</a:t>
            </a:r>
            <a:r>
              <a:rPr lang="en-US" sz="1200" kern="1200" dirty="0">
                <a:solidFill>
                  <a:schemeClr val="tx1"/>
                </a:solidFill>
                <a:effectLst/>
                <a:latin typeface="+mn-lt"/>
                <a:ea typeface="+mn-ea"/>
                <a:cs typeface="+mn-cs"/>
              </a:rPr>
              <a:t>, Y.; and </a:t>
            </a:r>
            <a:r>
              <a:rPr lang="en-US" sz="1200" kern="1200" dirty="0" err="1">
                <a:solidFill>
                  <a:schemeClr val="tx1"/>
                </a:solidFill>
                <a:effectLst/>
                <a:latin typeface="+mn-lt"/>
                <a:ea typeface="+mn-ea"/>
                <a:cs typeface="+mn-cs"/>
              </a:rPr>
              <a:t>Eitam</a:t>
            </a:r>
            <a:r>
              <a:rPr lang="en-US" sz="1200" kern="1200" dirty="0">
                <a:solidFill>
                  <a:schemeClr val="tx1"/>
                </a:solidFill>
                <a:effectLst/>
                <a:latin typeface="+mn-lt"/>
                <a:ea typeface="+mn-ea"/>
                <a:cs typeface="+mn-cs"/>
              </a:rPr>
              <a:t>, D. </a:t>
            </a:r>
          </a:p>
          <a:p>
            <a:pPr marL="685800" indent="-457200">
              <a:tabLst>
                <a:tab pos="685800" algn="l"/>
              </a:tabLst>
            </a:pPr>
            <a:r>
              <a:rPr lang="en-US" sz="1200" kern="1200" dirty="0">
                <a:solidFill>
                  <a:schemeClr val="tx1"/>
                </a:solidFill>
                <a:effectLst/>
                <a:latin typeface="+mn-lt"/>
                <a:ea typeface="+mn-ea"/>
                <a:cs typeface="+mn-cs"/>
              </a:rPr>
              <a:t>2013	</a:t>
            </a:r>
            <a:r>
              <a:rPr lang="en-US" sz="1200" i="1" kern="1200" dirty="0">
                <a:solidFill>
                  <a:schemeClr val="tx1"/>
                </a:solidFill>
                <a:effectLst/>
                <a:latin typeface="+mn-lt"/>
                <a:ea typeface="+mn-ea"/>
                <a:cs typeface="+mn-cs"/>
              </a:rPr>
              <a:t>Map of Ein </a:t>
            </a:r>
            <a:r>
              <a:rPr lang="en-US" sz="1200" i="1" kern="1200" dirty="0" err="1">
                <a:solidFill>
                  <a:schemeClr val="tx1"/>
                </a:solidFill>
                <a:effectLst/>
                <a:latin typeface="+mn-lt"/>
                <a:ea typeface="+mn-ea"/>
                <a:cs typeface="+mn-cs"/>
              </a:rPr>
              <a:t>Kerem</a:t>
            </a:r>
            <a:r>
              <a:rPr lang="en-US" i="1" dirty="0"/>
              <a:t>—</a:t>
            </a:r>
            <a:r>
              <a:rPr lang="en-US" sz="1200" i="1" kern="1200" dirty="0">
                <a:solidFill>
                  <a:schemeClr val="tx1"/>
                </a:solidFill>
                <a:effectLst/>
                <a:latin typeface="+mn-lt"/>
                <a:ea typeface="+mn-ea"/>
                <a:cs typeface="+mn-cs"/>
              </a:rPr>
              <a:t>Benjamin Survey; Survey of Jerusalem</a:t>
            </a:r>
            <a:r>
              <a:rPr lang="en-US" sz="1200" kern="1200" dirty="0">
                <a:solidFill>
                  <a:schemeClr val="tx1"/>
                </a:solidFill>
                <a:effectLst/>
                <a:latin typeface="+mn-lt"/>
                <a:ea typeface="+mn-ea"/>
                <a:cs typeface="+mn-cs"/>
              </a:rPr>
              <a:t>. Online edition. Ed. Y. Magen, I. Finkelstein, and R. </a:t>
            </a:r>
            <a:r>
              <a:rPr lang="en-US" sz="1200" kern="1200" dirty="0" err="1">
                <a:solidFill>
                  <a:schemeClr val="tx1"/>
                </a:solidFill>
                <a:effectLst/>
                <a:latin typeface="+mn-lt"/>
                <a:ea typeface="+mn-ea"/>
                <a:cs typeface="+mn-cs"/>
              </a:rPr>
              <a:t>Eshel</a:t>
            </a:r>
            <a:r>
              <a:rPr lang="en-US" sz="1200" kern="1200" dirty="0">
                <a:solidFill>
                  <a:schemeClr val="tx1"/>
                </a:solidFill>
                <a:effectLst/>
                <a:latin typeface="+mn-lt"/>
                <a:ea typeface="+mn-ea"/>
                <a:cs typeface="+mn-cs"/>
              </a:rPr>
              <a:t>. Jerusalem: Archaeological Survey of Israel 101. Israel Antiquities Authority.</a:t>
            </a:r>
          </a:p>
          <a:p>
            <a:r>
              <a:rPr lang="en-US" sz="1200" kern="1200" dirty="0">
                <a:solidFill>
                  <a:schemeClr val="tx1"/>
                </a:solidFill>
                <a:effectLst/>
                <a:latin typeface="+mn-lt"/>
                <a:ea typeface="+mn-ea"/>
                <a:cs typeface="+mn-cs"/>
              </a:rPr>
              <a:t>Finkelstein, I.</a:t>
            </a:r>
          </a:p>
          <a:p>
            <a:pPr marL="685800" indent="-457200">
              <a:tabLst>
                <a:tab pos="685800" algn="l"/>
              </a:tabLst>
            </a:pPr>
            <a:r>
              <a:rPr lang="en-US" sz="1200" kern="1200" dirty="0">
                <a:solidFill>
                  <a:schemeClr val="tx1"/>
                </a:solidFill>
                <a:effectLst/>
                <a:latin typeface="+mn-lt"/>
                <a:ea typeface="+mn-ea"/>
                <a:cs typeface="+mn-cs"/>
              </a:rPr>
              <a:t>1988	</a:t>
            </a:r>
            <a:r>
              <a:rPr lang="en-US" sz="1200" i="1" kern="1200" dirty="0">
                <a:solidFill>
                  <a:schemeClr val="tx1"/>
                </a:solidFill>
                <a:effectLst/>
                <a:latin typeface="+mn-lt"/>
                <a:ea typeface="+mn-ea"/>
                <a:cs typeface="+mn-cs"/>
              </a:rPr>
              <a:t>The Archaeology of the Israelite Settlement</a:t>
            </a:r>
            <a:r>
              <a:rPr lang="en-US" sz="1200" kern="1200" dirty="0">
                <a:solidFill>
                  <a:schemeClr val="tx1"/>
                </a:solidFill>
                <a:effectLst/>
                <a:latin typeface="+mn-lt"/>
                <a:ea typeface="+mn-ea"/>
                <a:cs typeface="+mn-cs"/>
              </a:rPr>
              <a:t>. Jerusalem: Israel Exploration Society.</a:t>
            </a:r>
          </a:p>
          <a:p>
            <a:r>
              <a:rPr lang="en-US" sz="1200" kern="1200" dirty="0">
                <a:solidFill>
                  <a:schemeClr val="tx1"/>
                </a:solidFill>
                <a:effectLst/>
                <a:latin typeface="+mn-lt"/>
                <a:ea typeface="+mn-ea"/>
                <a:cs typeface="+mn-cs"/>
              </a:rPr>
              <a:t>Greenberg, R. and </a:t>
            </a:r>
            <a:r>
              <a:rPr lang="en-US" sz="1200" kern="1200" dirty="0" err="1">
                <a:solidFill>
                  <a:schemeClr val="tx1"/>
                </a:solidFill>
                <a:effectLst/>
                <a:latin typeface="+mn-lt"/>
                <a:ea typeface="+mn-ea"/>
                <a:cs typeface="+mn-cs"/>
              </a:rPr>
              <a:t>Keinan</a:t>
            </a:r>
            <a:r>
              <a:rPr lang="en-US" sz="1200" kern="1200" dirty="0">
                <a:solidFill>
                  <a:schemeClr val="tx1"/>
                </a:solidFill>
                <a:effectLst/>
                <a:latin typeface="+mn-lt"/>
                <a:ea typeface="+mn-ea"/>
                <a:cs typeface="+mn-cs"/>
              </a:rPr>
              <a:t>, A. </a:t>
            </a:r>
          </a:p>
          <a:p>
            <a:pPr marL="685800" indent="-457200">
              <a:tabLst>
                <a:tab pos="685800" algn="l"/>
              </a:tabLst>
            </a:pPr>
            <a:r>
              <a:rPr lang="en-US" sz="1200" kern="1200" dirty="0">
                <a:solidFill>
                  <a:schemeClr val="tx1"/>
                </a:solidFill>
                <a:effectLst/>
                <a:latin typeface="+mn-lt"/>
                <a:ea typeface="+mn-ea"/>
                <a:cs typeface="+mn-cs"/>
              </a:rPr>
              <a:t>2009	</a:t>
            </a:r>
            <a:r>
              <a:rPr lang="en-US" sz="1200" i="1" kern="1200" dirty="0">
                <a:solidFill>
                  <a:schemeClr val="tx1"/>
                </a:solidFill>
                <a:effectLst/>
                <a:latin typeface="+mn-lt"/>
                <a:ea typeface="+mn-ea"/>
                <a:cs typeface="+mn-cs"/>
              </a:rPr>
              <a:t>Israeli Archaeological Activity in the West Bank 1967–2007: A Sourcebook</a:t>
            </a:r>
            <a:r>
              <a:rPr lang="en-US" sz="1200" kern="1200" dirty="0">
                <a:solidFill>
                  <a:schemeClr val="tx1"/>
                </a:solidFill>
                <a:effectLst/>
                <a:latin typeface="+mn-lt"/>
                <a:ea typeface="+mn-ea"/>
                <a:cs typeface="+mn-cs"/>
              </a:rPr>
              <a:t>. Jerusalem: Ostracon.</a:t>
            </a:r>
          </a:p>
          <a:p>
            <a:r>
              <a:rPr lang="en-US" sz="1200" kern="1200" dirty="0" err="1">
                <a:solidFill>
                  <a:schemeClr val="tx1"/>
                </a:solidFill>
                <a:effectLst/>
                <a:latin typeface="+mn-lt"/>
                <a:ea typeface="+mn-ea"/>
                <a:cs typeface="+mn-cs"/>
              </a:rPr>
              <a:t>Kallai-Kleinmann</a:t>
            </a:r>
            <a:r>
              <a:rPr lang="en-US" sz="1200" kern="1200" dirty="0">
                <a:solidFill>
                  <a:schemeClr val="tx1"/>
                </a:solidFill>
                <a:effectLst/>
                <a:latin typeface="+mn-lt"/>
                <a:ea typeface="+mn-ea"/>
                <a:cs typeface="+mn-cs"/>
              </a:rPr>
              <a:t>, Z.</a:t>
            </a:r>
          </a:p>
          <a:p>
            <a:pPr marL="685800" indent="-457200">
              <a:tabLst>
                <a:tab pos="685800" algn="l"/>
              </a:tabLst>
            </a:pPr>
            <a:r>
              <a:rPr lang="en-US" sz="1200" kern="1200" dirty="0">
                <a:solidFill>
                  <a:schemeClr val="tx1"/>
                </a:solidFill>
                <a:effectLst/>
                <a:latin typeface="+mn-lt"/>
                <a:ea typeface="+mn-ea"/>
                <a:cs typeface="+mn-cs"/>
              </a:rPr>
              <a:t>1954	An Attempt to Determine the Location of </a:t>
            </a:r>
            <a:r>
              <a:rPr lang="en-US" sz="1200" kern="1200" dirty="0" err="1">
                <a:solidFill>
                  <a:schemeClr val="tx1"/>
                </a:solidFill>
                <a:effectLst/>
                <a:latin typeface="+mn-lt"/>
                <a:ea typeface="+mn-ea"/>
                <a:cs typeface="+mn-cs"/>
              </a:rPr>
              <a:t>Beeroth</a:t>
            </a:r>
            <a:r>
              <a:rPr lang="en-US" sz="1200" kern="1200" dirty="0">
                <a:solidFill>
                  <a:schemeClr val="tx1"/>
                </a:solidFill>
                <a:effectLst/>
                <a:latin typeface="+mn-lt"/>
                <a:ea typeface="+mn-ea"/>
                <a:cs typeface="+mn-cs"/>
              </a:rPr>
              <a:t>. </a:t>
            </a:r>
            <a:r>
              <a:rPr lang="en-US" sz="1200" i="1" kern="1200" dirty="0">
                <a:solidFill>
                  <a:schemeClr val="tx1"/>
                </a:solidFill>
                <a:effectLst/>
                <a:latin typeface="+mn-lt"/>
                <a:ea typeface="+mn-ea"/>
                <a:cs typeface="+mn-cs"/>
              </a:rPr>
              <a:t>Eretz-Israel</a:t>
            </a:r>
            <a:r>
              <a:rPr lang="en-US" sz="1200" kern="1200" dirty="0">
                <a:solidFill>
                  <a:schemeClr val="tx1"/>
                </a:solidFill>
                <a:effectLst/>
                <a:latin typeface="+mn-lt"/>
                <a:ea typeface="+mn-ea"/>
                <a:cs typeface="+mn-cs"/>
              </a:rPr>
              <a:t> 3: 111–15, 266*.</a:t>
            </a:r>
          </a:p>
          <a:p>
            <a:r>
              <a:rPr lang="en-US" sz="1200" kern="1200" dirty="0">
                <a:solidFill>
                  <a:schemeClr val="tx1"/>
                </a:solidFill>
                <a:effectLst/>
                <a:latin typeface="+mn-lt"/>
                <a:ea typeface="+mn-ea"/>
                <a:cs typeface="+mn-cs"/>
              </a:rPr>
              <a:t>Kallai, Z.</a:t>
            </a:r>
          </a:p>
          <a:p>
            <a:pPr marL="685800" indent="-457200">
              <a:tabLst>
                <a:tab pos="685800" algn="l"/>
              </a:tabLst>
            </a:pPr>
            <a:r>
              <a:rPr lang="en-US" sz="1200" kern="1200" dirty="0">
                <a:solidFill>
                  <a:schemeClr val="tx1"/>
                </a:solidFill>
                <a:effectLst/>
                <a:latin typeface="+mn-lt"/>
                <a:ea typeface="+mn-ea"/>
                <a:cs typeface="+mn-cs"/>
              </a:rPr>
              <a:t>1986	</a:t>
            </a:r>
            <a:r>
              <a:rPr lang="en-US" sz="1200" i="1" kern="1200" dirty="0">
                <a:solidFill>
                  <a:schemeClr val="tx1"/>
                </a:solidFill>
                <a:effectLst/>
                <a:latin typeface="+mn-lt"/>
                <a:ea typeface="+mn-ea"/>
                <a:cs typeface="+mn-cs"/>
              </a:rPr>
              <a:t>Historical Geography of the Bible: the Tribal Territories of Israel</a:t>
            </a:r>
            <a:r>
              <a:rPr lang="en-US" sz="1200" kern="1200" dirty="0">
                <a:solidFill>
                  <a:schemeClr val="tx1"/>
                </a:solidFill>
                <a:effectLst/>
                <a:latin typeface="+mn-lt"/>
                <a:ea typeface="+mn-ea"/>
                <a:cs typeface="+mn-cs"/>
              </a:rPr>
              <a:t>. Jerusalem: </a:t>
            </a:r>
            <a:r>
              <a:rPr lang="en-US" sz="1200" kern="1200" dirty="0" err="1">
                <a:solidFill>
                  <a:schemeClr val="tx1"/>
                </a:solidFill>
                <a:effectLst/>
                <a:latin typeface="+mn-lt"/>
                <a:ea typeface="+mn-ea"/>
                <a:cs typeface="+mn-cs"/>
              </a:rPr>
              <a:t>Magnes</a:t>
            </a:r>
            <a:r>
              <a:rPr lang="en-US" sz="1200" kern="1200" dirty="0">
                <a:solidFill>
                  <a:schemeClr val="tx1"/>
                </a:solidFill>
                <a:effectLst/>
                <a:latin typeface="+mn-lt"/>
                <a:ea typeface="+mn-ea"/>
                <a:cs typeface="+mn-cs"/>
              </a:rPr>
              <a:t> Press.</a:t>
            </a:r>
          </a:p>
          <a:p>
            <a:r>
              <a:rPr lang="en-US" sz="1200" kern="1200" dirty="0" err="1">
                <a:solidFill>
                  <a:schemeClr val="tx1"/>
                </a:solidFill>
                <a:effectLst/>
                <a:latin typeface="+mn-lt"/>
                <a:ea typeface="+mn-ea"/>
                <a:cs typeface="+mn-cs"/>
              </a:rPr>
              <a:t>Kochavi</a:t>
            </a:r>
            <a:r>
              <a:rPr lang="en-US" sz="1200" kern="1200" dirty="0">
                <a:solidFill>
                  <a:schemeClr val="tx1"/>
                </a:solidFill>
                <a:effectLst/>
                <a:latin typeface="+mn-lt"/>
                <a:ea typeface="+mn-ea"/>
                <a:cs typeface="+mn-cs"/>
              </a:rPr>
              <a:t>, M.</a:t>
            </a:r>
          </a:p>
          <a:p>
            <a:pPr marL="685800" indent="-457200">
              <a:tabLst>
                <a:tab pos="685800" algn="l"/>
              </a:tabLst>
            </a:pPr>
            <a:r>
              <a:rPr lang="en-US" sz="1200" kern="1200" dirty="0">
                <a:solidFill>
                  <a:schemeClr val="tx1"/>
                </a:solidFill>
                <a:effectLst/>
                <a:latin typeface="+mn-lt"/>
                <a:ea typeface="+mn-ea"/>
                <a:cs typeface="+mn-cs"/>
              </a:rPr>
              <a:t>1972	The Land of Judah. Pp. 19–89 in </a:t>
            </a:r>
            <a:r>
              <a:rPr lang="en-US" sz="1200" i="1" kern="1200" dirty="0">
                <a:solidFill>
                  <a:schemeClr val="tx1"/>
                </a:solidFill>
                <a:effectLst/>
                <a:latin typeface="+mn-lt"/>
                <a:ea typeface="+mn-ea"/>
                <a:cs typeface="+mn-cs"/>
              </a:rPr>
              <a:t>Judaea, Samaria and the Golan: Archaeological Survey 1967–1968</a:t>
            </a:r>
            <a:r>
              <a:rPr lang="en-US" sz="1200" kern="1200" dirty="0">
                <a:solidFill>
                  <a:schemeClr val="tx1"/>
                </a:solidFill>
                <a:effectLst/>
                <a:latin typeface="+mn-lt"/>
                <a:ea typeface="+mn-ea"/>
                <a:cs typeface="+mn-cs"/>
              </a:rPr>
              <a:t>, ed. M. </a:t>
            </a:r>
            <a:r>
              <a:rPr lang="en-US" sz="1200" kern="1200" dirty="0" err="1">
                <a:solidFill>
                  <a:schemeClr val="tx1"/>
                </a:solidFill>
                <a:effectLst/>
                <a:latin typeface="+mn-lt"/>
                <a:ea typeface="+mn-ea"/>
                <a:cs typeface="+mn-cs"/>
              </a:rPr>
              <a:t>Kochavi</a:t>
            </a:r>
            <a:r>
              <a:rPr lang="en-US" sz="1200" kern="1200" dirty="0">
                <a:solidFill>
                  <a:schemeClr val="tx1"/>
                </a:solidFill>
                <a:effectLst/>
                <a:latin typeface="+mn-lt"/>
                <a:ea typeface="+mn-ea"/>
                <a:cs typeface="+mn-cs"/>
              </a:rPr>
              <a:t>. Jerusalem: Archaeological Survey of Israel and Carta.</a:t>
            </a:r>
          </a:p>
          <a:p>
            <a:r>
              <a:rPr lang="en-US" sz="1200" kern="1200" dirty="0">
                <a:solidFill>
                  <a:schemeClr val="tx1"/>
                </a:solidFill>
                <a:effectLst/>
                <a:latin typeface="+mn-lt"/>
                <a:ea typeface="+mn-ea"/>
                <a:cs typeface="+mn-cs"/>
              </a:rPr>
              <a:t>Magen, Y.</a:t>
            </a:r>
          </a:p>
          <a:p>
            <a:pPr marL="685800" indent="-457200">
              <a:tabLst>
                <a:tab pos="685800" algn="l"/>
              </a:tabLst>
            </a:pPr>
            <a:r>
              <a:rPr lang="en-US" sz="1200" kern="1200" dirty="0">
                <a:solidFill>
                  <a:schemeClr val="tx1"/>
                </a:solidFill>
                <a:effectLst/>
                <a:latin typeface="+mn-lt"/>
                <a:ea typeface="+mn-ea"/>
                <a:cs typeface="+mn-cs"/>
              </a:rPr>
              <a:t>2008	Nebi Samwil: Where Samuel Crowned Israel’s First King. </a:t>
            </a:r>
            <a:r>
              <a:rPr lang="en-US" sz="1200" i="1" kern="1200" dirty="0">
                <a:solidFill>
                  <a:schemeClr val="tx1"/>
                </a:solidFill>
                <a:effectLst/>
                <a:latin typeface="+mn-lt"/>
                <a:ea typeface="+mn-ea"/>
                <a:cs typeface="+mn-cs"/>
              </a:rPr>
              <a:t>Biblical Archaeological Review</a:t>
            </a:r>
            <a:r>
              <a:rPr lang="en-US" sz="1200" kern="1200" dirty="0">
                <a:solidFill>
                  <a:schemeClr val="tx1"/>
                </a:solidFill>
                <a:effectLst/>
                <a:latin typeface="+mn-lt"/>
                <a:ea typeface="+mn-ea"/>
                <a:cs typeface="+mn-cs"/>
              </a:rPr>
              <a:t> 34/3: 36–45, 78–79. </a:t>
            </a:r>
          </a:p>
          <a:p>
            <a:r>
              <a:rPr lang="en-US" sz="1200" kern="1200" dirty="0">
                <a:solidFill>
                  <a:schemeClr val="tx1"/>
                </a:solidFill>
                <a:effectLst/>
                <a:latin typeface="+mn-lt"/>
                <a:ea typeface="+mn-ea"/>
                <a:cs typeface="+mn-cs"/>
              </a:rPr>
              <a:t>Magen, Y. and </a:t>
            </a:r>
            <a:r>
              <a:rPr lang="en-US" sz="1200" kern="1200" dirty="0" err="1">
                <a:solidFill>
                  <a:schemeClr val="tx1"/>
                </a:solidFill>
                <a:effectLst/>
                <a:latin typeface="+mn-lt"/>
                <a:ea typeface="+mn-ea"/>
                <a:cs typeface="+mn-cs"/>
              </a:rPr>
              <a:t>Dadon</a:t>
            </a:r>
            <a:r>
              <a:rPr lang="en-US" sz="1200" kern="1200" dirty="0">
                <a:solidFill>
                  <a:schemeClr val="tx1"/>
                </a:solidFill>
                <a:effectLst/>
                <a:latin typeface="+mn-lt"/>
                <a:ea typeface="+mn-ea"/>
                <a:cs typeface="+mn-cs"/>
              </a:rPr>
              <a:t>, M. </a:t>
            </a:r>
          </a:p>
          <a:p>
            <a:pPr marL="685800" indent="-457200">
              <a:tabLst>
                <a:tab pos="685800" algn="l"/>
              </a:tabLst>
            </a:pPr>
            <a:r>
              <a:rPr lang="en-US" sz="1200" kern="1200" dirty="0">
                <a:solidFill>
                  <a:schemeClr val="tx1"/>
                </a:solidFill>
                <a:effectLst/>
                <a:latin typeface="+mn-lt"/>
                <a:ea typeface="+mn-ea"/>
                <a:cs typeface="+mn-cs"/>
              </a:rPr>
              <a:t>2003	Nebi Samwil (</a:t>
            </a:r>
            <a:r>
              <a:rPr lang="en-US" sz="1200" kern="1200" dirty="0" err="1">
                <a:solidFill>
                  <a:schemeClr val="tx1"/>
                </a:solidFill>
                <a:effectLst/>
                <a:latin typeface="+mn-lt"/>
                <a:ea typeface="+mn-ea"/>
                <a:cs typeface="+mn-cs"/>
              </a:rPr>
              <a:t>Montjoie</a:t>
            </a:r>
            <a:r>
              <a:rPr lang="en-US" sz="1200" kern="1200" dirty="0">
                <a:solidFill>
                  <a:schemeClr val="tx1"/>
                </a:solidFill>
                <a:effectLst/>
                <a:latin typeface="+mn-lt"/>
                <a:ea typeface="+mn-ea"/>
                <a:cs typeface="+mn-cs"/>
              </a:rPr>
              <a:t>). Pp. 123–38 in </a:t>
            </a:r>
            <a:r>
              <a:rPr lang="en-US" sz="1200" i="1" kern="1200" dirty="0">
                <a:solidFill>
                  <a:schemeClr val="tx1"/>
                </a:solidFill>
                <a:effectLst/>
                <a:latin typeface="+mn-lt"/>
                <a:ea typeface="+mn-ea"/>
                <a:cs typeface="+mn-cs"/>
              </a:rPr>
              <a:t>One Land - Many Cultures: Archaeological Studies in </a:t>
            </a:r>
            <a:r>
              <a:rPr lang="en-US" sz="1200" i="1" kern="1200" dirty="0" err="1">
                <a:solidFill>
                  <a:schemeClr val="tx1"/>
                </a:solidFill>
                <a:effectLst/>
                <a:latin typeface="+mn-lt"/>
                <a:ea typeface="+mn-ea"/>
                <a:cs typeface="+mn-cs"/>
              </a:rPr>
              <a:t>Honour</a:t>
            </a:r>
            <a:r>
              <a:rPr lang="en-US" sz="1200" i="1" kern="1200" dirty="0">
                <a:solidFill>
                  <a:schemeClr val="tx1"/>
                </a:solidFill>
                <a:effectLst/>
                <a:latin typeface="+mn-lt"/>
                <a:ea typeface="+mn-ea"/>
                <a:cs typeface="+mn-cs"/>
              </a:rPr>
              <a:t> of </a:t>
            </a:r>
            <a:r>
              <a:rPr lang="en-US" sz="1200" i="1" kern="1200" dirty="0" err="1">
                <a:solidFill>
                  <a:schemeClr val="tx1"/>
                </a:solidFill>
                <a:effectLst/>
                <a:latin typeface="+mn-lt"/>
                <a:ea typeface="+mn-ea"/>
                <a:cs typeface="+mn-cs"/>
              </a:rPr>
              <a:t>Stanislao</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Loffreda</a:t>
            </a:r>
            <a:r>
              <a:rPr lang="en-US" sz="1200" i="1" kern="1200" dirty="0">
                <a:solidFill>
                  <a:schemeClr val="tx1"/>
                </a:solidFill>
                <a:effectLst/>
                <a:latin typeface="+mn-lt"/>
                <a:ea typeface="+mn-ea"/>
                <a:cs typeface="+mn-cs"/>
              </a:rPr>
              <a:t> OFM</a:t>
            </a:r>
            <a:r>
              <a:rPr lang="en-US" sz="1200" kern="1200" dirty="0">
                <a:solidFill>
                  <a:schemeClr val="tx1"/>
                </a:solidFill>
                <a:effectLst/>
                <a:latin typeface="+mn-lt"/>
                <a:ea typeface="+mn-ea"/>
                <a:cs typeface="+mn-cs"/>
              </a:rPr>
              <a:t>, ed. G. D. </a:t>
            </a:r>
            <a:r>
              <a:rPr lang="en-US" sz="1200" kern="1200" dirty="0" err="1">
                <a:solidFill>
                  <a:schemeClr val="tx1"/>
                </a:solidFill>
                <a:effectLst/>
                <a:latin typeface="+mn-lt"/>
                <a:ea typeface="+mn-ea"/>
                <a:cs typeface="+mn-cs"/>
              </a:rPr>
              <a:t>Bottini</a:t>
            </a:r>
            <a:r>
              <a:rPr lang="en-US" sz="1200" kern="1200" dirty="0">
                <a:solidFill>
                  <a:schemeClr val="tx1"/>
                </a:solidFill>
                <a:effectLst/>
                <a:latin typeface="+mn-lt"/>
                <a:ea typeface="+mn-ea"/>
                <a:cs typeface="+mn-cs"/>
              </a:rPr>
              <a:t>, L. D. Segni, and L. D. </a:t>
            </a:r>
            <a:r>
              <a:rPr lang="en-US" sz="1200" kern="1200" dirty="0" err="1">
                <a:solidFill>
                  <a:schemeClr val="tx1"/>
                </a:solidFill>
                <a:effectLst/>
                <a:latin typeface="+mn-lt"/>
                <a:ea typeface="+mn-ea"/>
                <a:cs typeface="+mn-cs"/>
              </a:rPr>
              <a:t>Chrupcała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Studium</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Biblicum</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Franciscanum</a:t>
            </a:r>
            <a:r>
              <a:rPr lang="en-US" sz="1200" kern="1200" dirty="0">
                <a:solidFill>
                  <a:schemeClr val="tx1"/>
                </a:solidFill>
                <a:effectLst/>
                <a:latin typeface="+mn-lt"/>
                <a:ea typeface="+mn-ea"/>
                <a:cs typeface="+mn-cs"/>
              </a:rPr>
              <a:t> 41. Jerusalem: Franciscan Printing Press.</a:t>
            </a:r>
          </a:p>
          <a:p>
            <a:r>
              <a:rPr lang="en-US" sz="1200" kern="1200" dirty="0">
                <a:solidFill>
                  <a:schemeClr val="tx1"/>
                </a:solidFill>
                <a:effectLst/>
                <a:latin typeface="+mn-lt"/>
                <a:ea typeface="+mn-ea"/>
                <a:cs typeface="+mn-cs"/>
              </a:rPr>
              <a:t>Magen, Y. and </a:t>
            </a:r>
            <a:r>
              <a:rPr lang="en-US" sz="1200" kern="1200" dirty="0" err="1">
                <a:solidFill>
                  <a:schemeClr val="tx1"/>
                </a:solidFill>
                <a:effectLst/>
                <a:latin typeface="+mn-lt"/>
                <a:ea typeface="+mn-ea"/>
                <a:cs typeface="+mn-cs"/>
              </a:rPr>
              <a:t>Har</a:t>
            </a:r>
            <a:r>
              <a:rPr lang="en-US" sz="1200" kern="1200" dirty="0">
                <a:solidFill>
                  <a:schemeClr val="tx1"/>
                </a:solidFill>
                <a:effectLst/>
                <a:latin typeface="+mn-lt"/>
                <a:ea typeface="+mn-ea"/>
                <a:cs typeface="+mn-cs"/>
              </a:rPr>
              <a:t>-Even, B. </a:t>
            </a:r>
          </a:p>
          <a:p>
            <a:pPr marL="685800" indent="-457200">
              <a:tabLst>
                <a:tab pos="685800" algn="l"/>
              </a:tabLst>
            </a:pPr>
            <a:r>
              <a:rPr lang="en-US" sz="1200" kern="1200" dirty="0">
                <a:solidFill>
                  <a:schemeClr val="tx1"/>
                </a:solidFill>
                <a:effectLst/>
                <a:latin typeface="+mn-lt"/>
                <a:ea typeface="+mn-ea"/>
                <a:cs typeface="+mn-cs"/>
              </a:rPr>
              <a:t>2007	Persian Period Stamp Impressions from Nebi Samwil. </a:t>
            </a:r>
            <a:r>
              <a:rPr lang="en-US" sz="1200" i="1" kern="1200" dirty="0">
                <a:solidFill>
                  <a:schemeClr val="tx1"/>
                </a:solidFill>
                <a:effectLst/>
                <a:latin typeface="+mn-lt"/>
                <a:ea typeface="+mn-ea"/>
                <a:cs typeface="+mn-cs"/>
              </a:rPr>
              <a:t>Tel Aviv</a:t>
            </a:r>
            <a:r>
              <a:rPr lang="en-US" sz="1200" kern="1200" dirty="0">
                <a:solidFill>
                  <a:schemeClr val="tx1"/>
                </a:solidFill>
                <a:effectLst/>
                <a:latin typeface="+mn-lt"/>
                <a:ea typeface="+mn-ea"/>
                <a:cs typeface="+mn-cs"/>
              </a:rPr>
              <a:t> 34: 38–58.</a:t>
            </a:r>
          </a:p>
          <a:p>
            <a:r>
              <a:rPr lang="en-US" sz="1200" kern="1200" dirty="0">
                <a:solidFill>
                  <a:schemeClr val="tx1"/>
                </a:solidFill>
                <a:effectLst/>
                <a:latin typeface="+mn-lt"/>
                <a:ea typeface="+mn-ea"/>
                <a:cs typeface="+mn-cs"/>
              </a:rPr>
              <a:t>McCarter, P. Kyle, Jr.</a:t>
            </a:r>
          </a:p>
          <a:p>
            <a:pPr marL="685800" indent="-457200">
              <a:tabLst>
                <a:tab pos="685800" algn="l"/>
              </a:tabLst>
            </a:pPr>
            <a:r>
              <a:rPr lang="en-US" sz="1200" kern="1200" dirty="0">
                <a:solidFill>
                  <a:schemeClr val="tx1"/>
                </a:solidFill>
                <a:effectLst/>
                <a:latin typeface="+mn-lt"/>
                <a:ea typeface="+mn-ea"/>
                <a:cs typeface="+mn-cs"/>
              </a:rPr>
              <a:t>1980	</a:t>
            </a:r>
            <a:r>
              <a:rPr lang="en-US" sz="1200" i="1" kern="1200" dirty="0">
                <a:solidFill>
                  <a:schemeClr val="tx1"/>
                </a:solidFill>
                <a:effectLst/>
                <a:latin typeface="+mn-lt"/>
                <a:ea typeface="+mn-ea"/>
                <a:cs typeface="+mn-cs"/>
              </a:rPr>
              <a:t>1 Samuel</a:t>
            </a:r>
            <a:r>
              <a:rPr lang="en-US" sz="1200" kern="1200" dirty="0">
                <a:solidFill>
                  <a:schemeClr val="tx1"/>
                </a:solidFill>
                <a:effectLst/>
                <a:latin typeface="+mn-lt"/>
                <a:ea typeface="+mn-ea"/>
                <a:cs typeface="+mn-cs"/>
              </a:rPr>
              <a:t>. Anchor Bible Commentary. New York: Doubleday.</a:t>
            </a:r>
          </a:p>
          <a:p>
            <a:r>
              <a:rPr lang="en-US" sz="1200" kern="1200" dirty="0">
                <a:solidFill>
                  <a:schemeClr val="tx1"/>
                </a:solidFill>
                <a:effectLst/>
                <a:latin typeface="+mn-lt"/>
                <a:ea typeface="+mn-ea"/>
                <a:cs typeface="+mn-cs"/>
              </a:rPr>
              <a:t>Miller, J. M. and Hayes, J. H. </a:t>
            </a:r>
          </a:p>
          <a:p>
            <a:pPr marL="685800" indent="-457200">
              <a:tabLst>
                <a:tab pos="685800" algn="l"/>
              </a:tabLst>
            </a:pPr>
            <a:r>
              <a:rPr lang="en-US" sz="1200" kern="1200" dirty="0">
                <a:solidFill>
                  <a:schemeClr val="tx1"/>
                </a:solidFill>
                <a:effectLst/>
                <a:latin typeface="+mn-lt"/>
                <a:ea typeface="+mn-ea"/>
                <a:cs typeface="+mn-cs"/>
              </a:rPr>
              <a:t>2006	</a:t>
            </a:r>
            <a:r>
              <a:rPr lang="en-US" sz="1200" i="1" kern="1200" dirty="0">
                <a:solidFill>
                  <a:schemeClr val="tx1"/>
                </a:solidFill>
                <a:effectLst/>
                <a:latin typeface="+mn-lt"/>
                <a:ea typeface="+mn-ea"/>
                <a:cs typeface="+mn-cs"/>
              </a:rPr>
              <a:t>A History of Ancient Israel and Judah</a:t>
            </a:r>
            <a:r>
              <a:rPr lang="en-US" sz="1200" kern="1200" dirty="0">
                <a:solidFill>
                  <a:schemeClr val="tx1"/>
                </a:solidFill>
                <a:effectLst/>
                <a:latin typeface="+mn-lt"/>
                <a:ea typeface="+mn-ea"/>
                <a:cs typeface="+mn-cs"/>
              </a:rPr>
              <a:t>. 2nd edition. Louisville, KY: Westminster John Knox Press.</a:t>
            </a:r>
          </a:p>
          <a:p>
            <a:r>
              <a:rPr lang="en-US" sz="1200" kern="1200" dirty="0">
                <a:solidFill>
                  <a:schemeClr val="tx1"/>
                </a:solidFill>
                <a:effectLst/>
                <a:latin typeface="+mn-lt"/>
                <a:ea typeface="+mn-ea"/>
                <a:cs typeface="+mn-cs"/>
              </a:rPr>
              <a:t>O’Callaghan, R. T.</a:t>
            </a:r>
          </a:p>
          <a:p>
            <a:pPr marL="685800" indent="-457200">
              <a:tabLst>
                <a:tab pos="685800" algn="l"/>
              </a:tabLst>
            </a:pPr>
            <a:r>
              <a:rPr lang="en-US" sz="1200" kern="1200" dirty="0">
                <a:solidFill>
                  <a:schemeClr val="tx1"/>
                </a:solidFill>
                <a:effectLst/>
                <a:latin typeface="+mn-lt"/>
                <a:ea typeface="+mn-ea"/>
                <a:cs typeface="+mn-cs"/>
              </a:rPr>
              <a:t>1951	Is Beeroth on the </a:t>
            </a:r>
            <a:r>
              <a:rPr lang="en-US" sz="1200" kern="1200" dirty="0" err="1">
                <a:solidFill>
                  <a:schemeClr val="tx1"/>
                </a:solidFill>
                <a:effectLst/>
                <a:latin typeface="+mn-lt"/>
                <a:ea typeface="+mn-ea"/>
                <a:cs typeface="+mn-cs"/>
              </a:rPr>
              <a:t>Madeba</a:t>
            </a:r>
            <a:r>
              <a:rPr lang="en-US" sz="1200" kern="1200" dirty="0">
                <a:solidFill>
                  <a:schemeClr val="tx1"/>
                </a:solidFill>
                <a:effectLst/>
                <a:latin typeface="+mn-lt"/>
                <a:ea typeface="+mn-ea"/>
                <a:cs typeface="+mn-cs"/>
              </a:rPr>
              <a:t> Map? </a:t>
            </a:r>
            <a:r>
              <a:rPr lang="en-US" sz="1200" i="1" kern="1200" dirty="0" err="1">
                <a:solidFill>
                  <a:schemeClr val="tx1"/>
                </a:solidFill>
                <a:effectLst/>
                <a:latin typeface="+mn-lt"/>
                <a:ea typeface="+mn-ea"/>
                <a:cs typeface="+mn-cs"/>
              </a:rPr>
              <a:t>Biblica</a:t>
            </a:r>
            <a:r>
              <a:rPr lang="en-US" sz="1200" kern="1200" dirty="0">
                <a:solidFill>
                  <a:schemeClr val="tx1"/>
                </a:solidFill>
                <a:effectLst/>
                <a:latin typeface="+mn-lt"/>
                <a:ea typeface="+mn-ea"/>
                <a:cs typeface="+mn-cs"/>
              </a:rPr>
              <a:t> 32: 57–64.</a:t>
            </a:r>
          </a:p>
          <a:p>
            <a:r>
              <a:rPr lang="en-US" sz="1200" kern="1200" dirty="0">
                <a:solidFill>
                  <a:schemeClr val="tx1"/>
                </a:solidFill>
                <a:effectLst/>
                <a:latin typeface="+mn-lt"/>
                <a:ea typeface="+mn-ea"/>
                <a:cs typeface="+mn-cs"/>
              </a:rPr>
              <a:t>Rainey, A. F. and </a:t>
            </a:r>
            <a:r>
              <a:rPr lang="en-US" sz="1200" kern="1200" dirty="0" err="1">
                <a:solidFill>
                  <a:schemeClr val="tx1"/>
                </a:solidFill>
                <a:effectLst/>
                <a:latin typeface="+mn-lt"/>
                <a:ea typeface="+mn-ea"/>
                <a:cs typeface="+mn-cs"/>
              </a:rPr>
              <a:t>Notley</a:t>
            </a:r>
            <a:r>
              <a:rPr lang="en-US" sz="1200" kern="1200" dirty="0">
                <a:solidFill>
                  <a:schemeClr val="tx1"/>
                </a:solidFill>
                <a:effectLst/>
                <a:latin typeface="+mn-lt"/>
                <a:ea typeface="+mn-ea"/>
                <a:cs typeface="+mn-cs"/>
              </a:rPr>
              <a:t>, S. </a:t>
            </a:r>
          </a:p>
          <a:p>
            <a:pPr marL="685800" indent="-457200">
              <a:tabLst>
                <a:tab pos="685800" algn="l"/>
              </a:tabLst>
            </a:pPr>
            <a:r>
              <a:rPr lang="en-US" sz="1200" kern="1200" dirty="0">
                <a:solidFill>
                  <a:schemeClr val="tx1"/>
                </a:solidFill>
                <a:effectLst/>
                <a:latin typeface="+mn-lt"/>
                <a:ea typeface="+mn-ea"/>
                <a:cs typeface="+mn-cs"/>
              </a:rPr>
              <a:t>2006	</a:t>
            </a:r>
            <a:r>
              <a:rPr lang="en-US" sz="1200" i="1" kern="1200" dirty="0">
                <a:solidFill>
                  <a:schemeClr val="tx1"/>
                </a:solidFill>
                <a:effectLst/>
                <a:latin typeface="+mn-lt"/>
                <a:ea typeface="+mn-ea"/>
                <a:cs typeface="+mn-cs"/>
              </a:rPr>
              <a:t>The Sacred Bridge: Carta’s Atlas of the Biblical World</a:t>
            </a:r>
            <a:r>
              <a:rPr lang="en-US" sz="1200" kern="1200" dirty="0">
                <a:solidFill>
                  <a:schemeClr val="tx1"/>
                </a:solidFill>
                <a:effectLst/>
                <a:latin typeface="+mn-lt"/>
                <a:ea typeface="+mn-ea"/>
                <a:cs typeface="+mn-cs"/>
              </a:rPr>
              <a:t>. Jerusalem: Carta.</a:t>
            </a:r>
          </a:p>
          <a:p>
            <a:r>
              <a:rPr lang="en-US" sz="1200" kern="1200" dirty="0">
                <a:solidFill>
                  <a:schemeClr val="tx1"/>
                </a:solidFill>
                <a:effectLst/>
                <a:latin typeface="+mn-lt"/>
                <a:ea typeface="+mn-ea"/>
                <a:cs typeface="+mn-cs"/>
              </a:rPr>
              <a:t>Robinson, E. and Smith, E.</a:t>
            </a:r>
          </a:p>
          <a:p>
            <a:pPr marL="685800" indent="-457200">
              <a:tabLst>
                <a:tab pos="685800" algn="l"/>
              </a:tabLst>
            </a:pPr>
            <a:r>
              <a:rPr lang="en-US" sz="1200" kern="1200" dirty="0">
                <a:solidFill>
                  <a:schemeClr val="tx1"/>
                </a:solidFill>
                <a:effectLst/>
                <a:latin typeface="+mn-lt"/>
                <a:ea typeface="+mn-ea"/>
                <a:cs typeface="+mn-cs"/>
              </a:rPr>
              <a:t>1841	</a:t>
            </a:r>
            <a:r>
              <a:rPr lang="en-US" sz="1200" i="1" kern="1200" dirty="0">
                <a:solidFill>
                  <a:schemeClr val="tx1"/>
                </a:solidFill>
                <a:effectLst/>
                <a:latin typeface="+mn-lt"/>
                <a:ea typeface="+mn-ea"/>
                <a:cs typeface="+mn-cs"/>
              </a:rPr>
              <a:t>Biblical Researches in Palestine, </a:t>
            </a:r>
            <a:r>
              <a:rPr lang="en-US" sz="1200" kern="1200" dirty="0">
                <a:solidFill>
                  <a:schemeClr val="tx1"/>
                </a:solidFill>
                <a:effectLst/>
                <a:latin typeface="+mn-lt"/>
                <a:ea typeface="+mn-ea"/>
                <a:cs typeface="+mn-cs"/>
              </a:rPr>
              <a:t>vol. 2. Boston: Crocker &amp; Brewster.</a:t>
            </a:r>
          </a:p>
          <a:p>
            <a:r>
              <a:rPr lang="en-US" sz="1200" kern="1200" dirty="0">
                <a:solidFill>
                  <a:schemeClr val="tx1"/>
                </a:solidFill>
                <a:effectLst/>
                <a:latin typeface="+mn-lt"/>
                <a:ea typeface="+mn-ea"/>
                <a:cs typeface="+mn-cs"/>
              </a:rPr>
              <a:t>Wolff, S.</a:t>
            </a:r>
          </a:p>
          <a:p>
            <a:pPr marL="685800" indent="-457200">
              <a:tabLst>
                <a:tab pos="685800" algn="l"/>
              </a:tabLst>
            </a:pPr>
            <a:r>
              <a:rPr lang="en-US" sz="1200" kern="1200" dirty="0">
                <a:solidFill>
                  <a:schemeClr val="tx1"/>
                </a:solidFill>
                <a:effectLst/>
                <a:latin typeface="+mn-lt"/>
                <a:ea typeface="+mn-ea"/>
                <a:cs typeface="+mn-cs"/>
              </a:rPr>
              <a:t>1997	Jerusalem, Khirbet el-Burj. </a:t>
            </a:r>
            <a:r>
              <a:rPr lang="en-US" sz="1200" i="1" kern="1200" dirty="0">
                <a:solidFill>
                  <a:schemeClr val="tx1"/>
                </a:solidFill>
                <a:effectLst/>
                <a:latin typeface="+mn-lt"/>
                <a:ea typeface="+mn-ea"/>
                <a:cs typeface="+mn-cs"/>
              </a:rPr>
              <a:t>Excavations and Surveys in Israel</a:t>
            </a:r>
            <a:r>
              <a:rPr lang="en-US" sz="1200" kern="1200" dirty="0">
                <a:solidFill>
                  <a:schemeClr val="tx1"/>
                </a:solidFill>
                <a:effectLst/>
                <a:latin typeface="+mn-lt"/>
                <a:ea typeface="+mn-ea"/>
                <a:cs typeface="+mn-cs"/>
              </a:rPr>
              <a:t> 16: 97.</a:t>
            </a:r>
          </a:p>
          <a:p>
            <a:r>
              <a:rPr lang="en-US" sz="1200" kern="1200" dirty="0" err="1">
                <a:solidFill>
                  <a:schemeClr val="tx1"/>
                </a:solidFill>
                <a:effectLst/>
                <a:latin typeface="+mn-lt"/>
                <a:ea typeface="+mn-ea"/>
                <a:cs typeface="+mn-cs"/>
              </a:rPr>
              <a:t>Yeivin</a:t>
            </a:r>
            <a:r>
              <a:rPr lang="en-US" sz="1200" kern="1200" dirty="0">
                <a:solidFill>
                  <a:schemeClr val="tx1"/>
                </a:solidFill>
                <a:effectLst/>
                <a:latin typeface="+mn-lt"/>
                <a:ea typeface="+mn-ea"/>
                <a:cs typeface="+mn-cs"/>
              </a:rPr>
              <a:t>, S.</a:t>
            </a:r>
          </a:p>
          <a:p>
            <a:pPr marL="685800" indent="-457200">
              <a:tabLst>
                <a:tab pos="685800" algn="l"/>
              </a:tabLst>
            </a:pPr>
            <a:r>
              <a:rPr lang="en-US" sz="1200" kern="1200" dirty="0">
                <a:solidFill>
                  <a:schemeClr val="tx1"/>
                </a:solidFill>
                <a:effectLst/>
                <a:latin typeface="+mn-lt"/>
                <a:ea typeface="+mn-ea"/>
                <a:cs typeface="+mn-cs"/>
              </a:rPr>
              <a:t>1971	The Benjaminite Settlement in the Western Part of their Territory. </a:t>
            </a:r>
            <a:r>
              <a:rPr lang="en-US" sz="1200" i="1" kern="1200" dirty="0">
                <a:solidFill>
                  <a:schemeClr val="tx1"/>
                </a:solidFill>
                <a:effectLst/>
                <a:latin typeface="+mn-lt"/>
                <a:ea typeface="+mn-ea"/>
                <a:cs typeface="+mn-cs"/>
              </a:rPr>
              <a:t>Israel Exploration Journal</a:t>
            </a:r>
            <a:r>
              <a:rPr lang="en-US" sz="1200" kern="1200" dirty="0">
                <a:solidFill>
                  <a:schemeClr val="tx1"/>
                </a:solidFill>
                <a:effectLst/>
                <a:latin typeface="+mn-lt"/>
                <a:ea typeface="+mn-ea"/>
                <a:cs typeface="+mn-cs"/>
              </a:rPr>
              <a:t> 21: 141–54.</a:t>
            </a:r>
          </a:p>
          <a:p>
            <a:endParaRPr lang="en-US" dirty="0"/>
          </a:p>
          <a:p>
            <a:r>
              <a:rPr lang="en-US" dirty="0"/>
              <a:t>ws061015066</a:t>
            </a:r>
          </a:p>
        </p:txBody>
      </p:sp>
      <p:sp>
        <p:nvSpPr>
          <p:cNvPr id="4" name="Slide Number Placeholder 3"/>
          <p:cNvSpPr>
            <a:spLocks noGrp="1"/>
          </p:cNvSpPr>
          <p:nvPr>
            <p:ph type="sldNum" sz="quarter" idx="10"/>
          </p:nvPr>
        </p:nvSpPr>
        <p:spPr/>
        <p:txBody>
          <a:bodyPr/>
          <a:lstStyle/>
          <a:p>
            <a:fld id="{4E4946A3-FD68-4E77-9DEF-1E7536A4AD96}" type="slidenum">
              <a:rPr lang="en-US" smtClean="0"/>
              <a:t>191</a:t>
            </a:fld>
            <a:endParaRPr lang="en-US"/>
          </a:p>
        </p:txBody>
      </p:sp>
    </p:spTree>
    <p:extLst>
      <p:ext uri="{BB962C8B-B14F-4D97-AF65-F5344CB8AC3E}">
        <p14:creationId xmlns:p14="http://schemas.microsoft.com/office/powerpoint/2010/main" val="269326431"/>
      </p:ext>
    </p:extLst>
  </p:cSld>
  <p:clrMapOvr>
    <a:masterClrMapping/>
  </p:clrMapOvr>
</p:notes>
</file>

<file path=ppt/notesSlides/notesSlide1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The identification of </a:t>
            </a:r>
            <a:r>
              <a:rPr lang="en-US" sz="1200" kern="1200" dirty="0" err="1">
                <a:solidFill>
                  <a:schemeClr val="tx1"/>
                </a:solidFill>
                <a:effectLst/>
                <a:latin typeface="+mn-lt"/>
                <a:ea typeface="+mn-ea"/>
                <a:cs typeface="+mn-cs"/>
              </a:rPr>
              <a:t>Beeroth</a:t>
            </a:r>
            <a:r>
              <a:rPr lang="en-US" sz="1200" kern="1200" dirty="0">
                <a:solidFill>
                  <a:schemeClr val="tx1"/>
                </a:solidFill>
                <a:effectLst/>
                <a:latin typeface="+mn-lt"/>
                <a:ea typeface="+mn-ea"/>
                <a:cs typeface="+mn-cs"/>
              </a:rPr>
              <a:t> has not yet been definitively settled. There are two major contenders for the site—el-</a:t>
            </a:r>
            <a:r>
              <a:rPr lang="en-US" sz="1200" kern="1200" dirty="0" err="1">
                <a:solidFill>
                  <a:schemeClr val="tx1"/>
                </a:solidFill>
                <a:effectLst/>
                <a:latin typeface="+mn-lt"/>
                <a:ea typeface="+mn-ea"/>
                <a:cs typeface="+mn-cs"/>
              </a:rPr>
              <a:t>Bireh</a:t>
            </a:r>
            <a:r>
              <a:rPr lang="en-US" sz="1200" kern="1200" dirty="0">
                <a:solidFill>
                  <a:schemeClr val="tx1"/>
                </a:solidFill>
                <a:effectLst/>
                <a:latin typeface="+mn-lt"/>
                <a:ea typeface="+mn-ea"/>
                <a:cs typeface="+mn-cs"/>
              </a:rPr>
              <a:t> (Robinson and Smith 1841: 132–33) and </a:t>
            </a:r>
            <a:r>
              <a:rPr lang="en-US" sz="1200" kern="1200" dirty="0" err="1">
                <a:solidFill>
                  <a:schemeClr val="tx1"/>
                </a:solidFill>
                <a:effectLst/>
                <a:latin typeface="+mn-lt"/>
                <a:ea typeface="+mn-ea"/>
                <a:cs typeface="+mn-cs"/>
              </a:rPr>
              <a:t>Nebi</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Samwill</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Kallai-Kleinmann</a:t>
            </a:r>
            <a:r>
              <a:rPr lang="en-US" sz="1200" kern="1200" dirty="0">
                <a:solidFill>
                  <a:schemeClr val="tx1"/>
                </a:solidFill>
                <a:effectLst/>
                <a:latin typeface="+mn-lt"/>
                <a:ea typeface="+mn-ea"/>
                <a:cs typeface="+mn-cs"/>
              </a:rPr>
              <a:t> 1954; </a:t>
            </a:r>
            <a:r>
              <a:rPr lang="en-US" sz="1200" kern="1200" dirty="0" err="1">
                <a:solidFill>
                  <a:schemeClr val="tx1"/>
                </a:solidFill>
                <a:effectLst/>
                <a:latin typeface="+mn-lt"/>
                <a:ea typeface="+mn-ea"/>
                <a:cs typeface="+mn-cs"/>
              </a:rPr>
              <a:t>Kallai</a:t>
            </a:r>
            <a:r>
              <a:rPr lang="en-US" sz="1200" kern="1200" dirty="0">
                <a:solidFill>
                  <a:schemeClr val="tx1"/>
                </a:solidFill>
                <a:effectLst/>
                <a:latin typeface="+mn-lt"/>
                <a:ea typeface="+mn-ea"/>
                <a:cs typeface="+mn-cs"/>
              </a:rPr>
              <a:t> 1986: 398–400) or adjacent Khirbet el-Burj with a suggested toponymic connection from nearby Khirbet el </a:t>
            </a:r>
            <a:r>
              <a:rPr lang="en-US" sz="1200" kern="1200" dirty="0" err="1">
                <a:solidFill>
                  <a:schemeClr val="tx1"/>
                </a:solidFill>
                <a:effectLst/>
                <a:latin typeface="+mn-lt"/>
                <a:ea typeface="+mn-ea"/>
                <a:cs typeface="+mn-cs"/>
              </a:rPr>
              <a:t>Biyar</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Yeivin</a:t>
            </a:r>
            <a:r>
              <a:rPr lang="en-US" sz="1200" kern="1200" dirty="0">
                <a:solidFill>
                  <a:schemeClr val="tx1"/>
                </a:solidFill>
                <a:effectLst/>
                <a:latin typeface="+mn-lt"/>
                <a:ea typeface="+mn-ea"/>
                <a:cs typeface="+mn-cs"/>
              </a:rPr>
              <a:t> 1971: 142–44; </a:t>
            </a:r>
            <a:r>
              <a:rPr lang="en-US" sz="1200" kern="1200" dirty="0" err="1">
                <a:solidFill>
                  <a:schemeClr val="tx1"/>
                </a:solidFill>
                <a:effectLst/>
                <a:latin typeface="+mn-lt"/>
                <a:ea typeface="+mn-ea"/>
                <a:cs typeface="+mn-cs"/>
              </a:rPr>
              <a:t>Aharoni</a:t>
            </a:r>
            <a:r>
              <a:rPr lang="en-US" sz="1200" kern="1200" dirty="0">
                <a:solidFill>
                  <a:schemeClr val="tx1"/>
                </a:solidFill>
                <a:effectLst/>
                <a:latin typeface="+mn-lt"/>
                <a:ea typeface="+mn-ea"/>
                <a:cs typeface="+mn-cs"/>
              </a:rPr>
              <a:t> 1979: 431; McCarter 1980: 123; Finkelstein 1988: 65–67).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Robinson was the first to suggest el-</a:t>
            </a:r>
            <a:r>
              <a:rPr lang="en-US" sz="1200" kern="1200" dirty="0" err="1">
                <a:solidFill>
                  <a:schemeClr val="tx1"/>
                </a:solidFill>
                <a:effectLst/>
                <a:latin typeface="+mn-lt"/>
                <a:ea typeface="+mn-ea"/>
                <a:cs typeface="+mn-cs"/>
              </a:rPr>
              <a:t>Bireh</a:t>
            </a:r>
            <a:r>
              <a:rPr lang="en-US" sz="1200" kern="1200" dirty="0">
                <a:solidFill>
                  <a:schemeClr val="tx1"/>
                </a:solidFill>
                <a:effectLst/>
                <a:latin typeface="+mn-lt"/>
                <a:ea typeface="+mn-ea"/>
                <a:cs typeface="+mn-cs"/>
              </a:rPr>
              <a:t>, which he based on a similarity of the name and a supposed approximation with an entry in Eusebius (1841: 132–33). After Bronze and Iron Age remains were found at Ras et-</a:t>
            </a:r>
            <a:r>
              <a:rPr lang="en-US" sz="1200" kern="1200" dirty="0" err="1">
                <a:solidFill>
                  <a:schemeClr val="tx1"/>
                </a:solidFill>
                <a:effectLst/>
                <a:latin typeface="+mn-lt"/>
                <a:ea typeface="+mn-ea"/>
                <a:cs typeface="+mn-cs"/>
              </a:rPr>
              <a:t>Tahuneh</a:t>
            </a:r>
            <a:r>
              <a:rPr lang="en-US" sz="1200" kern="1200" dirty="0">
                <a:solidFill>
                  <a:schemeClr val="tx1"/>
                </a:solidFill>
                <a:effectLst/>
                <a:latin typeface="+mn-lt"/>
                <a:ea typeface="+mn-ea"/>
                <a:cs typeface="+mn-cs"/>
              </a:rPr>
              <a:t> inside el-</a:t>
            </a:r>
            <a:r>
              <a:rPr lang="en-US" sz="1200" kern="1200" dirty="0" err="1">
                <a:solidFill>
                  <a:schemeClr val="tx1"/>
                </a:solidFill>
                <a:effectLst/>
                <a:latin typeface="+mn-lt"/>
                <a:ea typeface="+mn-ea"/>
                <a:cs typeface="+mn-cs"/>
              </a:rPr>
              <a:t>Bireh</a:t>
            </a:r>
            <a:r>
              <a:rPr lang="en-US" sz="1200" kern="1200" dirty="0">
                <a:solidFill>
                  <a:schemeClr val="tx1"/>
                </a:solidFill>
                <a:effectLst/>
                <a:latin typeface="+mn-lt"/>
                <a:ea typeface="+mn-ea"/>
                <a:cs typeface="+mn-cs"/>
              </a:rPr>
              <a:t>, many scholars considered </a:t>
            </a:r>
            <a:r>
              <a:rPr lang="en-US" sz="1200" kern="1200" dirty="0" err="1">
                <a:solidFill>
                  <a:schemeClr val="tx1"/>
                </a:solidFill>
                <a:effectLst/>
                <a:latin typeface="+mn-lt"/>
                <a:ea typeface="+mn-ea"/>
                <a:cs typeface="+mn-cs"/>
              </a:rPr>
              <a:t>Beeroth’s</a:t>
            </a:r>
            <a:r>
              <a:rPr lang="en-US" sz="1200" kern="1200" dirty="0">
                <a:solidFill>
                  <a:schemeClr val="tx1"/>
                </a:solidFill>
                <a:effectLst/>
                <a:latin typeface="+mn-lt"/>
                <a:ea typeface="+mn-ea"/>
                <a:cs typeface="+mn-cs"/>
              </a:rPr>
              <a:t> identification to be settled (Alt 1926; Beyer 1930; </a:t>
            </a:r>
            <a:r>
              <a:rPr lang="en-US" sz="1200" kern="1200" dirty="0" err="1">
                <a:solidFill>
                  <a:schemeClr val="tx1"/>
                </a:solidFill>
                <a:effectLst/>
                <a:latin typeface="+mn-lt"/>
                <a:ea typeface="+mn-ea"/>
                <a:cs typeface="+mn-cs"/>
              </a:rPr>
              <a:t>Elliger</a:t>
            </a:r>
            <a:r>
              <a:rPr lang="en-US" sz="1200" kern="1200" dirty="0">
                <a:solidFill>
                  <a:schemeClr val="tx1"/>
                </a:solidFill>
                <a:effectLst/>
                <a:latin typeface="+mn-lt"/>
                <a:ea typeface="+mn-ea"/>
                <a:cs typeface="+mn-cs"/>
              </a:rPr>
              <a:t> 1957). However, further exploration makes this identification doubtful. </a:t>
            </a:r>
          </a:p>
          <a:p>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References:</a:t>
            </a:r>
            <a:br>
              <a:rPr lang="en-US" sz="1200" kern="1200" dirty="0">
                <a:solidFill>
                  <a:schemeClr val="tx1"/>
                </a:solidFill>
                <a:effectLst/>
                <a:latin typeface="+mn-lt"/>
                <a:ea typeface="+mn-ea"/>
                <a:cs typeface="+mn-cs"/>
              </a:rPr>
            </a:br>
            <a:r>
              <a:rPr lang="en-US" sz="1200" kern="1200" dirty="0" err="1">
                <a:solidFill>
                  <a:schemeClr val="tx1"/>
                </a:solidFill>
                <a:effectLst/>
                <a:latin typeface="+mn-lt"/>
                <a:ea typeface="+mn-ea"/>
                <a:cs typeface="+mn-cs"/>
              </a:rPr>
              <a:t>Aharoni</a:t>
            </a:r>
            <a:r>
              <a:rPr lang="en-US" sz="1200" kern="1200" dirty="0">
                <a:solidFill>
                  <a:schemeClr val="tx1"/>
                </a:solidFill>
                <a:effectLst/>
                <a:latin typeface="+mn-lt"/>
                <a:ea typeface="+mn-ea"/>
                <a:cs typeface="+mn-cs"/>
              </a:rPr>
              <a:t>, Y.</a:t>
            </a:r>
          </a:p>
          <a:p>
            <a:pPr marL="685800" indent="-457200">
              <a:tabLst>
                <a:tab pos="685800" algn="l"/>
              </a:tabLst>
            </a:pPr>
            <a:r>
              <a:rPr lang="en-US" sz="1200" kern="1200" dirty="0">
                <a:solidFill>
                  <a:schemeClr val="tx1"/>
                </a:solidFill>
                <a:effectLst/>
                <a:latin typeface="+mn-lt"/>
                <a:ea typeface="+mn-ea"/>
                <a:cs typeface="+mn-cs"/>
              </a:rPr>
              <a:t>1979	</a:t>
            </a:r>
            <a:r>
              <a:rPr lang="en-US" sz="1200" i="1" kern="1200" dirty="0">
                <a:solidFill>
                  <a:schemeClr val="tx1"/>
                </a:solidFill>
                <a:effectLst/>
                <a:latin typeface="+mn-lt"/>
                <a:ea typeface="+mn-ea"/>
                <a:cs typeface="+mn-cs"/>
              </a:rPr>
              <a:t>The Land of the Bible: A Historical Geography</a:t>
            </a:r>
            <a:r>
              <a:rPr lang="en-US" sz="1200" kern="1200" dirty="0">
                <a:solidFill>
                  <a:schemeClr val="tx1"/>
                </a:solidFill>
                <a:effectLst/>
                <a:latin typeface="+mn-lt"/>
                <a:ea typeface="+mn-ea"/>
                <a:cs typeface="+mn-cs"/>
              </a:rPr>
              <a:t>. Revised and enlarged edition. Trans. A. F. Rainey, from Hebrew. Philadelphia: Westminster Press.</a:t>
            </a:r>
          </a:p>
          <a:p>
            <a:r>
              <a:rPr lang="en-US" sz="1200" kern="1200" dirty="0">
                <a:solidFill>
                  <a:schemeClr val="tx1"/>
                </a:solidFill>
                <a:effectLst/>
                <a:latin typeface="+mn-lt"/>
                <a:ea typeface="+mn-ea"/>
                <a:cs typeface="+mn-cs"/>
              </a:rPr>
              <a:t>Albright, W. F.</a:t>
            </a:r>
          </a:p>
          <a:p>
            <a:pPr marL="685800" indent="-457200">
              <a:tabLst>
                <a:tab pos="685800" algn="l"/>
              </a:tabLst>
            </a:pPr>
            <a:r>
              <a:rPr lang="en-US" sz="1200" kern="1200" dirty="0">
                <a:solidFill>
                  <a:schemeClr val="tx1"/>
                </a:solidFill>
                <a:effectLst/>
                <a:latin typeface="+mn-lt"/>
                <a:ea typeface="+mn-ea"/>
                <a:cs typeface="+mn-cs"/>
              </a:rPr>
              <a:t>1922	Excavations and Results at Tell el-</a:t>
            </a:r>
            <a:r>
              <a:rPr lang="en-US" sz="1200" kern="1200" dirty="0" err="1">
                <a:solidFill>
                  <a:schemeClr val="tx1"/>
                </a:solidFill>
                <a:effectLst/>
                <a:latin typeface="+mn-lt"/>
                <a:ea typeface="+mn-ea"/>
                <a:cs typeface="+mn-cs"/>
              </a:rPr>
              <a:t>Fûl</a:t>
            </a:r>
            <a:r>
              <a:rPr lang="en-US" sz="1200" kern="1200" dirty="0">
                <a:solidFill>
                  <a:schemeClr val="tx1"/>
                </a:solidFill>
                <a:effectLst/>
                <a:latin typeface="+mn-lt"/>
                <a:ea typeface="+mn-ea"/>
                <a:cs typeface="+mn-cs"/>
              </a:rPr>
              <a:t> (Gibeah of Saul). </a:t>
            </a:r>
            <a:r>
              <a:rPr lang="en-US" sz="1200" i="1" kern="1200" dirty="0">
                <a:solidFill>
                  <a:schemeClr val="tx1"/>
                </a:solidFill>
                <a:effectLst/>
                <a:latin typeface="+mn-lt"/>
                <a:ea typeface="+mn-ea"/>
                <a:cs typeface="+mn-cs"/>
              </a:rPr>
              <a:t>The Annual of the American Schools of Oriental Research</a:t>
            </a:r>
            <a:r>
              <a:rPr lang="en-US" sz="1200" kern="1200" dirty="0">
                <a:solidFill>
                  <a:schemeClr val="tx1"/>
                </a:solidFill>
                <a:effectLst/>
                <a:latin typeface="+mn-lt"/>
                <a:ea typeface="+mn-ea"/>
                <a:cs typeface="+mn-cs"/>
              </a:rPr>
              <a:t> 4: iii–160.</a:t>
            </a:r>
          </a:p>
          <a:p>
            <a:r>
              <a:rPr lang="en-US" sz="1200" kern="1200" dirty="0">
                <a:solidFill>
                  <a:schemeClr val="tx1"/>
                </a:solidFill>
                <a:effectLst/>
                <a:latin typeface="+mn-lt"/>
                <a:ea typeface="+mn-ea"/>
                <a:cs typeface="+mn-cs"/>
              </a:rPr>
              <a:t>Alt, A.</a:t>
            </a:r>
          </a:p>
          <a:p>
            <a:pPr marL="685800" indent="-457200">
              <a:tabLst>
                <a:tab pos="685800" algn="l"/>
              </a:tabLst>
            </a:pPr>
            <a:r>
              <a:rPr lang="en-US" sz="1200" kern="1200" dirty="0">
                <a:solidFill>
                  <a:schemeClr val="tx1"/>
                </a:solidFill>
                <a:effectLst/>
                <a:latin typeface="+mn-lt"/>
                <a:ea typeface="+mn-ea"/>
                <a:cs typeface="+mn-cs"/>
              </a:rPr>
              <a:t>1926	</a:t>
            </a:r>
            <a:r>
              <a:rPr lang="en-US" sz="1200" kern="1200" dirty="0" err="1">
                <a:solidFill>
                  <a:schemeClr val="tx1"/>
                </a:solidFill>
                <a:effectLst/>
                <a:latin typeface="+mn-lt"/>
                <a:ea typeface="+mn-ea"/>
                <a:cs typeface="+mn-cs"/>
              </a:rPr>
              <a:t>Ataroth</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Palästina-Jahrbuch</a:t>
            </a:r>
            <a:r>
              <a:rPr lang="en-US" sz="1200" kern="1200" dirty="0">
                <a:solidFill>
                  <a:schemeClr val="tx1"/>
                </a:solidFill>
                <a:effectLst/>
                <a:latin typeface="+mn-lt"/>
                <a:ea typeface="+mn-ea"/>
                <a:cs typeface="+mn-cs"/>
              </a:rPr>
              <a:t> 22: 33.</a:t>
            </a:r>
          </a:p>
          <a:p>
            <a:r>
              <a:rPr lang="en-US" sz="1200" kern="1200" dirty="0">
                <a:solidFill>
                  <a:schemeClr val="tx1"/>
                </a:solidFill>
                <a:effectLst/>
                <a:latin typeface="+mn-lt"/>
                <a:ea typeface="+mn-ea"/>
                <a:cs typeface="+mn-cs"/>
              </a:rPr>
              <a:t>Beyer, G.</a:t>
            </a:r>
          </a:p>
          <a:p>
            <a:pPr marL="685800" indent="-457200">
              <a:tabLst>
                <a:tab pos="685800" algn="l"/>
              </a:tabLst>
            </a:pPr>
            <a:r>
              <a:rPr lang="en-US" sz="1200" kern="1200" dirty="0">
                <a:solidFill>
                  <a:schemeClr val="tx1"/>
                </a:solidFill>
                <a:effectLst/>
                <a:latin typeface="+mn-lt"/>
                <a:ea typeface="+mn-ea"/>
                <a:cs typeface="+mn-cs"/>
              </a:rPr>
              <a:t>1930	Eusebius </a:t>
            </a:r>
            <a:r>
              <a:rPr lang="en-US" sz="1200" kern="1200" dirty="0" err="1">
                <a:solidFill>
                  <a:schemeClr val="tx1"/>
                </a:solidFill>
                <a:effectLst/>
                <a:latin typeface="+mn-lt"/>
                <a:ea typeface="+mn-ea"/>
                <a:cs typeface="+mn-cs"/>
              </a:rPr>
              <a:t>über</a:t>
            </a:r>
            <a:r>
              <a:rPr lang="en-US" sz="1200" kern="1200" dirty="0">
                <a:solidFill>
                  <a:schemeClr val="tx1"/>
                </a:solidFill>
                <a:effectLst/>
                <a:latin typeface="+mn-lt"/>
                <a:ea typeface="+mn-ea"/>
                <a:cs typeface="+mn-cs"/>
              </a:rPr>
              <a:t> Gibeon und </a:t>
            </a:r>
            <a:r>
              <a:rPr lang="en-US" sz="1200" kern="1200" dirty="0" err="1">
                <a:solidFill>
                  <a:schemeClr val="tx1"/>
                </a:solidFill>
                <a:effectLst/>
                <a:latin typeface="+mn-lt"/>
                <a:ea typeface="+mn-ea"/>
                <a:cs typeface="+mn-cs"/>
              </a:rPr>
              <a:t>Beeroth</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Zeitschrift</a:t>
            </a:r>
            <a:r>
              <a:rPr lang="en-US" sz="1200" i="1" kern="1200" dirty="0">
                <a:solidFill>
                  <a:schemeClr val="tx1"/>
                </a:solidFill>
                <a:effectLst/>
                <a:latin typeface="+mn-lt"/>
                <a:ea typeface="+mn-ea"/>
                <a:cs typeface="+mn-cs"/>
              </a:rPr>
              <a:t> des </a:t>
            </a:r>
            <a:r>
              <a:rPr lang="en-US" sz="1200" i="1" kern="1200" dirty="0" err="1">
                <a:solidFill>
                  <a:schemeClr val="tx1"/>
                </a:solidFill>
                <a:effectLst/>
                <a:latin typeface="+mn-lt"/>
                <a:ea typeface="+mn-ea"/>
                <a:cs typeface="+mn-cs"/>
              </a:rPr>
              <a:t>Deutschen</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Palästina</a:t>
            </a:r>
            <a:r>
              <a:rPr lang="en-US" sz="1200" i="1" kern="1200" dirty="0">
                <a:solidFill>
                  <a:schemeClr val="tx1"/>
                </a:solidFill>
                <a:effectLst/>
                <a:latin typeface="+mn-lt"/>
                <a:ea typeface="+mn-ea"/>
                <a:cs typeface="+mn-cs"/>
              </a:rPr>
              <a:t>-Vereins</a:t>
            </a:r>
            <a:r>
              <a:rPr lang="en-US" sz="1200" kern="1200" dirty="0">
                <a:solidFill>
                  <a:schemeClr val="tx1"/>
                </a:solidFill>
                <a:effectLst/>
                <a:latin typeface="+mn-lt"/>
                <a:ea typeface="+mn-ea"/>
                <a:cs typeface="+mn-cs"/>
              </a:rPr>
              <a:t> 53: 199–211.</a:t>
            </a:r>
          </a:p>
          <a:p>
            <a:r>
              <a:rPr lang="en-US" sz="1200" kern="1200" dirty="0">
                <a:solidFill>
                  <a:schemeClr val="tx1"/>
                </a:solidFill>
                <a:effectLst/>
                <a:latin typeface="+mn-lt"/>
                <a:ea typeface="+mn-ea"/>
                <a:cs typeface="+mn-cs"/>
              </a:rPr>
              <a:t>Boas, A. and </a:t>
            </a:r>
            <a:r>
              <a:rPr lang="en-US" sz="1200" kern="1200" dirty="0" err="1">
                <a:solidFill>
                  <a:schemeClr val="tx1"/>
                </a:solidFill>
                <a:effectLst/>
                <a:latin typeface="+mn-lt"/>
                <a:ea typeface="+mn-ea"/>
                <a:cs typeface="+mn-cs"/>
              </a:rPr>
              <a:t>Arbel</a:t>
            </a:r>
            <a:r>
              <a:rPr lang="en-US" sz="1200" kern="1200" dirty="0">
                <a:solidFill>
                  <a:schemeClr val="tx1"/>
                </a:solidFill>
                <a:effectLst/>
                <a:latin typeface="+mn-lt"/>
                <a:ea typeface="+mn-ea"/>
                <a:cs typeface="+mn-cs"/>
              </a:rPr>
              <a:t>, Y.</a:t>
            </a:r>
          </a:p>
          <a:p>
            <a:pPr marL="685800" indent="-457200">
              <a:tabLst>
                <a:tab pos="685800" algn="l"/>
              </a:tabLst>
            </a:pPr>
            <a:r>
              <a:rPr lang="en-US" sz="1200" kern="1200" dirty="0">
                <a:solidFill>
                  <a:schemeClr val="tx1"/>
                </a:solidFill>
                <a:effectLst/>
                <a:latin typeface="+mn-lt"/>
                <a:ea typeface="+mn-ea"/>
                <a:cs typeface="+mn-cs"/>
              </a:rPr>
              <a:t>1999	Jerusalem, Khirbet el-Burj. </a:t>
            </a:r>
            <a:r>
              <a:rPr lang="en-US" sz="1200" i="1" kern="1200" dirty="0" err="1">
                <a:solidFill>
                  <a:schemeClr val="tx1"/>
                </a:solidFill>
                <a:effectLst/>
                <a:latin typeface="+mn-lt"/>
                <a:ea typeface="+mn-ea"/>
                <a:cs typeface="+mn-cs"/>
              </a:rPr>
              <a:t>Hadashot</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Arkheologiyot</a:t>
            </a:r>
            <a:r>
              <a:rPr lang="en-US" sz="1200" i="1" kern="1200" dirty="0">
                <a:solidFill>
                  <a:schemeClr val="tx1"/>
                </a:solidFill>
                <a:effectLst/>
                <a:latin typeface="+mn-lt"/>
                <a:ea typeface="+mn-ea"/>
                <a:cs typeface="+mn-cs"/>
              </a:rPr>
              <a:t>: Excavations and Surveys in Israel </a:t>
            </a:r>
            <a:r>
              <a:rPr lang="en-US" sz="1200" kern="1200" dirty="0">
                <a:solidFill>
                  <a:schemeClr val="tx1"/>
                </a:solidFill>
                <a:effectLst/>
                <a:latin typeface="+mn-lt"/>
                <a:ea typeface="+mn-ea"/>
                <a:cs typeface="+mn-cs"/>
              </a:rPr>
              <a:t>109: 73*.</a:t>
            </a:r>
          </a:p>
          <a:p>
            <a:r>
              <a:rPr lang="en-US" sz="1200" kern="1200" dirty="0">
                <a:solidFill>
                  <a:schemeClr val="tx1"/>
                </a:solidFill>
                <a:effectLst/>
                <a:latin typeface="+mn-lt"/>
                <a:ea typeface="+mn-ea"/>
                <a:cs typeface="+mn-cs"/>
              </a:rPr>
              <a:t>Dorsey, D. A.</a:t>
            </a:r>
          </a:p>
          <a:p>
            <a:pPr marL="685800" indent="-457200">
              <a:tabLst>
                <a:tab pos="685800" algn="l"/>
              </a:tabLst>
            </a:pPr>
            <a:r>
              <a:rPr lang="en-US" sz="1200" kern="1200" dirty="0">
                <a:solidFill>
                  <a:schemeClr val="tx1"/>
                </a:solidFill>
                <a:effectLst/>
                <a:latin typeface="+mn-lt"/>
                <a:ea typeface="+mn-ea"/>
                <a:cs typeface="+mn-cs"/>
              </a:rPr>
              <a:t>1992	</a:t>
            </a:r>
            <a:r>
              <a:rPr lang="en-US" sz="1200" kern="1200" dirty="0" err="1">
                <a:solidFill>
                  <a:schemeClr val="tx1"/>
                </a:solidFill>
                <a:effectLst/>
                <a:latin typeface="+mn-lt"/>
                <a:ea typeface="+mn-ea"/>
                <a:cs typeface="+mn-cs"/>
              </a:rPr>
              <a:t>Beeroth</a:t>
            </a:r>
            <a:r>
              <a:rPr lang="en-US" sz="1200" kern="1200" dirty="0">
                <a:solidFill>
                  <a:schemeClr val="tx1"/>
                </a:solidFill>
                <a:effectLst/>
                <a:latin typeface="+mn-lt"/>
                <a:ea typeface="+mn-ea"/>
                <a:cs typeface="+mn-cs"/>
              </a:rPr>
              <a:t>. </a:t>
            </a:r>
            <a:r>
              <a:rPr lang="en-US" sz="1200" i="1" kern="1200" dirty="0">
                <a:solidFill>
                  <a:schemeClr val="tx1"/>
                </a:solidFill>
                <a:effectLst/>
                <a:latin typeface="+mn-lt"/>
                <a:ea typeface="+mn-ea"/>
                <a:cs typeface="+mn-cs"/>
              </a:rPr>
              <a:t>Anchor Bible Dictionary, </a:t>
            </a:r>
            <a:r>
              <a:rPr lang="en-US" sz="1200" kern="1200" dirty="0">
                <a:solidFill>
                  <a:schemeClr val="tx1"/>
                </a:solidFill>
                <a:effectLst/>
                <a:latin typeface="+mn-lt"/>
                <a:ea typeface="+mn-ea"/>
                <a:cs typeface="+mn-cs"/>
              </a:rPr>
              <a:t>vol. 1, ed. D. N. Freedman. New York: Doubleday.</a:t>
            </a:r>
          </a:p>
          <a:p>
            <a:r>
              <a:rPr lang="en-US" sz="1200" kern="1200" dirty="0" err="1">
                <a:solidFill>
                  <a:schemeClr val="tx1"/>
                </a:solidFill>
                <a:effectLst/>
                <a:latin typeface="+mn-lt"/>
                <a:ea typeface="+mn-ea"/>
                <a:cs typeface="+mn-cs"/>
              </a:rPr>
              <a:t>Elliger</a:t>
            </a:r>
            <a:r>
              <a:rPr lang="en-US" sz="1200" kern="1200" dirty="0">
                <a:solidFill>
                  <a:schemeClr val="tx1"/>
                </a:solidFill>
                <a:effectLst/>
                <a:latin typeface="+mn-lt"/>
                <a:ea typeface="+mn-ea"/>
                <a:cs typeface="+mn-cs"/>
              </a:rPr>
              <a:t>, K.</a:t>
            </a:r>
          </a:p>
          <a:p>
            <a:pPr marL="685800" indent="-457200">
              <a:tabLst>
                <a:tab pos="685800" algn="l"/>
              </a:tabLst>
            </a:pPr>
            <a:r>
              <a:rPr lang="en-US" sz="1200" kern="1200" dirty="0">
                <a:solidFill>
                  <a:schemeClr val="tx1"/>
                </a:solidFill>
                <a:effectLst/>
                <a:latin typeface="+mn-lt"/>
                <a:ea typeface="+mn-ea"/>
                <a:cs typeface="+mn-cs"/>
              </a:rPr>
              <a:t>1957	</a:t>
            </a:r>
            <a:r>
              <a:rPr lang="en-US" sz="1200" kern="1200" dirty="0" err="1">
                <a:solidFill>
                  <a:schemeClr val="tx1"/>
                </a:solidFill>
                <a:effectLst/>
                <a:latin typeface="+mn-lt"/>
                <a:ea typeface="+mn-ea"/>
                <a:cs typeface="+mn-cs"/>
              </a:rPr>
              <a:t>Beeroth</a:t>
            </a:r>
            <a:r>
              <a:rPr lang="en-US" sz="1200" kern="1200" dirty="0">
                <a:solidFill>
                  <a:schemeClr val="tx1"/>
                </a:solidFill>
                <a:effectLst/>
                <a:latin typeface="+mn-lt"/>
                <a:ea typeface="+mn-ea"/>
                <a:cs typeface="+mn-cs"/>
              </a:rPr>
              <a:t> und Gibeon. </a:t>
            </a:r>
            <a:r>
              <a:rPr lang="en-US" sz="1200" i="1" kern="1200" dirty="0" err="1">
                <a:solidFill>
                  <a:schemeClr val="tx1"/>
                </a:solidFill>
                <a:effectLst/>
                <a:latin typeface="+mn-lt"/>
                <a:ea typeface="+mn-ea"/>
                <a:cs typeface="+mn-cs"/>
              </a:rPr>
              <a:t>Zeitschrift</a:t>
            </a:r>
            <a:r>
              <a:rPr lang="en-US" sz="1200" i="1" kern="1200" dirty="0">
                <a:solidFill>
                  <a:schemeClr val="tx1"/>
                </a:solidFill>
                <a:effectLst/>
                <a:latin typeface="+mn-lt"/>
                <a:ea typeface="+mn-ea"/>
                <a:cs typeface="+mn-cs"/>
              </a:rPr>
              <a:t> des </a:t>
            </a:r>
            <a:r>
              <a:rPr lang="en-US" sz="1200" i="1" kern="1200" dirty="0" err="1">
                <a:solidFill>
                  <a:schemeClr val="tx1"/>
                </a:solidFill>
                <a:effectLst/>
                <a:latin typeface="+mn-lt"/>
                <a:ea typeface="+mn-ea"/>
                <a:cs typeface="+mn-cs"/>
              </a:rPr>
              <a:t>Deutschen</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Palästina</a:t>
            </a:r>
            <a:r>
              <a:rPr lang="en-US" sz="1200" i="1" kern="1200" dirty="0">
                <a:solidFill>
                  <a:schemeClr val="tx1"/>
                </a:solidFill>
                <a:effectLst/>
                <a:latin typeface="+mn-lt"/>
                <a:ea typeface="+mn-ea"/>
                <a:cs typeface="+mn-cs"/>
              </a:rPr>
              <a:t>-Vereins</a:t>
            </a:r>
            <a:r>
              <a:rPr lang="en-US" sz="1200" kern="1200" dirty="0">
                <a:solidFill>
                  <a:schemeClr val="tx1"/>
                </a:solidFill>
                <a:effectLst/>
                <a:latin typeface="+mn-lt"/>
                <a:ea typeface="+mn-ea"/>
                <a:cs typeface="+mn-cs"/>
              </a:rPr>
              <a:t> 73: 125–32.</a:t>
            </a:r>
          </a:p>
          <a:p>
            <a:r>
              <a:rPr lang="en-US" sz="1200" kern="1200" dirty="0">
                <a:solidFill>
                  <a:schemeClr val="tx1"/>
                </a:solidFill>
                <a:effectLst/>
                <a:latin typeface="+mn-lt"/>
                <a:ea typeface="+mn-ea"/>
                <a:cs typeface="+mn-cs"/>
              </a:rPr>
              <a:t>Feldstein, A.; Kidron, G.; </a:t>
            </a:r>
            <a:r>
              <a:rPr lang="en-US" sz="1200" kern="1200" dirty="0" err="1">
                <a:solidFill>
                  <a:schemeClr val="tx1"/>
                </a:solidFill>
                <a:effectLst/>
                <a:latin typeface="+mn-lt"/>
                <a:ea typeface="+mn-ea"/>
                <a:cs typeface="+mn-cs"/>
              </a:rPr>
              <a:t>Nitzan</a:t>
            </a:r>
            <a:r>
              <a:rPr lang="en-US" sz="1200" kern="1200" dirty="0">
                <a:solidFill>
                  <a:schemeClr val="tx1"/>
                </a:solidFill>
                <a:effectLst/>
                <a:latin typeface="+mn-lt"/>
                <a:ea typeface="+mn-ea"/>
                <a:cs typeface="+mn-cs"/>
              </a:rPr>
              <a:t>, M. K.; </a:t>
            </a:r>
            <a:r>
              <a:rPr lang="en-US" sz="1200" kern="1200" dirty="0" err="1">
                <a:solidFill>
                  <a:schemeClr val="tx1"/>
                </a:solidFill>
                <a:effectLst/>
                <a:latin typeface="+mn-lt"/>
                <a:ea typeface="+mn-ea"/>
                <a:cs typeface="+mn-cs"/>
              </a:rPr>
              <a:t>Kamaisky</a:t>
            </a:r>
            <a:r>
              <a:rPr lang="en-US" sz="1200" kern="1200" dirty="0">
                <a:solidFill>
                  <a:schemeClr val="tx1"/>
                </a:solidFill>
                <a:effectLst/>
                <a:latin typeface="+mn-lt"/>
                <a:ea typeface="+mn-ea"/>
                <a:cs typeface="+mn-cs"/>
              </a:rPr>
              <a:t>, Y.; and </a:t>
            </a:r>
            <a:r>
              <a:rPr lang="en-US" sz="1200" kern="1200" dirty="0" err="1">
                <a:solidFill>
                  <a:schemeClr val="tx1"/>
                </a:solidFill>
                <a:effectLst/>
                <a:latin typeface="+mn-lt"/>
                <a:ea typeface="+mn-ea"/>
                <a:cs typeface="+mn-cs"/>
              </a:rPr>
              <a:t>Eitam</a:t>
            </a:r>
            <a:r>
              <a:rPr lang="en-US" sz="1200" kern="1200" dirty="0">
                <a:solidFill>
                  <a:schemeClr val="tx1"/>
                </a:solidFill>
                <a:effectLst/>
                <a:latin typeface="+mn-lt"/>
                <a:ea typeface="+mn-ea"/>
                <a:cs typeface="+mn-cs"/>
              </a:rPr>
              <a:t>, D. </a:t>
            </a:r>
          </a:p>
          <a:p>
            <a:pPr marL="685800" indent="-457200">
              <a:tabLst>
                <a:tab pos="685800" algn="l"/>
              </a:tabLst>
            </a:pPr>
            <a:r>
              <a:rPr lang="en-US" sz="1200" kern="1200" dirty="0">
                <a:solidFill>
                  <a:schemeClr val="tx1"/>
                </a:solidFill>
                <a:effectLst/>
                <a:latin typeface="+mn-lt"/>
                <a:ea typeface="+mn-ea"/>
                <a:cs typeface="+mn-cs"/>
              </a:rPr>
              <a:t>2013	</a:t>
            </a:r>
            <a:r>
              <a:rPr lang="en-US" sz="1200" i="1" kern="1200" dirty="0">
                <a:solidFill>
                  <a:schemeClr val="tx1"/>
                </a:solidFill>
                <a:effectLst/>
                <a:latin typeface="+mn-lt"/>
                <a:ea typeface="+mn-ea"/>
                <a:cs typeface="+mn-cs"/>
              </a:rPr>
              <a:t>Map of Ein </a:t>
            </a:r>
            <a:r>
              <a:rPr lang="en-US" sz="1200" i="1" kern="1200" dirty="0" err="1">
                <a:solidFill>
                  <a:schemeClr val="tx1"/>
                </a:solidFill>
                <a:effectLst/>
                <a:latin typeface="+mn-lt"/>
                <a:ea typeface="+mn-ea"/>
                <a:cs typeface="+mn-cs"/>
              </a:rPr>
              <a:t>Kerem</a:t>
            </a:r>
            <a:r>
              <a:rPr lang="en-US" i="1" dirty="0"/>
              <a:t>—</a:t>
            </a:r>
            <a:r>
              <a:rPr lang="en-US" sz="1200" i="1" kern="1200" dirty="0">
                <a:solidFill>
                  <a:schemeClr val="tx1"/>
                </a:solidFill>
                <a:effectLst/>
                <a:latin typeface="+mn-lt"/>
                <a:ea typeface="+mn-ea"/>
                <a:cs typeface="+mn-cs"/>
              </a:rPr>
              <a:t>Benjamin Survey; Survey of Jerusalem</a:t>
            </a:r>
            <a:r>
              <a:rPr lang="en-US" sz="1200" kern="1200" dirty="0">
                <a:solidFill>
                  <a:schemeClr val="tx1"/>
                </a:solidFill>
                <a:effectLst/>
                <a:latin typeface="+mn-lt"/>
                <a:ea typeface="+mn-ea"/>
                <a:cs typeface="+mn-cs"/>
              </a:rPr>
              <a:t>. Online edition. Ed. Y. Magen, I. Finkelstein, and R. </a:t>
            </a:r>
            <a:r>
              <a:rPr lang="en-US" sz="1200" kern="1200" dirty="0" err="1">
                <a:solidFill>
                  <a:schemeClr val="tx1"/>
                </a:solidFill>
                <a:effectLst/>
                <a:latin typeface="+mn-lt"/>
                <a:ea typeface="+mn-ea"/>
                <a:cs typeface="+mn-cs"/>
              </a:rPr>
              <a:t>Eshel</a:t>
            </a:r>
            <a:r>
              <a:rPr lang="en-US" sz="1200" kern="1200" dirty="0">
                <a:solidFill>
                  <a:schemeClr val="tx1"/>
                </a:solidFill>
                <a:effectLst/>
                <a:latin typeface="+mn-lt"/>
                <a:ea typeface="+mn-ea"/>
                <a:cs typeface="+mn-cs"/>
              </a:rPr>
              <a:t>. Jerusalem: Archaeological Survey of Israel 101. Israel Antiquities Authority.</a:t>
            </a:r>
          </a:p>
          <a:p>
            <a:r>
              <a:rPr lang="en-US" sz="1200" kern="1200" dirty="0">
                <a:solidFill>
                  <a:schemeClr val="tx1"/>
                </a:solidFill>
                <a:effectLst/>
                <a:latin typeface="+mn-lt"/>
                <a:ea typeface="+mn-ea"/>
                <a:cs typeface="+mn-cs"/>
              </a:rPr>
              <a:t>Finkelstein, I.</a:t>
            </a:r>
          </a:p>
          <a:p>
            <a:pPr marL="685800" indent="-457200">
              <a:tabLst>
                <a:tab pos="685800" algn="l"/>
              </a:tabLst>
            </a:pPr>
            <a:r>
              <a:rPr lang="en-US" sz="1200" kern="1200" dirty="0">
                <a:solidFill>
                  <a:schemeClr val="tx1"/>
                </a:solidFill>
                <a:effectLst/>
                <a:latin typeface="+mn-lt"/>
                <a:ea typeface="+mn-ea"/>
                <a:cs typeface="+mn-cs"/>
              </a:rPr>
              <a:t>1988	</a:t>
            </a:r>
            <a:r>
              <a:rPr lang="en-US" sz="1200" i="1" kern="1200" dirty="0">
                <a:solidFill>
                  <a:schemeClr val="tx1"/>
                </a:solidFill>
                <a:effectLst/>
                <a:latin typeface="+mn-lt"/>
                <a:ea typeface="+mn-ea"/>
                <a:cs typeface="+mn-cs"/>
              </a:rPr>
              <a:t>The Archaeology of the Israelite Settlement</a:t>
            </a:r>
            <a:r>
              <a:rPr lang="en-US" sz="1200" kern="1200" dirty="0">
                <a:solidFill>
                  <a:schemeClr val="tx1"/>
                </a:solidFill>
                <a:effectLst/>
                <a:latin typeface="+mn-lt"/>
                <a:ea typeface="+mn-ea"/>
                <a:cs typeface="+mn-cs"/>
              </a:rPr>
              <a:t>. Jerusalem: Israel Exploration Society.</a:t>
            </a:r>
          </a:p>
          <a:p>
            <a:r>
              <a:rPr lang="en-US" sz="1200" kern="1200" dirty="0">
                <a:solidFill>
                  <a:schemeClr val="tx1"/>
                </a:solidFill>
                <a:effectLst/>
                <a:latin typeface="+mn-lt"/>
                <a:ea typeface="+mn-ea"/>
                <a:cs typeface="+mn-cs"/>
              </a:rPr>
              <a:t>Greenberg, R. and </a:t>
            </a:r>
            <a:r>
              <a:rPr lang="en-US" sz="1200" kern="1200" dirty="0" err="1">
                <a:solidFill>
                  <a:schemeClr val="tx1"/>
                </a:solidFill>
                <a:effectLst/>
                <a:latin typeface="+mn-lt"/>
                <a:ea typeface="+mn-ea"/>
                <a:cs typeface="+mn-cs"/>
              </a:rPr>
              <a:t>Keinan</a:t>
            </a:r>
            <a:r>
              <a:rPr lang="en-US" sz="1200" kern="1200" dirty="0">
                <a:solidFill>
                  <a:schemeClr val="tx1"/>
                </a:solidFill>
                <a:effectLst/>
                <a:latin typeface="+mn-lt"/>
                <a:ea typeface="+mn-ea"/>
                <a:cs typeface="+mn-cs"/>
              </a:rPr>
              <a:t>, A. </a:t>
            </a:r>
          </a:p>
          <a:p>
            <a:pPr marL="685800" indent="-457200">
              <a:tabLst>
                <a:tab pos="685800" algn="l"/>
              </a:tabLst>
            </a:pPr>
            <a:r>
              <a:rPr lang="en-US" sz="1200" kern="1200" dirty="0">
                <a:solidFill>
                  <a:schemeClr val="tx1"/>
                </a:solidFill>
                <a:effectLst/>
                <a:latin typeface="+mn-lt"/>
                <a:ea typeface="+mn-ea"/>
                <a:cs typeface="+mn-cs"/>
              </a:rPr>
              <a:t>2009	</a:t>
            </a:r>
            <a:r>
              <a:rPr lang="en-US" sz="1200" i="1" kern="1200" dirty="0">
                <a:solidFill>
                  <a:schemeClr val="tx1"/>
                </a:solidFill>
                <a:effectLst/>
                <a:latin typeface="+mn-lt"/>
                <a:ea typeface="+mn-ea"/>
                <a:cs typeface="+mn-cs"/>
              </a:rPr>
              <a:t>Israeli Archaeological Activity in the West Bank 1967–2007: A Sourcebook</a:t>
            </a:r>
            <a:r>
              <a:rPr lang="en-US" sz="1200" kern="1200" dirty="0">
                <a:solidFill>
                  <a:schemeClr val="tx1"/>
                </a:solidFill>
                <a:effectLst/>
                <a:latin typeface="+mn-lt"/>
                <a:ea typeface="+mn-ea"/>
                <a:cs typeface="+mn-cs"/>
              </a:rPr>
              <a:t>. Jerusalem: Ostracon.</a:t>
            </a:r>
          </a:p>
          <a:p>
            <a:r>
              <a:rPr lang="en-US" sz="1200" kern="1200" dirty="0" err="1">
                <a:solidFill>
                  <a:schemeClr val="tx1"/>
                </a:solidFill>
                <a:effectLst/>
                <a:latin typeface="+mn-lt"/>
                <a:ea typeface="+mn-ea"/>
                <a:cs typeface="+mn-cs"/>
              </a:rPr>
              <a:t>Kallai-Kleinmann</a:t>
            </a:r>
            <a:r>
              <a:rPr lang="en-US" sz="1200" kern="1200" dirty="0">
                <a:solidFill>
                  <a:schemeClr val="tx1"/>
                </a:solidFill>
                <a:effectLst/>
                <a:latin typeface="+mn-lt"/>
                <a:ea typeface="+mn-ea"/>
                <a:cs typeface="+mn-cs"/>
              </a:rPr>
              <a:t>, Z.</a:t>
            </a:r>
          </a:p>
          <a:p>
            <a:pPr marL="685800" indent="-457200">
              <a:tabLst>
                <a:tab pos="685800" algn="l"/>
              </a:tabLst>
            </a:pPr>
            <a:r>
              <a:rPr lang="en-US" sz="1200" kern="1200" dirty="0">
                <a:solidFill>
                  <a:schemeClr val="tx1"/>
                </a:solidFill>
                <a:effectLst/>
                <a:latin typeface="+mn-lt"/>
                <a:ea typeface="+mn-ea"/>
                <a:cs typeface="+mn-cs"/>
              </a:rPr>
              <a:t>1954	An Attempt to Determine the Location of </a:t>
            </a:r>
            <a:r>
              <a:rPr lang="en-US" sz="1200" kern="1200" dirty="0" err="1">
                <a:solidFill>
                  <a:schemeClr val="tx1"/>
                </a:solidFill>
                <a:effectLst/>
                <a:latin typeface="+mn-lt"/>
                <a:ea typeface="+mn-ea"/>
                <a:cs typeface="+mn-cs"/>
              </a:rPr>
              <a:t>Beeroth</a:t>
            </a:r>
            <a:r>
              <a:rPr lang="en-US" sz="1200" kern="1200" dirty="0">
                <a:solidFill>
                  <a:schemeClr val="tx1"/>
                </a:solidFill>
                <a:effectLst/>
                <a:latin typeface="+mn-lt"/>
                <a:ea typeface="+mn-ea"/>
                <a:cs typeface="+mn-cs"/>
              </a:rPr>
              <a:t>. </a:t>
            </a:r>
            <a:r>
              <a:rPr lang="en-US" sz="1200" i="1" kern="1200" dirty="0">
                <a:solidFill>
                  <a:schemeClr val="tx1"/>
                </a:solidFill>
                <a:effectLst/>
                <a:latin typeface="+mn-lt"/>
                <a:ea typeface="+mn-ea"/>
                <a:cs typeface="+mn-cs"/>
              </a:rPr>
              <a:t>Eretz-Israel</a:t>
            </a:r>
            <a:r>
              <a:rPr lang="en-US" sz="1200" kern="1200" dirty="0">
                <a:solidFill>
                  <a:schemeClr val="tx1"/>
                </a:solidFill>
                <a:effectLst/>
                <a:latin typeface="+mn-lt"/>
                <a:ea typeface="+mn-ea"/>
                <a:cs typeface="+mn-cs"/>
              </a:rPr>
              <a:t> 3: 111–15, 266*.</a:t>
            </a:r>
          </a:p>
          <a:p>
            <a:r>
              <a:rPr lang="en-US" sz="1200" kern="1200" dirty="0" err="1">
                <a:solidFill>
                  <a:schemeClr val="tx1"/>
                </a:solidFill>
                <a:effectLst/>
                <a:latin typeface="+mn-lt"/>
                <a:ea typeface="+mn-ea"/>
                <a:cs typeface="+mn-cs"/>
              </a:rPr>
              <a:t>Kallai</a:t>
            </a:r>
            <a:r>
              <a:rPr lang="en-US" sz="1200" kern="1200" dirty="0">
                <a:solidFill>
                  <a:schemeClr val="tx1"/>
                </a:solidFill>
                <a:effectLst/>
                <a:latin typeface="+mn-lt"/>
                <a:ea typeface="+mn-ea"/>
                <a:cs typeface="+mn-cs"/>
              </a:rPr>
              <a:t>, Z.</a:t>
            </a:r>
          </a:p>
          <a:p>
            <a:pPr marL="685800" indent="-457200">
              <a:tabLst>
                <a:tab pos="685800" algn="l"/>
              </a:tabLst>
            </a:pPr>
            <a:r>
              <a:rPr lang="en-US" sz="1200" kern="1200" dirty="0">
                <a:solidFill>
                  <a:schemeClr val="tx1"/>
                </a:solidFill>
                <a:effectLst/>
                <a:latin typeface="+mn-lt"/>
                <a:ea typeface="+mn-ea"/>
                <a:cs typeface="+mn-cs"/>
              </a:rPr>
              <a:t>1986	</a:t>
            </a:r>
            <a:r>
              <a:rPr lang="en-US" sz="1200" i="1" kern="1200" dirty="0">
                <a:solidFill>
                  <a:schemeClr val="tx1"/>
                </a:solidFill>
                <a:effectLst/>
                <a:latin typeface="+mn-lt"/>
                <a:ea typeface="+mn-ea"/>
                <a:cs typeface="+mn-cs"/>
              </a:rPr>
              <a:t>Historical Geography of the Bible: the Tribal Territories of Israel</a:t>
            </a:r>
            <a:r>
              <a:rPr lang="en-US" sz="1200" kern="1200" dirty="0">
                <a:solidFill>
                  <a:schemeClr val="tx1"/>
                </a:solidFill>
                <a:effectLst/>
                <a:latin typeface="+mn-lt"/>
                <a:ea typeface="+mn-ea"/>
                <a:cs typeface="+mn-cs"/>
              </a:rPr>
              <a:t>. Jerusalem: </a:t>
            </a:r>
            <a:r>
              <a:rPr lang="en-US" sz="1200" kern="1200" dirty="0" err="1">
                <a:solidFill>
                  <a:schemeClr val="tx1"/>
                </a:solidFill>
                <a:effectLst/>
                <a:latin typeface="+mn-lt"/>
                <a:ea typeface="+mn-ea"/>
                <a:cs typeface="+mn-cs"/>
              </a:rPr>
              <a:t>Magnes</a:t>
            </a:r>
            <a:r>
              <a:rPr lang="en-US" sz="1200" kern="1200" dirty="0">
                <a:solidFill>
                  <a:schemeClr val="tx1"/>
                </a:solidFill>
                <a:effectLst/>
                <a:latin typeface="+mn-lt"/>
                <a:ea typeface="+mn-ea"/>
                <a:cs typeface="+mn-cs"/>
              </a:rPr>
              <a:t> Press.</a:t>
            </a:r>
          </a:p>
          <a:p>
            <a:r>
              <a:rPr lang="en-US" sz="1200" kern="1200" dirty="0" err="1">
                <a:solidFill>
                  <a:schemeClr val="tx1"/>
                </a:solidFill>
                <a:effectLst/>
                <a:latin typeface="+mn-lt"/>
                <a:ea typeface="+mn-ea"/>
                <a:cs typeface="+mn-cs"/>
              </a:rPr>
              <a:t>Kochavi</a:t>
            </a:r>
            <a:r>
              <a:rPr lang="en-US" sz="1200" kern="1200" dirty="0">
                <a:solidFill>
                  <a:schemeClr val="tx1"/>
                </a:solidFill>
                <a:effectLst/>
                <a:latin typeface="+mn-lt"/>
                <a:ea typeface="+mn-ea"/>
                <a:cs typeface="+mn-cs"/>
              </a:rPr>
              <a:t>, M.</a:t>
            </a:r>
          </a:p>
          <a:p>
            <a:pPr marL="685800" indent="-457200">
              <a:tabLst>
                <a:tab pos="685800" algn="l"/>
              </a:tabLst>
            </a:pPr>
            <a:r>
              <a:rPr lang="en-US" sz="1200" kern="1200" dirty="0">
                <a:solidFill>
                  <a:schemeClr val="tx1"/>
                </a:solidFill>
                <a:effectLst/>
                <a:latin typeface="+mn-lt"/>
                <a:ea typeface="+mn-ea"/>
                <a:cs typeface="+mn-cs"/>
              </a:rPr>
              <a:t>1972	The Land of Judah. Pp. 19–89 in </a:t>
            </a:r>
            <a:r>
              <a:rPr lang="en-US" sz="1200" i="1" kern="1200" dirty="0">
                <a:solidFill>
                  <a:schemeClr val="tx1"/>
                </a:solidFill>
                <a:effectLst/>
                <a:latin typeface="+mn-lt"/>
                <a:ea typeface="+mn-ea"/>
                <a:cs typeface="+mn-cs"/>
              </a:rPr>
              <a:t>Judaea, Samaria and the Golan: Archaeological Survey 1967–1968</a:t>
            </a:r>
            <a:r>
              <a:rPr lang="en-US" sz="1200" kern="1200" dirty="0">
                <a:solidFill>
                  <a:schemeClr val="tx1"/>
                </a:solidFill>
                <a:effectLst/>
                <a:latin typeface="+mn-lt"/>
                <a:ea typeface="+mn-ea"/>
                <a:cs typeface="+mn-cs"/>
              </a:rPr>
              <a:t>, ed. M. </a:t>
            </a:r>
            <a:r>
              <a:rPr lang="en-US" sz="1200" kern="1200" dirty="0" err="1">
                <a:solidFill>
                  <a:schemeClr val="tx1"/>
                </a:solidFill>
                <a:effectLst/>
                <a:latin typeface="+mn-lt"/>
                <a:ea typeface="+mn-ea"/>
                <a:cs typeface="+mn-cs"/>
              </a:rPr>
              <a:t>Kochavi</a:t>
            </a:r>
            <a:r>
              <a:rPr lang="en-US" sz="1200" kern="1200" dirty="0">
                <a:solidFill>
                  <a:schemeClr val="tx1"/>
                </a:solidFill>
                <a:effectLst/>
                <a:latin typeface="+mn-lt"/>
                <a:ea typeface="+mn-ea"/>
                <a:cs typeface="+mn-cs"/>
              </a:rPr>
              <a:t>. Jerusalem: Archaeological Survey of Israel and Carta.</a:t>
            </a:r>
          </a:p>
          <a:p>
            <a:r>
              <a:rPr lang="en-US" sz="1200" kern="1200" dirty="0">
                <a:solidFill>
                  <a:schemeClr val="tx1"/>
                </a:solidFill>
                <a:effectLst/>
                <a:latin typeface="+mn-lt"/>
                <a:ea typeface="+mn-ea"/>
                <a:cs typeface="+mn-cs"/>
              </a:rPr>
              <a:t>Magen, Y.</a:t>
            </a:r>
          </a:p>
          <a:p>
            <a:pPr marL="685800" indent="-457200">
              <a:tabLst>
                <a:tab pos="685800" algn="l"/>
              </a:tabLst>
            </a:pPr>
            <a:r>
              <a:rPr lang="en-US" sz="1200" kern="1200" dirty="0">
                <a:solidFill>
                  <a:schemeClr val="tx1"/>
                </a:solidFill>
                <a:effectLst/>
                <a:latin typeface="+mn-lt"/>
                <a:ea typeface="+mn-ea"/>
                <a:cs typeface="+mn-cs"/>
              </a:rPr>
              <a:t>2008	</a:t>
            </a:r>
            <a:r>
              <a:rPr lang="en-US" sz="1200" kern="1200" dirty="0" err="1">
                <a:solidFill>
                  <a:schemeClr val="tx1"/>
                </a:solidFill>
                <a:effectLst/>
                <a:latin typeface="+mn-lt"/>
                <a:ea typeface="+mn-ea"/>
                <a:cs typeface="+mn-cs"/>
              </a:rPr>
              <a:t>Nebi</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Samwil</a:t>
            </a:r>
            <a:r>
              <a:rPr lang="en-US" sz="1200" kern="1200" dirty="0">
                <a:solidFill>
                  <a:schemeClr val="tx1"/>
                </a:solidFill>
                <a:effectLst/>
                <a:latin typeface="+mn-lt"/>
                <a:ea typeface="+mn-ea"/>
                <a:cs typeface="+mn-cs"/>
              </a:rPr>
              <a:t>: Where Samuel Crowned Israel’s First King. </a:t>
            </a:r>
            <a:r>
              <a:rPr lang="en-US" sz="1200" i="1" kern="1200" dirty="0">
                <a:solidFill>
                  <a:schemeClr val="tx1"/>
                </a:solidFill>
                <a:effectLst/>
                <a:latin typeface="+mn-lt"/>
                <a:ea typeface="+mn-ea"/>
                <a:cs typeface="+mn-cs"/>
              </a:rPr>
              <a:t>Biblical Archaeological Review</a:t>
            </a:r>
            <a:r>
              <a:rPr lang="en-US" sz="1200" kern="1200" dirty="0">
                <a:solidFill>
                  <a:schemeClr val="tx1"/>
                </a:solidFill>
                <a:effectLst/>
                <a:latin typeface="+mn-lt"/>
                <a:ea typeface="+mn-ea"/>
                <a:cs typeface="+mn-cs"/>
              </a:rPr>
              <a:t> 34/3: 36–45, 78–79. </a:t>
            </a:r>
          </a:p>
          <a:p>
            <a:r>
              <a:rPr lang="en-US" sz="1200" kern="1200" dirty="0">
                <a:solidFill>
                  <a:schemeClr val="tx1"/>
                </a:solidFill>
                <a:effectLst/>
                <a:latin typeface="+mn-lt"/>
                <a:ea typeface="+mn-ea"/>
                <a:cs typeface="+mn-cs"/>
              </a:rPr>
              <a:t>Magen, Y. and </a:t>
            </a:r>
            <a:r>
              <a:rPr lang="en-US" sz="1200" kern="1200" dirty="0" err="1">
                <a:solidFill>
                  <a:schemeClr val="tx1"/>
                </a:solidFill>
                <a:effectLst/>
                <a:latin typeface="+mn-lt"/>
                <a:ea typeface="+mn-ea"/>
                <a:cs typeface="+mn-cs"/>
              </a:rPr>
              <a:t>Dadon</a:t>
            </a:r>
            <a:r>
              <a:rPr lang="en-US" sz="1200" kern="1200" dirty="0">
                <a:solidFill>
                  <a:schemeClr val="tx1"/>
                </a:solidFill>
                <a:effectLst/>
                <a:latin typeface="+mn-lt"/>
                <a:ea typeface="+mn-ea"/>
                <a:cs typeface="+mn-cs"/>
              </a:rPr>
              <a:t>, M. </a:t>
            </a:r>
          </a:p>
          <a:p>
            <a:pPr marL="685800" indent="-457200">
              <a:tabLst>
                <a:tab pos="685800" algn="l"/>
              </a:tabLst>
            </a:pPr>
            <a:r>
              <a:rPr lang="en-US" sz="1200" kern="1200" dirty="0">
                <a:solidFill>
                  <a:schemeClr val="tx1"/>
                </a:solidFill>
                <a:effectLst/>
                <a:latin typeface="+mn-lt"/>
                <a:ea typeface="+mn-ea"/>
                <a:cs typeface="+mn-cs"/>
              </a:rPr>
              <a:t>2003	</a:t>
            </a:r>
            <a:r>
              <a:rPr lang="en-US" sz="1200" kern="1200" dirty="0" err="1">
                <a:solidFill>
                  <a:schemeClr val="tx1"/>
                </a:solidFill>
                <a:effectLst/>
                <a:latin typeface="+mn-lt"/>
                <a:ea typeface="+mn-ea"/>
                <a:cs typeface="+mn-cs"/>
              </a:rPr>
              <a:t>Nebi</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Samwil</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Montjoie</a:t>
            </a:r>
            <a:r>
              <a:rPr lang="en-US" sz="1200" kern="1200" dirty="0">
                <a:solidFill>
                  <a:schemeClr val="tx1"/>
                </a:solidFill>
                <a:effectLst/>
                <a:latin typeface="+mn-lt"/>
                <a:ea typeface="+mn-ea"/>
                <a:cs typeface="+mn-cs"/>
              </a:rPr>
              <a:t>). Pp. 123–38 in </a:t>
            </a:r>
            <a:r>
              <a:rPr lang="en-US" sz="1200" i="1" kern="1200" dirty="0">
                <a:solidFill>
                  <a:schemeClr val="tx1"/>
                </a:solidFill>
                <a:effectLst/>
                <a:latin typeface="+mn-lt"/>
                <a:ea typeface="+mn-ea"/>
                <a:cs typeface="+mn-cs"/>
              </a:rPr>
              <a:t>One Land - Many Cultures: Archaeological Studies in </a:t>
            </a:r>
            <a:r>
              <a:rPr lang="en-US" sz="1200" i="1" kern="1200" dirty="0" err="1">
                <a:solidFill>
                  <a:schemeClr val="tx1"/>
                </a:solidFill>
                <a:effectLst/>
                <a:latin typeface="+mn-lt"/>
                <a:ea typeface="+mn-ea"/>
                <a:cs typeface="+mn-cs"/>
              </a:rPr>
              <a:t>Honour</a:t>
            </a:r>
            <a:r>
              <a:rPr lang="en-US" sz="1200" i="1" kern="1200" dirty="0">
                <a:solidFill>
                  <a:schemeClr val="tx1"/>
                </a:solidFill>
                <a:effectLst/>
                <a:latin typeface="+mn-lt"/>
                <a:ea typeface="+mn-ea"/>
                <a:cs typeface="+mn-cs"/>
              </a:rPr>
              <a:t> of </a:t>
            </a:r>
            <a:r>
              <a:rPr lang="en-US" sz="1200" i="1" kern="1200" dirty="0" err="1">
                <a:solidFill>
                  <a:schemeClr val="tx1"/>
                </a:solidFill>
                <a:effectLst/>
                <a:latin typeface="+mn-lt"/>
                <a:ea typeface="+mn-ea"/>
                <a:cs typeface="+mn-cs"/>
              </a:rPr>
              <a:t>Stanislao</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Loffreda</a:t>
            </a:r>
            <a:r>
              <a:rPr lang="en-US" sz="1200" i="1" kern="1200" dirty="0">
                <a:solidFill>
                  <a:schemeClr val="tx1"/>
                </a:solidFill>
                <a:effectLst/>
                <a:latin typeface="+mn-lt"/>
                <a:ea typeface="+mn-ea"/>
                <a:cs typeface="+mn-cs"/>
              </a:rPr>
              <a:t> OFM</a:t>
            </a:r>
            <a:r>
              <a:rPr lang="en-US" sz="1200" kern="1200" dirty="0">
                <a:solidFill>
                  <a:schemeClr val="tx1"/>
                </a:solidFill>
                <a:effectLst/>
                <a:latin typeface="+mn-lt"/>
                <a:ea typeface="+mn-ea"/>
                <a:cs typeface="+mn-cs"/>
              </a:rPr>
              <a:t>, ed. G. D. Bottini, L. D. </a:t>
            </a:r>
            <a:r>
              <a:rPr lang="en-US" sz="1200" kern="1200" dirty="0" err="1">
                <a:solidFill>
                  <a:schemeClr val="tx1"/>
                </a:solidFill>
                <a:effectLst/>
                <a:latin typeface="+mn-lt"/>
                <a:ea typeface="+mn-ea"/>
                <a:cs typeface="+mn-cs"/>
              </a:rPr>
              <a:t>Segni</a:t>
            </a:r>
            <a:r>
              <a:rPr lang="en-US" sz="1200" kern="1200" dirty="0">
                <a:solidFill>
                  <a:schemeClr val="tx1"/>
                </a:solidFill>
                <a:effectLst/>
                <a:latin typeface="+mn-lt"/>
                <a:ea typeface="+mn-ea"/>
                <a:cs typeface="+mn-cs"/>
              </a:rPr>
              <a:t>, and L. D. </a:t>
            </a:r>
            <a:r>
              <a:rPr lang="en-US" sz="1200" kern="1200" dirty="0" err="1">
                <a:solidFill>
                  <a:schemeClr val="tx1"/>
                </a:solidFill>
                <a:effectLst/>
                <a:latin typeface="+mn-lt"/>
                <a:ea typeface="+mn-ea"/>
                <a:cs typeface="+mn-cs"/>
              </a:rPr>
              <a:t>Chrupcała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Studium</a:t>
            </a:r>
            <a:r>
              <a:rPr lang="en-US" sz="1200" kern="1200" dirty="0">
                <a:solidFill>
                  <a:schemeClr val="tx1"/>
                </a:solidFill>
                <a:effectLst/>
                <a:latin typeface="+mn-lt"/>
                <a:ea typeface="+mn-ea"/>
                <a:cs typeface="+mn-cs"/>
              </a:rPr>
              <a:t> Biblicum </a:t>
            </a:r>
            <a:r>
              <a:rPr lang="en-US" sz="1200" kern="1200" dirty="0" err="1">
                <a:solidFill>
                  <a:schemeClr val="tx1"/>
                </a:solidFill>
                <a:effectLst/>
                <a:latin typeface="+mn-lt"/>
                <a:ea typeface="+mn-ea"/>
                <a:cs typeface="+mn-cs"/>
              </a:rPr>
              <a:t>Franciscanum</a:t>
            </a:r>
            <a:r>
              <a:rPr lang="en-US" sz="1200" kern="1200" dirty="0">
                <a:solidFill>
                  <a:schemeClr val="tx1"/>
                </a:solidFill>
                <a:effectLst/>
                <a:latin typeface="+mn-lt"/>
                <a:ea typeface="+mn-ea"/>
                <a:cs typeface="+mn-cs"/>
              </a:rPr>
              <a:t> 41. Jerusalem: Franciscan Printing Press.</a:t>
            </a:r>
          </a:p>
          <a:p>
            <a:r>
              <a:rPr lang="en-US" sz="1200" kern="1200" dirty="0">
                <a:solidFill>
                  <a:schemeClr val="tx1"/>
                </a:solidFill>
                <a:effectLst/>
                <a:latin typeface="+mn-lt"/>
                <a:ea typeface="+mn-ea"/>
                <a:cs typeface="+mn-cs"/>
              </a:rPr>
              <a:t>Magen, Y. and Har-Even, B. </a:t>
            </a:r>
          </a:p>
          <a:p>
            <a:pPr marL="685800" indent="-457200">
              <a:tabLst>
                <a:tab pos="685800" algn="l"/>
              </a:tabLst>
            </a:pPr>
            <a:r>
              <a:rPr lang="en-US" sz="1200" kern="1200" dirty="0">
                <a:solidFill>
                  <a:schemeClr val="tx1"/>
                </a:solidFill>
                <a:effectLst/>
                <a:latin typeface="+mn-lt"/>
                <a:ea typeface="+mn-ea"/>
                <a:cs typeface="+mn-cs"/>
              </a:rPr>
              <a:t>2007	Persian Period Stamp Impressions from </a:t>
            </a:r>
            <a:r>
              <a:rPr lang="en-US" sz="1200" kern="1200" dirty="0" err="1">
                <a:solidFill>
                  <a:schemeClr val="tx1"/>
                </a:solidFill>
                <a:effectLst/>
                <a:latin typeface="+mn-lt"/>
                <a:ea typeface="+mn-ea"/>
                <a:cs typeface="+mn-cs"/>
              </a:rPr>
              <a:t>Nebi</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Samwil</a:t>
            </a:r>
            <a:r>
              <a:rPr lang="en-US" sz="1200" kern="1200" dirty="0">
                <a:solidFill>
                  <a:schemeClr val="tx1"/>
                </a:solidFill>
                <a:effectLst/>
                <a:latin typeface="+mn-lt"/>
                <a:ea typeface="+mn-ea"/>
                <a:cs typeface="+mn-cs"/>
              </a:rPr>
              <a:t>. </a:t>
            </a:r>
            <a:r>
              <a:rPr lang="en-US" sz="1200" i="1" kern="1200" dirty="0">
                <a:solidFill>
                  <a:schemeClr val="tx1"/>
                </a:solidFill>
                <a:effectLst/>
                <a:latin typeface="+mn-lt"/>
                <a:ea typeface="+mn-ea"/>
                <a:cs typeface="+mn-cs"/>
              </a:rPr>
              <a:t>Tel Aviv</a:t>
            </a:r>
            <a:r>
              <a:rPr lang="en-US" sz="1200" kern="1200" dirty="0">
                <a:solidFill>
                  <a:schemeClr val="tx1"/>
                </a:solidFill>
                <a:effectLst/>
                <a:latin typeface="+mn-lt"/>
                <a:ea typeface="+mn-ea"/>
                <a:cs typeface="+mn-cs"/>
              </a:rPr>
              <a:t> 34: 38–58.</a:t>
            </a:r>
          </a:p>
          <a:p>
            <a:r>
              <a:rPr lang="en-US" sz="1200" kern="1200" dirty="0">
                <a:solidFill>
                  <a:schemeClr val="tx1"/>
                </a:solidFill>
                <a:effectLst/>
                <a:latin typeface="+mn-lt"/>
                <a:ea typeface="+mn-ea"/>
                <a:cs typeface="+mn-cs"/>
              </a:rPr>
              <a:t>McCarter, P. Kyle, Jr.</a:t>
            </a:r>
          </a:p>
          <a:p>
            <a:pPr marL="685800" indent="-457200">
              <a:tabLst>
                <a:tab pos="685800" algn="l"/>
              </a:tabLst>
            </a:pPr>
            <a:r>
              <a:rPr lang="en-US" sz="1200" kern="1200" dirty="0">
                <a:solidFill>
                  <a:schemeClr val="tx1"/>
                </a:solidFill>
                <a:effectLst/>
                <a:latin typeface="+mn-lt"/>
                <a:ea typeface="+mn-ea"/>
                <a:cs typeface="+mn-cs"/>
              </a:rPr>
              <a:t>1980	</a:t>
            </a:r>
            <a:r>
              <a:rPr lang="en-US" sz="1200" i="1" kern="1200" dirty="0">
                <a:solidFill>
                  <a:schemeClr val="tx1"/>
                </a:solidFill>
                <a:effectLst/>
                <a:latin typeface="+mn-lt"/>
                <a:ea typeface="+mn-ea"/>
                <a:cs typeface="+mn-cs"/>
              </a:rPr>
              <a:t>1 Samuel</a:t>
            </a:r>
            <a:r>
              <a:rPr lang="en-US" sz="1200" kern="1200" dirty="0">
                <a:solidFill>
                  <a:schemeClr val="tx1"/>
                </a:solidFill>
                <a:effectLst/>
                <a:latin typeface="+mn-lt"/>
                <a:ea typeface="+mn-ea"/>
                <a:cs typeface="+mn-cs"/>
              </a:rPr>
              <a:t>. Anchor Bible Commentary. New York: Doubleday.</a:t>
            </a:r>
          </a:p>
          <a:p>
            <a:r>
              <a:rPr lang="en-US" sz="1200" kern="1200" dirty="0">
                <a:solidFill>
                  <a:schemeClr val="tx1"/>
                </a:solidFill>
                <a:effectLst/>
                <a:latin typeface="+mn-lt"/>
                <a:ea typeface="+mn-ea"/>
                <a:cs typeface="+mn-cs"/>
              </a:rPr>
              <a:t>Miller, J. M. and Hayes, J. H. </a:t>
            </a:r>
          </a:p>
          <a:p>
            <a:pPr marL="685800" indent="-457200">
              <a:tabLst>
                <a:tab pos="685800" algn="l"/>
              </a:tabLst>
            </a:pPr>
            <a:r>
              <a:rPr lang="en-US" sz="1200" kern="1200" dirty="0">
                <a:solidFill>
                  <a:schemeClr val="tx1"/>
                </a:solidFill>
                <a:effectLst/>
                <a:latin typeface="+mn-lt"/>
                <a:ea typeface="+mn-ea"/>
                <a:cs typeface="+mn-cs"/>
              </a:rPr>
              <a:t>2006	</a:t>
            </a:r>
            <a:r>
              <a:rPr lang="en-US" sz="1200" i="1" kern="1200" dirty="0">
                <a:solidFill>
                  <a:schemeClr val="tx1"/>
                </a:solidFill>
                <a:effectLst/>
                <a:latin typeface="+mn-lt"/>
                <a:ea typeface="+mn-ea"/>
                <a:cs typeface="+mn-cs"/>
              </a:rPr>
              <a:t>A History of Ancient Israel and Judah</a:t>
            </a:r>
            <a:r>
              <a:rPr lang="en-US" sz="1200" kern="1200" dirty="0">
                <a:solidFill>
                  <a:schemeClr val="tx1"/>
                </a:solidFill>
                <a:effectLst/>
                <a:latin typeface="+mn-lt"/>
                <a:ea typeface="+mn-ea"/>
                <a:cs typeface="+mn-cs"/>
              </a:rPr>
              <a:t>. 2nd edition. Louisville, KY: Westminster John Knox Press.</a:t>
            </a:r>
          </a:p>
          <a:p>
            <a:r>
              <a:rPr lang="en-US" sz="1200" kern="1200" dirty="0">
                <a:solidFill>
                  <a:schemeClr val="tx1"/>
                </a:solidFill>
                <a:effectLst/>
                <a:latin typeface="+mn-lt"/>
                <a:ea typeface="+mn-ea"/>
                <a:cs typeface="+mn-cs"/>
              </a:rPr>
              <a:t>O’Callaghan, R. T.</a:t>
            </a:r>
          </a:p>
          <a:p>
            <a:pPr marL="685800" indent="-457200">
              <a:tabLst>
                <a:tab pos="685800" algn="l"/>
              </a:tabLst>
            </a:pPr>
            <a:r>
              <a:rPr lang="en-US" sz="1200" kern="1200" dirty="0">
                <a:solidFill>
                  <a:schemeClr val="tx1"/>
                </a:solidFill>
                <a:effectLst/>
                <a:latin typeface="+mn-lt"/>
                <a:ea typeface="+mn-ea"/>
                <a:cs typeface="+mn-cs"/>
              </a:rPr>
              <a:t>1951	Is </a:t>
            </a:r>
            <a:r>
              <a:rPr lang="en-US" sz="1200" kern="1200" dirty="0" err="1">
                <a:solidFill>
                  <a:schemeClr val="tx1"/>
                </a:solidFill>
                <a:effectLst/>
                <a:latin typeface="+mn-lt"/>
                <a:ea typeface="+mn-ea"/>
                <a:cs typeface="+mn-cs"/>
              </a:rPr>
              <a:t>Beeroth</a:t>
            </a:r>
            <a:r>
              <a:rPr lang="en-US" sz="1200" kern="1200" dirty="0">
                <a:solidFill>
                  <a:schemeClr val="tx1"/>
                </a:solidFill>
                <a:effectLst/>
                <a:latin typeface="+mn-lt"/>
                <a:ea typeface="+mn-ea"/>
                <a:cs typeface="+mn-cs"/>
              </a:rPr>
              <a:t> on the </a:t>
            </a:r>
            <a:r>
              <a:rPr lang="en-US" sz="1200" kern="1200" dirty="0" err="1">
                <a:solidFill>
                  <a:schemeClr val="tx1"/>
                </a:solidFill>
                <a:effectLst/>
                <a:latin typeface="+mn-lt"/>
                <a:ea typeface="+mn-ea"/>
                <a:cs typeface="+mn-cs"/>
              </a:rPr>
              <a:t>Madeba</a:t>
            </a:r>
            <a:r>
              <a:rPr lang="en-US" sz="1200" kern="1200" dirty="0">
                <a:solidFill>
                  <a:schemeClr val="tx1"/>
                </a:solidFill>
                <a:effectLst/>
                <a:latin typeface="+mn-lt"/>
                <a:ea typeface="+mn-ea"/>
                <a:cs typeface="+mn-cs"/>
              </a:rPr>
              <a:t> Map? </a:t>
            </a:r>
            <a:r>
              <a:rPr lang="en-US" sz="1200" i="1" kern="1200" dirty="0" err="1">
                <a:solidFill>
                  <a:schemeClr val="tx1"/>
                </a:solidFill>
                <a:effectLst/>
                <a:latin typeface="+mn-lt"/>
                <a:ea typeface="+mn-ea"/>
                <a:cs typeface="+mn-cs"/>
              </a:rPr>
              <a:t>Biblica</a:t>
            </a:r>
            <a:r>
              <a:rPr lang="en-US" sz="1200" kern="1200" dirty="0">
                <a:solidFill>
                  <a:schemeClr val="tx1"/>
                </a:solidFill>
                <a:effectLst/>
                <a:latin typeface="+mn-lt"/>
                <a:ea typeface="+mn-ea"/>
                <a:cs typeface="+mn-cs"/>
              </a:rPr>
              <a:t> 32: 57–64.</a:t>
            </a:r>
          </a:p>
          <a:p>
            <a:r>
              <a:rPr lang="en-US" sz="1200" kern="1200" dirty="0">
                <a:solidFill>
                  <a:schemeClr val="tx1"/>
                </a:solidFill>
                <a:effectLst/>
                <a:latin typeface="+mn-lt"/>
                <a:ea typeface="+mn-ea"/>
                <a:cs typeface="+mn-cs"/>
              </a:rPr>
              <a:t>Rainey, A. F. and Notley, S. </a:t>
            </a:r>
          </a:p>
          <a:p>
            <a:pPr marL="685800" indent="-457200">
              <a:tabLst>
                <a:tab pos="685800" algn="l"/>
              </a:tabLst>
            </a:pPr>
            <a:r>
              <a:rPr lang="en-US" sz="1200" kern="1200" dirty="0">
                <a:solidFill>
                  <a:schemeClr val="tx1"/>
                </a:solidFill>
                <a:effectLst/>
                <a:latin typeface="+mn-lt"/>
                <a:ea typeface="+mn-ea"/>
                <a:cs typeface="+mn-cs"/>
              </a:rPr>
              <a:t>2006	</a:t>
            </a:r>
            <a:r>
              <a:rPr lang="en-US" sz="1200" i="1" kern="1200" dirty="0">
                <a:solidFill>
                  <a:schemeClr val="tx1"/>
                </a:solidFill>
                <a:effectLst/>
                <a:latin typeface="+mn-lt"/>
                <a:ea typeface="+mn-ea"/>
                <a:cs typeface="+mn-cs"/>
              </a:rPr>
              <a:t>The Sacred Bridge: Carta’s Atlas of the Biblical World</a:t>
            </a:r>
            <a:r>
              <a:rPr lang="en-US" sz="1200" kern="1200" dirty="0">
                <a:solidFill>
                  <a:schemeClr val="tx1"/>
                </a:solidFill>
                <a:effectLst/>
                <a:latin typeface="+mn-lt"/>
                <a:ea typeface="+mn-ea"/>
                <a:cs typeface="+mn-cs"/>
              </a:rPr>
              <a:t>. Jerusalem: Carta.</a:t>
            </a:r>
          </a:p>
          <a:p>
            <a:r>
              <a:rPr lang="en-US" sz="1200" kern="1200" dirty="0">
                <a:solidFill>
                  <a:schemeClr val="tx1"/>
                </a:solidFill>
                <a:effectLst/>
                <a:latin typeface="+mn-lt"/>
                <a:ea typeface="+mn-ea"/>
                <a:cs typeface="+mn-cs"/>
              </a:rPr>
              <a:t>Robinson, E. and Smith, E.</a:t>
            </a:r>
          </a:p>
          <a:p>
            <a:pPr marL="685800" indent="-457200">
              <a:tabLst>
                <a:tab pos="685800" algn="l"/>
              </a:tabLst>
            </a:pPr>
            <a:r>
              <a:rPr lang="en-US" sz="1200" kern="1200" dirty="0">
                <a:solidFill>
                  <a:schemeClr val="tx1"/>
                </a:solidFill>
                <a:effectLst/>
                <a:latin typeface="+mn-lt"/>
                <a:ea typeface="+mn-ea"/>
                <a:cs typeface="+mn-cs"/>
              </a:rPr>
              <a:t>1841	</a:t>
            </a:r>
            <a:r>
              <a:rPr lang="en-US" sz="1200" i="1" kern="1200" dirty="0">
                <a:solidFill>
                  <a:schemeClr val="tx1"/>
                </a:solidFill>
                <a:effectLst/>
                <a:latin typeface="+mn-lt"/>
                <a:ea typeface="+mn-ea"/>
                <a:cs typeface="+mn-cs"/>
              </a:rPr>
              <a:t>Biblical Researches in Palestine, </a:t>
            </a:r>
            <a:r>
              <a:rPr lang="en-US" sz="1200" kern="1200" dirty="0">
                <a:solidFill>
                  <a:schemeClr val="tx1"/>
                </a:solidFill>
                <a:effectLst/>
                <a:latin typeface="+mn-lt"/>
                <a:ea typeface="+mn-ea"/>
                <a:cs typeface="+mn-cs"/>
              </a:rPr>
              <a:t>vol. 2. Boston: Crocker &amp; Brewster.</a:t>
            </a:r>
          </a:p>
          <a:p>
            <a:r>
              <a:rPr lang="en-US" sz="1200" kern="1200" dirty="0">
                <a:solidFill>
                  <a:schemeClr val="tx1"/>
                </a:solidFill>
                <a:effectLst/>
                <a:latin typeface="+mn-lt"/>
                <a:ea typeface="+mn-ea"/>
                <a:cs typeface="+mn-cs"/>
              </a:rPr>
              <a:t>Wolff, S.</a:t>
            </a:r>
          </a:p>
          <a:p>
            <a:pPr marL="685800" indent="-457200">
              <a:tabLst>
                <a:tab pos="685800" algn="l"/>
              </a:tabLst>
            </a:pPr>
            <a:r>
              <a:rPr lang="en-US" sz="1200" kern="1200" dirty="0">
                <a:solidFill>
                  <a:schemeClr val="tx1"/>
                </a:solidFill>
                <a:effectLst/>
                <a:latin typeface="+mn-lt"/>
                <a:ea typeface="+mn-ea"/>
                <a:cs typeface="+mn-cs"/>
              </a:rPr>
              <a:t>1997	Jerusalem, Khirbet el-Burj. </a:t>
            </a:r>
            <a:r>
              <a:rPr lang="en-US" sz="1200" i="1" kern="1200" dirty="0">
                <a:solidFill>
                  <a:schemeClr val="tx1"/>
                </a:solidFill>
                <a:effectLst/>
                <a:latin typeface="+mn-lt"/>
                <a:ea typeface="+mn-ea"/>
                <a:cs typeface="+mn-cs"/>
              </a:rPr>
              <a:t>Excavations and Surveys in Israel</a:t>
            </a:r>
            <a:r>
              <a:rPr lang="en-US" sz="1200" kern="1200" dirty="0">
                <a:solidFill>
                  <a:schemeClr val="tx1"/>
                </a:solidFill>
                <a:effectLst/>
                <a:latin typeface="+mn-lt"/>
                <a:ea typeface="+mn-ea"/>
                <a:cs typeface="+mn-cs"/>
              </a:rPr>
              <a:t> 16: 97.</a:t>
            </a:r>
          </a:p>
          <a:p>
            <a:r>
              <a:rPr lang="en-US" sz="1200" kern="1200" dirty="0" err="1">
                <a:solidFill>
                  <a:schemeClr val="tx1"/>
                </a:solidFill>
                <a:effectLst/>
                <a:latin typeface="+mn-lt"/>
                <a:ea typeface="+mn-ea"/>
                <a:cs typeface="+mn-cs"/>
              </a:rPr>
              <a:t>Yeivin</a:t>
            </a:r>
            <a:r>
              <a:rPr lang="en-US" sz="1200" kern="1200" dirty="0">
                <a:solidFill>
                  <a:schemeClr val="tx1"/>
                </a:solidFill>
                <a:effectLst/>
                <a:latin typeface="+mn-lt"/>
                <a:ea typeface="+mn-ea"/>
                <a:cs typeface="+mn-cs"/>
              </a:rPr>
              <a:t>, S.</a:t>
            </a:r>
          </a:p>
          <a:p>
            <a:pPr marL="685800" indent="-457200">
              <a:tabLst>
                <a:tab pos="685800" algn="l"/>
              </a:tabLst>
            </a:pPr>
            <a:r>
              <a:rPr lang="en-US" sz="1200" kern="1200" dirty="0">
                <a:solidFill>
                  <a:schemeClr val="tx1"/>
                </a:solidFill>
                <a:effectLst/>
                <a:latin typeface="+mn-lt"/>
                <a:ea typeface="+mn-ea"/>
                <a:cs typeface="+mn-cs"/>
              </a:rPr>
              <a:t>1971	The Benjaminite Settlement in the Western Part of their Territory. </a:t>
            </a:r>
            <a:r>
              <a:rPr lang="en-US" sz="1200" i="1" kern="1200" dirty="0">
                <a:solidFill>
                  <a:schemeClr val="tx1"/>
                </a:solidFill>
                <a:effectLst/>
                <a:latin typeface="+mn-lt"/>
                <a:ea typeface="+mn-ea"/>
                <a:cs typeface="+mn-cs"/>
              </a:rPr>
              <a:t>Israel Exploration Journal</a:t>
            </a:r>
            <a:r>
              <a:rPr lang="en-US" sz="1200" kern="1200" dirty="0">
                <a:solidFill>
                  <a:schemeClr val="tx1"/>
                </a:solidFill>
                <a:effectLst/>
                <a:latin typeface="+mn-lt"/>
                <a:ea typeface="+mn-ea"/>
                <a:cs typeface="+mn-cs"/>
              </a:rPr>
              <a:t> 21: 141–54.</a:t>
            </a:r>
          </a:p>
          <a:p>
            <a:endParaRPr lang="en-US" dirty="0"/>
          </a:p>
          <a:p>
            <a:r>
              <a:rPr lang="en-US" dirty="0"/>
              <a:t>ws061015066</a:t>
            </a:r>
          </a:p>
        </p:txBody>
      </p:sp>
      <p:sp>
        <p:nvSpPr>
          <p:cNvPr id="4" name="Slide Number Placeholder 3"/>
          <p:cNvSpPr>
            <a:spLocks noGrp="1"/>
          </p:cNvSpPr>
          <p:nvPr>
            <p:ph type="sldNum" sz="quarter" idx="10"/>
          </p:nvPr>
        </p:nvSpPr>
        <p:spPr/>
        <p:txBody>
          <a:bodyPr/>
          <a:lstStyle/>
          <a:p>
            <a:fld id="{4E4946A3-FD68-4E77-9DEF-1E7536A4AD96}" type="slidenum">
              <a:rPr lang="en-US" smtClean="0"/>
              <a:t>192</a:t>
            </a:fld>
            <a:endParaRPr lang="en-US"/>
          </a:p>
        </p:txBody>
      </p:sp>
    </p:spTree>
    <p:extLst>
      <p:ext uri="{BB962C8B-B14F-4D97-AF65-F5344CB8AC3E}">
        <p14:creationId xmlns:p14="http://schemas.microsoft.com/office/powerpoint/2010/main" val="47745178"/>
      </p:ext>
    </p:extLst>
  </p:cSld>
  <p:clrMapOvr>
    <a:masterClrMapping/>
  </p:clrMapOvr>
</p:notes>
</file>

<file path=ppt/notesSlides/notesSlide1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There are several clues for identifying the ancient site in the biblical text. Beeroth is mentioned as one of the four Hivite towns along with Gibeon (el-Jib), Chephirah (Khirbet el-Kafira), and Kiriath-jearim (Deir el-Azar), who made peace with Israel instead of facing an Israelite attack (Josh 9:3-27). The site was also the hometown of Rechab and Baanah, the captains-turned-assassins of Ishbosheth (2 Sam 4:1-12), which might suggest a close proximity to Gibeah (Tell el-Ful). Joab’s armor bearer, Naharai was from Beeroth (2 Sam 23:37; 1 </a:t>
            </a:r>
            <a:r>
              <a:rPr lang="en-US" sz="1200" kern="1200" dirty="0" err="1">
                <a:solidFill>
                  <a:schemeClr val="tx1"/>
                </a:solidFill>
                <a:effectLst/>
                <a:latin typeface="+mn-lt"/>
                <a:ea typeface="+mn-ea"/>
                <a:cs typeface="+mn-cs"/>
              </a:rPr>
              <a:t>Chr</a:t>
            </a:r>
            <a:r>
              <a:rPr lang="en-US" sz="1200" kern="1200" dirty="0">
                <a:solidFill>
                  <a:schemeClr val="tx1"/>
                </a:solidFill>
                <a:effectLst/>
                <a:latin typeface="+mn-lt"/>
                <a:ea typeface="+mn-ea"/>
                <a:cs typeface="+mn-cs"/>
              </a:rPr>
              <a:t> 11:39).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It is unclear if Beeroth is identical to Beer (Judg. 9:21), Berea (1 Macc. 9:4), or Bereth of the Crusader era (Dorsey 1992: 646). In the post-exilic period, Beeroth is again grouped with Kiriath-jearim and Chephirah in the counting of the returnees (743) from exile (Ezra 2:25; Neh. 7:29). Additionally, in the </a:t>
            </a:r>
            <a:r>
              <a:rPr lang="en-US" sz="1200" i="1" kern="1200" dirty="0" err="1">
                <a:solidFill>
                  <a:schemeClr val="tx1"/>
                </a:solidFill>
                <a:effectLst/>
                <a:latin typeface="+mn-lt"/>
                <a:ea typeface="+mn-ea"/>
                <a:cs typeface="+mn-cs"/>
              </a:rPr>
              <a:t>Onomasticon</a:t>
            </a:r>
            <a:r>
              <a:rPr lang="en-US" sz="1200" kern="1200" dirty="0">
                <a:solidFill>
                  <a:schemeClr val="tx1"/>
                </a:solidFill>
                <a:effectLst/>
                <a:latin typeface="+mn-lt"/>
                <a:ea typeface="+mn-ea"/>
                <a:cs typeface="+mn-cs"/>
              </a:rPr>
              <a:t>, Eusebius states that Beeroth can be reached from the seventh milestone from Aelia on the road to Nicopolis (Imwas). However, Jerome has Neapolis (Nablus) instead of Nicopolis (Imwas) (</a:t>
            </a:r>
            <a:r>
              <a:rPr lang="en-US" sz="1200" i="1" kern="1200" dirty="0">
                <a:solidFill>
                  <a:schemeClr val="tx1"/>
                </a:solidFill>
                <a:effectLst/>
                <a:latin typeface="+mn-lt"/>
                <a:ea typeface="+mn-ea"/>
                <a:cs typeface="+mn-cs"/>
              </a:rPr>
              <a:t>Onom</a:t>
            </a:r>
            <a:r>
              <a:rPr lang="en-US" sz="1200" kern="1200" dirty="0">
                <a:solidFill>
                  <a:schemeClr val="tx1"/>
                </a:solidFill>
                <a:effectLst/>
                <a:latin typeface="+mn-lt"/>
                <a:ea typeface="+mn-ea"/>
                <a:cs typeface="+mn-cs"/>
              </a:rPr>
              <a:t>. 48.4; 47.4, cf. 52.5). This direction is the most important element for determining the location of Beeroth. Jerome’s entry seems to be mistaken in both its direction (Nablus) and orientation with Gibeon, which Jerome translated locatively as “under Gibeon” (Rainey and Notley 2006: 126). O’Callaghan’s suggestion that Beeroth is included in the Medeba Map is intriguing (1951: 57–64). If he is correct, then it would appear that this is another detail in favor of the </a:t>
            </a:r>
            <a:r>
              <a:rPr lang="en-US" sz="1200" kern="1200" dirty="0" err="1">
                <a:solidFill>
                  <a:schemeClr val="tx1"/>
                </a:solidFill>
                <a:effectLst/>
                <a:latin typeface="+mn-lt"/>
                <a:ea typeface="+mn-ea"/>
                <a:cs typeface="+mn-cs"/>
              </a:rPr>
              <a:t>Nebi</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Samwil</a:t>
            </a:r>
            <a:r>
              <a:rPr lang="en-US" sz="1200" kern="1200" dirty="0">
                <a:solidFill>
                  <a:schemeClr val="tx1"/>
                </a:solidFill>
                <a:effectLst/>
                <a:latin typeface="+mn-lt"/>
                <a:ea typeface="+mn-ea"/>
                <a:cs typeface="+mn-cs"/>
              </a:rPr>
              <a:t>/Khirbet el-Burj identification, as this town is situated north of Jerusalem and east of Beth-horon.</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To complicate matters, el-Bireh and Khirbet el-Burj are very similar sites. Each site is relatively close to the sites of Chephirah, Gibeon and Kiriath-jearim (although Khirbet el-Burj/Nebi Samwill are closer) and each site produced Middle Bronze II and Iron Age I–II remains (Greenberg and Keinan 2009: survey 2823; </a:t>
            </a:r>
            <a:r>
              <a:rPr lang="en-US" sz="1200" kern="1200" dirty="0" err="1">
                <a:solidFill>
                  <a:schemeClr val="tx1"/>
                </a:solidFill>
                <a:effectLst/>
                <a:latin typeface="+mn-lt"/>
                <a:ea typeface="+mn-ea"/>
                <a:cs typeface="+mn-cs"/>
              </a:rPr>
              <a:t>Kochavi</a:t>
            </a:r>
            <a:r>
              <a:rPr lang="en-US" sz="1200" kern="1200" dirty="0">
                <a:solidFill>
                  <a:schemeClr val="tx1"/>
                </a:solidFill>
                <a:effectLst/>
                <a:latin typeface="+mn-lt"/>
                <a:ea typeface="+mn-ea"/>
                <a:cs typeface="+mn-cs"/>
              </a:rPr>
              <a:t> 1972: site 38). On account of this similarity, the site identification has usually come down to the description by Eusebius and Jerome. Essentially, one has to decide if Eusebius’s statement was correct or Jerome’s emended direction was correct, but his mileage was incorrect. El-Bireh is nine Roman miles (8.3</a:t>
            </a:r>
            <a:r>
              <a:rPr lang="en-US" sz="1200" kern="1200" baseline="0" dirty="0">
                <a:solidFill>
                  <a:schemeClr val="tx1"/>
                </a:solidFill>
                <a:effectLst/>
                <a:latin typeface="+mn-lt"/>
                <a:ea typeface="+mn-ea"/>
                <a:cs typeface="+mn-cs"/>
              </a:rPr>
              <a:t> mi, 13.4 km) </a:t>
            </a:r>
            <a:r>
              <a:rPr lang="en-US" sz="1200" kern="1200" dirty="0">
                <a:solidFill>
                  <a:schemeClr val="tx1"/>
                </a:solidFill>
                <a:effectLst/>
                <a:latin typeface="+mn-lt"/>
                <a:ea typeface="+mn-ea"/>
                <a:cs typeface="+mn-cs"/>
              </a:rPr>
              <a:t>away from Aelia to the north, which does not exactly match the geographic data mentioned by Jerome even if one assumes that Jerome is correct in listing Neapolis (Dorsey 1992). Khirbet el-Burj is about seven Roman miles (6.5 mi,</a:t>
            </a:r>
            <a:r>
              <a:rPr lang="en-US" sz="1200" kern="1200" baseline="0" dirty="0">
                <a:solidFill>
                  <a:schemeClr val="tx1"/>
                </a:solidFill>
                <a:effectLst/>
                <a:latin typeface="+mn-lt"/>
                <a:ea typeface="+mn-ea"/>
                <a:cs typeface="+mn-cs"/>
              </a:rPr>
              <a:t> 10.4 </a:t>
            </a:r>
            <a:r>
              <a:rPr lang="en-US" sz="1200" kern="1200" dirty="0">
                <a:solidFill>
                  <a:schemeClr val="tx1"/>
                </a:solidFill>
                <a:effectLst/>
                <a:latin typeface="+mn-lt"/>
                <a:ea typeface="+mn-ea"/>
                <a:cs typeface="+mn-cs"/>
              </a:rPr>
              <a:t>km) away from </a:t>
            </a:r>
            <a:r>
              <a:rPr lang="en-US" sz="1200" kern="1200" dirty="0" err="1">
                <a:solidFill>
                  <a:schemeClr val="tx1"/>
                </a:solidFill>
                <a:effectLst/>
                <a:latin typeface="+mn-lt"/>
                <a:ea typeface="+mn-ea"/>
                <a:cs typeface="+mn-cs"/>
              </a:rPr>
              <a:t>Aelia</a:t>
            </a:r>
            <a:r>
              <a:rPr lang="en-US" sz="1200" kern="1200" dirty="0">
                <a:solidFill>
                  <a:schemeClr val="tx1"/>
                </a:solidFill>
                <a:effectLst/>
                <a:latin typeface="+mn-lt"/>
                <a:ea typeface="+mn-ea"/>
                <a:cs typeface="+mn-cs"/>
              </a:rPr>
              <a:t>, if you assume that the site was reached via the Central Ridge Route and the Kiriath-jearim Ridge Route, which would have run through </a:t>
            </a:r>
            <a:r>
              <a:rPr lang="en-US" sz="1200" kern="1200" dirty="0" err="1">
                <a:solidFill>
                  <a:schemeClr val="tx1"/>
                </a:solidFill>
                <a:effectLst/>
                <a:latin typeface="+mn-lt"/>
                <a:ea typeface="+mn-ea"/>
                <a:cs typeface="+mn-cs"/>
              </a:rPr>
              <a:t>Nebi</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Samwil</a:t>
            </a:r>
            <a:r>
              <a:rPr lang="en-US" sz="1200" kern="1200" dirty="0">
                <a:solidFill>
                  <a:schemeClr val="tx1"/>
                </a:solidFill>
                <a:effectLst/>
                <a:latin typeface="+mn-lt"/>
                <a:ea typeface="+mn-ea"/>
                <a:cs typeface="+mn-cs"/>
              </a:rPr>
              <a:t>. Dorsey’s statement that it was only four Roman miles (3.7 mi, 6</a:t>
            </a:r>
            <a:r>
              <a:rPr lang="en-US" sz="1200" kern="1200" baseline="0" dirty="0">
                <a:solidFill>
                  <a:schemeClr val="tx1"/>
                </a:solidFill>
                <a:effectLst/>
                <a:latin typeface="+mn-lt"/>
                <a:ea typeface="+mn-ea"/>
                <a:cs typeface="+mn-cs"/>
              </a:rPr>
              <a:t> km)</a:t>
            </a:r>
            <a:r>
              <a:rPr lang="en-US" sz="1200" kern="1200" dirty="0">
                <a:solidFill>
                  <a:schemeClr val="tx1"/>
                </a:solidFill>
                <a:effectLst/>
                <a:latin typeface="+mn-lt"/>
                <a:ea typeface="+mn-ea"/>
                <a:cs typeface="+mn-cs"/>
              </a:rPr>
              <a:t> is “as the crow flies” and this hypothetical route would unrealistically take one right through the steepest part of the Nahal Sorek (1992: 647). Rainey points to the fact that the sixth Roman milestone would have been near Ramah (er-Ram) or the turn-off from </a:t>
            </a:r>
            <a:r>
              <a:rPr lang="en-US" sz="1200" kern="1200" dirty="0" err="1">
                <a:solidFill>
                  <a:schemeClr val="tx1"/>
                </a:solidFill>
                <a:effectLst/>
                <a:latin typeface="+mn-lt"/>
                <a:ea typeface="+mn-ea"/>
                <a:cs typeface="+mn-cs"/>
              </a:rPr>
              <a:t>Aelia</a:t>
            </a:r>
            <a:r>
              <a:rPr lang="en-US" sz="1200" kern="1200" dirty="0">
                <a:solidFill>
                  <a:schemeClr val="tx1"/>
                </a:solidFill>
                <a:effectLst/>
                <a:latin typeface="+mn-lt"/>
                <a:ea typeface="+mn-ea"/>
                <a:cs typeface="+mn-cs"/>
              </a:rPr>
              <a:t> (Rainey and Notley 2006: 126).</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From an archaeological perspective, Khirbet el-Burj has revealed a mostly continuously occupied site from the Iron Age I</a:t>
            </a:r>
            <a:r>
              <a:rPr lang="en-US" sz="1200" kern="1200" baseline="0" dirty="0">
                <a:solidFill>
                  <a:schemeClr val="tx1"/>
                </a:solidFill>
                <a:effectLst/>
                <a:latin typeface="+mn-lt"/>
                <a:ea typeface="+mn-ea"/>
                <a:cs typeface="+mn-cs"/>
              </a:rPr>
              <a:t> to the </a:t>
            </a:r>
            <a:r>
              <a:rPr lang="en-US" sz="1200" kern="1200" dirty="0">
                <a:solidFill>
                  <a:schemeClr val="tx1"/>
                </a:solidFill>
                <a:effectLst/>
                <a:latin typeface="+mn-lt"/>
                <a:ea typeface="+mn-ea"/>
                <a:cs typeface="+mn-cs"/>
              </a:rPr>
              <a:t>Byzantine period (Wolff 1997; Boas and Arbel 1999). This includes a Persian phase, which would match the Ezra and Nehemiah references. Despite Rainey’s comments that the site was just over an acre (0.4 ha; 2006: 126), de Groot’s survey (communicated through Feldstein et al.’s survey report) indicated that the Iron I–II city encompassed an area of around 10 acres (4 ha). Similarly, the hill of Nebi Samwill showed Iron I (few sherds), Iron II (36%), Persian (few), and Roman-Byzantine (33%) remains over an area of 10 acres (4 ha; Feldstein et al. 2013: site 64). Besides Iron I (few sherds) and Iron II (36%) surveyed remains over 10 acres (4 ha), late Iron II and Persian occupation was also confirmed by the excavations by Magen who found several LMLK and Yehud seal impressions in fills beneath the Hellenistic city (Magen and </a:t>
            </a:r>
            <a:r>
              <a:rPr lang="en-US" sz="1200" kern="1200" dirty="0" err="1">
                <a:solidFill>
                  <a:schemeClr val="tx1"/>
                </a:solidFill>
                <a:effectLst/>
                <a:latin typeface="+mn-lt"/>
                <a:ea typeface="+mn-ea"/>
                <a:cs typeface="+mn-cs"/>
              </a:rPr>
              <a:t>Dadon</a:t>
            </a:r>
            <a:r>
              <a:rPr lang="en-US" sz="1200" kern="1200" dirty="0">
                <a:solidFill>
                  <a:schemeClr val="tx1"/>
                </a:solidFill>
                <a:effectLst/>
                <a:latin typeface="+mn-lt"/>
                <a:ea typeface="+mn-ea"/>
                <a:cs typeface="+mn-cs"/>
              </a:rPr>
              <a:t> 2003: 123–38; Magen and Har-Even 2007: 38–58; Magen 2008 who identifies the site with Mizpah; Feldstein et al. 2013: site 53). Additionally, Iron II remains were found near the spring on the east of the slope (Feldstein et al. 2013: site 54). Early Bronze, Middle Bronze (majority), Iron I and Iron II (single sherd) were noted over an area of</a:t>
            </a:r>
            <a:r>
              <a:rPr lang="en-US" sz="1200" kern="1200" baseline="0" dirty="0">
                <a:solidFill>
                  <a:schemeClr val="tx1"/>
                </a:solidFill>
                <a:effectLst/>
                <a:latin typeface="+mn-lt"/>
                <a:ea typeface="+mn-ea"/>
                <a:cs typeface="+mn-cs"/>
              </a:rPr>
              <a:t> 3 acres (1.2 ha)</a:t>
            </a:r>
            <a:r>
              <a:rPr lang="en-US" sz="1200" kern="1200" dirty="0">
                <a:solidFill>
                  <a:schemeClr val="tx1"/>
                </a:solidFill>
                <a:effectLst/>
                <a:latin typeface="+mn-lt"/>
                <a:ea typeface="+mn-ea"/>
                <a:cs typeface="+mn-cs"/>
              </a:rPr>
              <a:t> at the northern base of the hill (Feldstein et al. 2013: site 48). Middle Bronze (35%), Iron II (7%), Iron IIC/Persian (7%), Persian/Hellenistic (38%), and Byzantine (few sherds) occupation over 1 acre (0.4 ha) was noted on the southern slopes just northwest of Khirbet el-Burj (Feldstein et al. 2013: site 44). Finally, Khirbet el-Biyar (31°49'49.12"N 35°12'2.47"E), which theoretically retains the name Beeroth, revealed Iron II (15%), as well as Hellenistic-Byzantine (72%) occupation over an area of about 5.5 acres (2.2 ha;</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Feldstein et al. 2013: site 59).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Taken together, it seems clear that the area around Nebi Samwill was a substantial Iron Age-Persian settlement with earlier occupation from the Middle Bronze II. This evidence would seem to further the suggestion that </a:t>
            </a:r>
            <a:r>
              <a:rPr lang="en-US" sz="1200" kern="1200" dirty="0" err="1">
                <a:solidFill>
                  <a:schemeClr val="tx1"/>
                </a:solidFill>
                <a:effectLst/>
                <a:latin typeface="+mn-lt"/>
                <a:ea typeface="+mn-ea"/>
                <a:cs typeface="+mn-cs"/>
              </a:rPr>
              <a:t>Nebi</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Samwil</a:t>
            </a:r>
            <a:r>
              <a:rPr lang="en-US" sz="1200" kern="1200" dirty="0">
                <a:solidFill>
                  <a:schemeClr val="tx1"/>
                </a:solidFill>
                <a:effectLst/>
                <a:latin typeface="+mn-lt"/>
                <a:ea typeface="+mn-ea"/>
                <a:cs typeface="+mn-cs"/>
              </a:rPr>
              <a:t>/Khirbet el-Burj should be related to Beeroth.</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From a geographical perspective, the identification at Khirbet el-Burj/Nebi Samwill creates a close rectangular pattern of settlement between the western Benjaminite sites of Chephirah, Gibeon, Kiriath-jearim and Beeroth (</a:t>
            </a:r>
            <a:r>
              <a:rPr lang="en-US" sz="1200" kern="1200" dirty="0" err="1">
                <a:solidFill>
                  <a:schemeClr val="tx1"/>
                </a:solidFill>
                <a:effectLst/>
                <a:latin typeface="+mn-lt"/>
                <a:ea typeface="+mn-ea"/>
                <a:cs typeface="+mn-cs"/>
              </a:rPr>
              <a:t>Yeivin</a:t>
            </a:r>
            <a:r>
              <a:rPr lang="en-US" sz="1200" kern="1200" dirty="0">
                <a:solidFill>
                  <a:schemeClr val="tx1"/>
                </a:solidFill>
                <a:effectLst/>
                <a:latin typeface="+mn-lt"/>
                <a:ea typeface="+mn-ea"/>
                <a:cs typeface="+mn-cs"/>
              </a:rPr>
              <a:t> 1971: 142–44), with no site being more than 5 miles (8 km) removed from one another. Additionally, these settlements would demarcate and guard the </a:t>
            </a:r>
            <a:r>
              <a:rPr lang="en-US" sz="1200" kern="1200" dirty="0" err="1">
                <a:solidFill>
                  <a:schemeClr val="tx1"/>
                </a:solidFill>
                <a:effectLst/>
                <a:latin typeface="+mn-lt"/>
                <a:ea typeface="+mn-ea"/>
                <a:cs typeface="+mn-cs"/>
              </a:rPr>
              <a:t>Kiriath-jearim</a:t>
            </a:r>
            <a:r>
              <a:rPr lang="en-US" sz="1200" kern="1200" dirty="0">
                <a:solidFill>
                  <a:schemeClr val="tx1"/>
                </a:solidFill>
                <a:effectLst/>
                <a:latin typeface="+mn-lt"/>
                <a:ea typeface="+mn-ea"/>
                <a:cs typeface="+mn-cs"/>
              </a:rPr>
              <a:t> Ridge Route on its northern and southern sides as it makes its way down to the Aijalon Valley. They also share similar settlement characteristics as all four sites are marked by their situation on a high hill above a spring. In light of this evidence, it appears that Yeivin’s suggestion for identifying Beeroth with Khirbet el-Burj is the current best option (1971: 142–44). The next slide includes labels.</a:t>
            </a:r>
          </a:p>
          <a:p>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References:</a:t>
            </a:r>
            <a:br>
              <a:rPr lang="en-US" sz="1200" kern="1200" dirty="0">
                <a:solidFill>
                  <a:schemeClr val="tx1"/>
                </a:solidFill>
                <a:effectLst/>
                <a:latin typeface="+mn-lt"/>
                <a:ea typeface="+mn-ea"/>
                <a:cs typeface="+mn-cs"/>
              </a:rPr>
            </a:br>
            <a:r>
              <a:rPr lang="en-US" sz="1200" kern="1200" dirty="0">
                <a:solidFill>
                  <a:schemeClr val="tx1"/>
                </a:solidFill>
                <a:effectLst/>
                <a:latin typeface="+mn-lt"/>
                <a:ea typeface="+mn-ea"/>
                <a:cs typeface="+mn-cs"/>
              </a:rPr>
              <a:t>Aharoni, Y.</a:t>
            </a:r>
          </a:p>
          <a:p>
            <a:pPr marL="685800" indent="-457200">
              <a:tabLst>
                <a:tab pos="685800" algn="l"/>
              </a:tabLst>
            </a:pPr>
            <a:r>
              <a:rPr lang="en-US" sz="1200" kern="1200" dirty="0">
                <a:solidFill>
                  <a:schemeClr val="tx1"/>
                </a:solidFill>
                <a:effectLst/>
                <a:latin typeface="+mn-lt"/>
                <a:ea typeface="+mn-ea"/>
                <a:cs typeface="+mn-cs"/>
              </a:rPr>
              <a:t>1979	</a:t>
            </a:r>
            <a:r>
              <a:rPr lang="en-US" sz="1200" i="1" kern="1200" dirty="0">
                <a:solidFill>
                  <a:schemeClr val="tx1"/>
                </a:solidFill>
                <a:effectLst/>
                <a:latin typeface="+mn-lt"/>
                <a:ea typeface="+mn-ea"/>
                <a:cs typeface="+mn-cs"/>
              </a:rPr>
              <a:t>The Land of the Bible: A Historical Geography</a:t>
            </a:r>
            <a:r>
              <a:rPr lang="en-US" sz="1200" kern="1200" dirty="0">
                <a:solidFill>
                  <a:schemeClr val="tx1"/>
                </a:solidFill>
                <a:effectLst/>
                <a:latin typeface="+mn-lt"/>
                <a:ea typeface="+mn-ea"/>
                <a:cs typeface="+mn-cs"/>
              </a:rPr>
              <a:t>. Revised and enlarged edition. Trans. A. F. Rainey, from Hebrew. Philadelphia: Westminster Press.</a:t>
            </a:r>
          </a:p>
          <a:p>
            <a:r>
              <a:rPr lang="en-US" sz="1200" kern="1200" dirty="0">
                <a:solidFill>
                  <a:schemeClr val="tx1"/>
                </a:solidFill>
                <a:effectLst/>
                <a:latin typeface="+mn-lt"/>
                <a:ea typeface="+mn-ea"/>
                <a:cs typeface="+mn-cs"/>
              </a:rPr>
              <a:t>Albright, W. F.</a:t>
            </a:r>
          </a:p>
          <a:p>
            <a:pPr marL="685800" indent="-457200">
              <a:tabLst>
                <a:tab pos="685800" algn="l"/>
              </a:tabLst>
            </a:pPr>
            <a:r>
              <a:rPr lang="en-US" sz="1200" kern="1200" dirty="0">
                <a:solidFill>
                  <a:schemeClr val="tx1"/>
                </a:solidFill>
                <a:effectLst/>
                <a:latin typeface="+mn-lt"/>
                <a:ea typeface="+mn-ea"/>
                <a:cs typeface="+mn-cs"/>
              </a:rPr>
              <a:t>1922	Excavations and Results at Tell el-</a:t>
            </a:r>
            <a:r>
              <a:rPr lang="en-US" sz="1200" kern="1200" dirty="0" err="1">
                <a:solidFill>
                  <a:schemeClr val="tx1"/>
                </a:solidFill>
                <a:effectLst/>
                <a:latin typeface="+mn-lt"/>
                <a:ea typeface="+mn-ea"/>
                <a:cs typeface="+mn-cs"/>
              </a:rPr>
              <a:t>Fûl</a:t>
            </a:r>
            <a:r>
              <a:rPr lang="en-US" sz="1200" kern="1200" dirty="0">
                <a:solidFill>
                  <a:schemeClr val="tx1"/>
                </a:solidFill>
                <a:effectLst/>
                <a:latin typeface="+mn-lt"/>
                <a:ea typeface="+mn-ea"/>
                <a:cs typeface="+mn-cs"/>
              </a:rPr>
              <a:t> (Gibeah of Saul). </a:t>
            </a:r>
            <a:r>
              <a:rPr lang="en-US" sz="1200" i="1" kern="1200" dirty="0">
                <a:solidFill>
                  <a:schemeClr val="tx1"/>
                </a:solidFill>
                <a:effectLst/>
                <a:latin typeface="+mn-lt"/>
                <a:ea typeface="+mn-ea"/>
                <a:cs typeface="+mn-cs"/>
              </a:rPr>
              <a:t>The Annual of the American Schools of Oriental Research</a:t>
            </a:r>
            <a:r>
              <a:rPr lang="en-US" sz="1200" kern="1200" dirty="0">
                <a:solidFill>
                  <a:schemeClr val="tx1"/>
                </a:solidFill>
                <a:effectLst/>
                <a:latin typeface="+mn-lt"/>
                <a:ea typeface="+mn-ea"/>
                <a:cs typeface="+mn-cs"/>
              </a:rPr>
              <a:t> 4: iii–160.</a:t>
            </a:r>
          </a:p>
          <a:p>
            <a:r>
              <a:rPr lang="en-US" sz="1200" kern="1200" dirty="0">
                <a:solidFill>
                  <a:schemeClr val="tx1"/>
                </a:solidFill>
                <a:effectLst/>
                <a:latin typeface="+mn-lt"/>
                <a:ea typeface="+mn-ea"/>
                <a:cs typeface="+mn-cs"/>
              </a:rPr>
              <a:t>Alt, A.</a:t>
            </a:r>
          </a:p>
          <a:p>
            <a:pPr marL="685800" indent="-457200">
              <a:tabLst>
                <a:tab pos="685800" algn="l"/>
              </a:tabLst>
            </a:pPr>
            <a:r>
              <a:rPr lang="en-US" sz="1200" kern="1200" dirty="0">
                <a:solidFill>
                  <a:schemeClr val="tx1"/>
                </a:solidFill>
                <a:effectLst/>
                <a:latin typeface="+mn-lt"/>
                <a:ea typeface="+mn-ea"/>
                <a:cs typeface="+mn-cs"/>
              </a:rPr>
              <a:t>1926	</a:t>
            </a:r>
            <a:r>
              <a:rPr lang="en-US" sz="1200" kern="1200" dirty="0" err="1">
                <a:solidFill>
                  <a:schemeClr val="tx1"/>
                </a:solidFill>
                <a:effectLst/>
                <a:latin typeface="+mn-lt"/>
                <a:ea typeface="+mn-ea"/>
                <a:cs typeface="+mn-cs"/>
              </a:rPr>
              <a:t>Ataroth</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Palästina-Jahrbuch</a:t>
            </a:r>
            <a:r>
              <a:rPr lang="en-US" sz="1200" kern="1200" dirty="0">
                <a:solidFill>
                  <a:schemeClr val="tx1"/>
                </a:solidFill>
                <a:effectLst/>
                <a:latin typeface="+mn-lt"/>
                <a:ea typeface="+mn-ea"/>
                <a:cs typeface="+mn-cs"/>
              </a:rPr>
              <a:t> 22: 33.</a:t>
            </a:r>
          </a:p>
          <a:p>
            <a:r>
              <a:rPr lang="en-US" sz="1200" kern="1200" dirty="0">
                <a:solidFill>
                  <a:schemeClr val="tx1"/>
                </a:solidFill>
                <a:effectLst/>
                <a:latin typeface="+mn-lt"/>
                <a:ea typeface="+mn-ea"/>
                <a:cs typeface="+mn-cs"/>
              </a:rPr>
              <a:t>Beyer, G.</a:t>
            </a:r>
          </a:p>
          <a:p>
            <a:pPr marL="685800" indent="-457200">
              <a:tabLst>
                <a:tab pos="685800" algn="l"/>
              </a:tabLst>
            </a:pPr>
            <a:r>
              <a:rPr lang="en-US" sz="1200" kern="1200" dirty="0">
                <a:solidFill>
                  <a:schemeClr val="tx1"/>
                </a:solidFill>
                <a:effectLst/>
                <a:latin typeface="+mn-lt"/>
                <a:ea typeface="+mn-ea"/>
                <a:cs typeface="+mn-cs"/>
              </a:rPr>
              <a:t>1930	Eusebius </a:t>
            </a:r>
            <a:r>
              <a:rPr lang="en-US" sz="1200" kern="1200" dirty="0" err="1">
                <a:solidFill>
                  <a:schemeClr val="tx1"/>
                </a:solidFill>
                <a:effectLst/>
                <a:latin typeface="+mn-lt"/>
                <a:ea typeface="+mn-ea"/>
                <a:cs typeface="+mn-cs"/>
              </a:rPr>
              <a:t>über</a:t>
            </a:r>
            <a:r>
              <a:rPr lang="en-US" sz="1200" kern="1200" dirty="0">
                <a:solidFill>
                  <a:schemeClr val="tx1"/>
                </a:solidFill>
                <a:effectLst/>
                <a:latin typeface="+mn-lt"/>
                <a:ea typeface="+mn-ea"/>
                <a:cs typeface="+mn-cs"/>
              </a:rPr>
              <a:t> Gibeon und Beeroth. </a:t>
            </a:r>
            <a:r>
              <a:rPr lang="en-US" sz="1200" i="1" kern="1200" dirty="0" err="1">
                <a:solidFill>
                  <a:schemeClr val="tx1"/>
                </a:solidFill>
                <a:effectLst/>
                <a:latin typeface="+mn-lt"/>
                <a:ea typeface="+mn-ea"/>
                <a:cs typeface="+mn-cs"/>
              </a:rPr>
              <a:t>Zeitschrift</a:t>
            </a:r>
            <a:r>
              <a:rPr lang="en-US" sz="1200" i="1" kern="1200" dirty="0">
                <a:solidFill>
                  <a:schemeClr val="tx1"/>
                </a:solidFill>
                <a:effectLst/>
                <a:latin typeface="+mn-lt"/>
                <a:ea typeface="+mn-ea"/>
                <a:cs typeface="+mn-cs"/>
              </a:rPr>
              <a:t> des </a:t>
            </a:r>
            <a:r>
              <a:rPr lang="en-US" sz="1200" i="1" kern="1200" dirty="0" err="1">
                <a:solidFill>
                  <a:schemeClr val="tx1"/>
                </a:solidFill>
                <a:effectLst/>
                <a:latin typeface="+mn-lt"/>
                <a:ea typeface="+mn-ea"/>
                <a:cs typeface="+mn-cs"/>
              </a:rPr>
              <a:t>Deutschen</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Palästina-Vereins</a:t>
            </a:r>
            <a:r>
              <a:rPr lang="en-US" sz="1200" kern="1200" dirty="0">
                <a:solidFill>
                  <a:schemeClr val="tx1"/>
                </a:solidFill>
                <a:effectLst/>
                <a:latin typeface="+mn-lt"/>
                <a:ea typeface="+mn-ea"/>
                <a:cs typeface="+mn-cs"/>
              </a:rPr>
              <a:t> 53: 199–211.</a:t>
            </a:r>
          </a:p>
          <a:p>
            <a:r>
              <a:rPr lang="en-US" sz="1200" kern="1200" dirty="0">
                <a:solidFill>
                  <a:schemeClr val="tx1"/>
                </a:solidFill>
                <a:effectLst/>
                <a:latin typeface="+mn-lt"/>
                <a:ea typeface="+mn-ea"/>
                <a:cs typeface="+mn-cs"/>
              </a:rPr>
              <a:t>Boas, A. and Arbel, Y. </a:t>
            </a:r>
          </a:p>
          <a:p>
            <a:pPr marL="685800" indent="-457200">
              <a:tabLst>
                <a:tab pos="685800" algn="l"/>
              </a:tabLst>
            </a:pPr>
            <a:r>
              <a:rPr lang="en-US" sz="1200" kern="1200" dirty="0">
                <a:solidFill>
                  <a:schemeClr val="tx1"/>
                </a:solidFill>
                <a:effectLst/>
                <a:latin typeface="+mn-lt"/>
                <a:ea typeface="+mn-ea"/>
                <a:cs typeface="+mn-cs"/>
              </a:rPr>
              <a:t>1999	Jerusalem, Khirbet el-Burj. </a:t>
            </a:r>
            <a:r>
              <a:rPr lang="en-US" sz="1200" i="1" kern="1200" dirty="0" err="1">
                <a:solidFill>
                  <a:schemeClr val="tx1"/>
                </a:solidFill>
                <a:effectLst/>
                <a:latin typeface="+mn-lt"/>
                <a:ea typeface="+mn-ea"/>
                <a:cs typeface="+mn-cs"/>
              </a:rPr>
              <a:t>Hadashot</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Arkheologiyot</a:t>
            </a:r>
            <a:r>
              <a:rPr lang="en-US" sz="1200" i="1" kern="1200" dirty="0">
                <a:solidFill>
                  <a:schemeClr val="tx1"/>
                </a:solidFill>
                <a:effectLst/>
                <a:latin typeface="+mn-lt"/>
                <a:ea typeface="+mn-ea"/>
                <a:cs typeface="+mn-cs"/>
              </a:rPr>
              <a:t>: Excavations and Surveys in Israel </a:t>
            </a:r>
            <a:r>
              <a:rPr lang="en-US" sz="1200" kern="1200" dirty="0">
                <a:solidFill>
                  <a:schemeClr val="tx1"/>
                </a:solidFill>
                <a:effectLst/>
                <a:latin typeface="+mn-lt"/>
                <a:ea typeface="+mn-ea"/>
                <a:cs typeface="+mn-cs"/>
              </a:rPr>
              <a:t>109: 73*.</a:t>
            </a:r>
          </a:p>
          <a:p>
            <a:r>
              <a:rPr lang="en-US" sz="1200" kern="1200" dirty="0">
                <a:solidFill>
                  <a:schemeClr val="tx1"/>
                </a:solidFill>
                <a:effectLst/>
                <a:latin typeface="+mn-lt"/>
                <a:ea typeface="+mn-ea"/>
                <a:cs typeface="+mn-cs"/>
              </a:rPr>
              <a:t>Dorsey, D. A.</a:t>
            </a:r>
          </a:p>
          <a:p>
            <a:pPr marL="685800" indent="-457200">
              <a:tabLst>
                <a:tab pos="685800" algn="l"/>
              </a:tabLst>
            </a:pPr>
            <a:r>
              <a:rPr lang="en-US" sz="1200" kern="1200" dirty="0">
                <a:solidFill>
                  <a:schemeClr val="tx1"/>
                </a:solidFill>
                <a:effectLst/>
                <a:latin typeface="+mn-lt"/>
                <a:ea typeface="+mn-ea"/>
                <a:cs typeface="+mn-cs"/>
              </a:rPr>
              <a:t>1992	</a:t>
            </a:r>
            <a:r>
              <a:rPr lang="en-US" sz="1200" kern="1200" dirty="0" err="1">
                <a:solidFill>
                  <a:schemeClr val="tx1"/>
                </a:solidFill>
                <a:effectLst/>
                <a:latin typeface="+mn-lt"/>
                <a:ea typeface="+mn-ea"/>
                <a:cs typeface="+mn-cs"/>
              </a:rPr>
              <a:t>Beeroth</a:t>
            </a:r>
            <a:r>
              <a:rPr lang="en-US" sz="1200" kern="1200" dirty="0">
                <a:solidFill>
                  <a:schemeClr val="tx1"/>
                </a:solidFill>
                <a:effectLst/>
                <a:latin typeface="+mn-lt"/>
                <a:ea typeface="+mn-ea"/>
                <a:cs typeface="+mn-cs"/>
              </a:rPr>
              <a:t>. </a:t>
            </a:r>
            <a:r>
              <a:rPr lang="en-US" sz="1200" i="1" kern="1200" dirty="0">
                <a:solidFill>
                  <a:schemeClr val="tx1"/>
                </a:solidFill>
                <a:effectLst/>
                <a:latin typeface="+mn-lt"/>
                <a:ea typeface="+mn-ea"/>
                <a:cs typeface="+mn-cs"/>
              </a:rPr>
              <a:t>Anchor Bible Dictionary, </a:t>
            </a:r>
            <a:r>
              <a:rPr lang="en-US" sz="1200" kern="1200" dirty="0">
                <a:solidFill>
                  <a:schemeClr val="tx1"/>
                </a:solidFill>
                <a:effectLst/>
                <a:latin typeface="+mn-lt"/>
                <a:ea typeface="+mn-ea"/>
                <a:cs typeface="+mn-cs"/>
              </a:rPr>
              <a:t>vol. 1, ed. D. N. Freedman. New York: Doubleday.</a:t>
            </a:r>
          </a:p>
          <a:p>
            <a:r>
              <a:rPr lang="en-US" sz="1200" kern="1200" dirty="0" err="1">
                <a:solidFill>
                  <a:schemeClr val="tx1"/>
                </a:solidFill>
                <a:effectLst/>
                <a:latin typeface="+mn-lt"/>
                <a:ea typeface="+mn-ea"/>
                <a:cs typeface="+mn-cs"/>
              </a:rPr>
              <a:t>Elliger</a:t>
            </a:r>
            <a:r>
              <a:rPr lang="en-US" sz="1200" kern="1200" dirty="0">
                <a:solidFill>
                  <a:schemeClr val="tx1"/>
                </a:solidFill>
                <a:effectLst/>
                <a:latin typeface="+mn-lt"/>
                <a:ea typeface="+mn-ea"/>
                <a:cs typeface="+mn-cs"/>
              </a:rPr>
              <a:t>, K.</a:t>
            </a:r>
          </a:p>
          <a:p>
            <a:pPr marL="685800" indent="-457200">
              <a:tabLst>
                <a:tab pos="685800" algn="l"/>
              </a:tabLst>
            </a:pPr>
            <a:r>
              <a:rPr lang="en-US" sz="1200" kern="1200" dirty="0">
                <a:solidFill>
                  <a:schemeClr val="tx1"/>
                </a:solidFill>
                <a:effectLst/>
                <a:latin typeface="+mn-lt"/>
                <a:ea typeface="+mn-ea"/>
                <a:cs typeface="+mn-cs"/>
              </a:rPr>
              <a:t>1957	</a:t>
            </a:r>
            <a:r>
              <a:rPr lang="en-US" sz="1200" kern="1200" dirty="0" err="1">
                <a:solidFill>
                  <a:schemeClr val="tx1"/>
                </a:solidFill>
                <a:effectLst/>
                <a:latin typeface="+mn-lt"/>
                <a:ea typeface="+mn-ea"/>
                <a:cs typeface="+mn-cs"/>
              </a:rPr>
              <a:t>Beeroth</a:t>
            </a:r>
            <a:r>
              <a:rPr lang="en-US" sz="1200" kern="1200" dirty="0">
                <a:solidFill>
                  <a:schemeClr val="tx1"/>
                </a:solidFill>
                <a:effectLst/>
                <a:latin typeface="+mn-lt"/>
                <a:ea typeface="+mn-ea"/>
                <a:cs typeface="+mn-cs"/>
              </a:rPr>
              <a:t> und Gibeon. </a:t>
            </a:r>
            <a:r>
              <a:rPr lang="en-US" sz="1200" i="1" kern="1200" dirty="0" err="1">
                <a:solidFill>
                  <a:schemeClr val="tx1"/>
                </a:solidFill>
                <a:effectLst/>
                <a:latin typeface="+mn-lt"/>
                <a:ea typeface="+mn-ea"/>
                <a:cs typeface="+mn-cs"/>
              </a:rPr>
              <a:t>Zeitschrift</a:t>
            </a:r>
            <a:r>
              <a:rPr lang="en-US" sz="1200" i="1" kern="1200" dirty="0">
                <a:solidFill>
                  <a:schemeClr val="tx1"/>
                </a:solidFill>
                <a:effectLst/>
                <a:latin typeface="+mn-lt"/>
                <a:ea typeface="+mn-ea"/>
                <a:cs typeface="+mn-cs"/>
              </a:rPr>
              <a:t> des </a:t>
            </a:r>
            <a:r>
              <a:rPr lang="en-US" sz="1200" i="1" kern="1200" dirty="0" err="1">
                <a:solidFill>
                  <a:schemeClr val="tx1"/>
                </a:solidFill>
                <a:effectLst/>
                <a:latin typeface="+mn-lt"/>
                <a:ea typeface="+mn-ea"/>
                <a:cs typeface="+mn-cs"/>
              </a:rPr>
              <a:t>Deutschen</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Palästina-Vereins</a:t>
            </a:r>
            <a:r>
              <a:rPr lang="en-US" sz="1200" kern="1200" dirty="0">
                <a:solidFill>
                  <a:schemeClr val="tx1"/>
                </a:solidFill>
                <a:effectLst/>
                <a:latin typeface="+mn-lt"/>
                <a:ea typeface="+mn-ea"/>
                <a:cs typeface="+mn-cs"/>
              </a:rPr>
              <a:t> 73: 125–32.</a:t>
            </a:r>
          </a:p>
          <a:p>
            <a:r>
              <a:rPr lang="en-US" sz="1200" kern="1200" dirty="0">
                <a:solidFill>
                  <a:schemeClr val="tx1"/>
                </a:solidFill>
                <a:effectLst/>
                <a:latin typeface="+mn-lt"/>
                <a:ea typeface="+mn-ea"/>
                <a:cs typeface="+mn-cs"/>
              </a:rPr>
              <a:t>Feldstein, A.; Kidron, G.; </a:t>
            </a:r>
            <a:r>
              <a:rPr lang="en-US" sz="1200" kern="1200" dirty="0" err="1">
                <a:solidFill>
                  <a:schemeClr val="tx1"/>
                </a:solidFill>
                <a:effectLst/>
                <a:latin typeface="+mn-lt"/>
                <a:ea typeface="+mn-ea"/>
                <a:cs typeface="+mn-cs"/>
              </a:rPr>
              <a:t>Nitzan</a:t>
            </a:r>
            <a:r>
              <a:rPr lang="en-US" sz="1200" kern="1200" dirty="0">
                <a:solidFill>
                  <a:schemeClr val="tx1"/>
                </a:solidFill>
                <a:effectLst/>
                <a:latin typeface="+mn-lt"/>
                <a:ea typeface="+mn-ea"/>
                <a:cs typeface="+mn-cs"/>
              </a:rPr>
              <a:t>, M. K.; </a:t>
            </a:r>
            <a:r>
              <a:rPr lang="en-US" sz="1200" kern="1200" dirty="0" err="1">
                <a:solidFill>
                  <a:schemeClr val="tx1"/>
                </a:solidFill>
                <a:effectLst/>
                <a:latin typeface="+mn-lt"/>
                <a:ea typeface="+mn-ea"/>
                <a:cs typeface="+mn-cs"/>
              </a:rPr>
              <a:t>Kamaisky</a:t>
            </a:r>
            <a:r>
              <a:rPr lang="en-US" sz="1200" kern="1200" dirty="0">
                <a:solidFill>
                  <a:schemeClr val="tx1"/>
                </a:solidFill>
                <a:effectLst/>
                <a:latin typeface="+mn-lt"/>
                <a:ea typeface="+mn-ea"/>
                <a:cs typeface="+mn-cs"/>
              </a:rPr>
              <a:t>, Y.; and </a:t>
            </a:r>
            <a:r>
              <a:rPr lang="en-US" sz="1200" kern="1200" dirty="0" err="1">
                <a:solidFill>
                  <a:schemeClr val="tx1"/>
                </a:solidFill>
                <a:effectLst/>
                <a:latin typeface="+mn-lt"/>
                <a:ea typeface="+mn-ea"/>
                <a:cs typeface="+mn-cs"/>
              </a:rPr>
              <a:t>Eitam</a:t>
            </a:r>
            <a:r>
              <a:rPr lang="en-US" sz="1200" kern="1200" dirty="0">
                <a:solidFill>
                  <a:schemeClr val="tx1"/>
                </a:solidFill>
                <a:effectLst/>
                <a:latin typeface="+mn-lt"/>
                <a:ea typeface="+mn-ea"/>
                <a:cs typeface="+mn-cs"/>
              </a:rPr>
              <a:t>, D.</a:t>
            </a:r>
          </a:p>
          <a:p>
            <a:pPr marL="685800" indent="-457200">
              <a:tabLst>
                <a:tab pos="685800" algn="l"/>
              </a:tabLst>
            </a:pPr>
            <a:r>
              <a:rPr lang="en-US" sz="1200" kern="1200" dirty="0">
                <a:solidFill>
                  <a:schemeClr val="tx1"/>
                </a:solidFill>
                <a:effectLst/>
                <a:latin typeface="+mn-lt"/>
                <a:ea typeface="+mn-ea"/>
                <a:cs typeface="+mn-cs"/>
              </a:rPr>
              <a:t>2013	</a:t>
            </a:r>
            <a:r>
              <a:rPr lang="en-US" sz="1200" i="1" kern="1200" dirty="0">
                <a:solidFill>
                  <a:schemeClr val="tx1"/>
                </a:solidFill>
                <a:effectLst/>
                <a:latin typeface="+mn-lt"/>
                <a:ea typeface="+mn-ea"/>
                <a:cs typeface="+mn-cs"/>
              </a:rPr>
              <a:t>Map of Ein Kerem - Benjamin Survey; Survey of Jerusalem</a:t>
            </a:r>
            <a:r>
              <a:rPr lang="en-US" sz="1200" kern="1200" dirty="0">
                <a:solidFill>
                  <a:schemeClr val="tx1"/>
                </a:solidFill>
                <a:effectLst/>
                <a:latin typeface="+mn-lt"/>
                <a:ea typeface="+mn-ea"/>
                <a:cs typeface="+mn-cs"/>
              </a:rPr>
              <a:t>. Online edition. Ed. Y. Magen, I. Finkelstein, and R. Eshel. Archaeological Survey of Israel 101. Jerusalem: Israel Antiquities Authority.</a:t>
            </a:r>
          </a:p>
          <a:p>
            <a:r>
              <a:rPr lang="en-US" sz="1200" kern="1200" dirty="0">
                <a:solidFill>
                  <a:schemeClr val="tx1"/>
                </a:solidFill>
                <a:effectLst/>
                <a:latin typeface="+mn-lt"/>
                <a:ea typeface="+mn-ea"/>
                <a:cs typeface="+mn-cs"/>
              </a:rPr>
              <a:t>Finkelstein, I.</a:t>
            </a:r>
          </a:p>
          <a:p>
            <a:pPr marL="685800" indent="-457200">
              <a:tabLst>
                <a:tab pos="685800" algn="l"/>
              </a:tabLst>
            </a:pPr>
            <a:r>
              <a:rPr lang="en-US" sz="1200" kern="1200" dirty="0">
                <a:solidFill>
                  <a:schemeClr val="tx1"/>
                </a:solidFill>
                <a:effectLst/>
                <a:latin typeface="+mn-lt"/>
                <a:ea typeface="+mn-ea"/>
                <a:cs typeface="+mn-cs"/>
              </a:rPr>
              <a:t>1988	</a:t>
            </a:r>
            <a:r>
              <a:rPr lang="en-US" sz="1200" i="1" kern="1200" dirty="0">
                <a:solidFill>
                  <a:schemeClr val="tx1"/>
                </a:solidFill>
                <a:effectLst/>
                <a:latin typeface="+mn-lt"/>
                <a:ea typeface="+mn-ea"/>
                <a:cs typeface="+mn-cs"/>
              </a:rPr>
              <a:t>The Archaeology of the Israelite Settlement</a:t>
            </a:r>
            <a:r>
              <a:rPr lang="en-US" sz="1200" kern="1200" dirty="0">
                <a:solidFill>
                  <a:schemeClr val="tx1"/>
                </a:solidFill>
                <a:effectLst/>
                <a:latin typeface="+mn-lt"/>
                <a:ea typeface="+mn-ea"/>
                <a:cs typeface="+mn-cs"/>
              </a:rPr>
              <a:t>. Jerusalem: Israel Exploration Society.</a:t>
            </a:r>
          </a:p>
          <a:p>
            <a:r>
              <a:rPr lang="en-US" sz="1200" kern="1200" dirty="0">
                <a:solidFill>
                  <a:schemeClr val="tx1"/>
                </a:solidFill>
                <a:effectLst/>
                <a:latin typeface="+mn-lt"/>
                <a:ea typeface="+mn-ea"/>
                <a:cs typeface="+mn-cs"/>
              </a:rPr>
              <a:t>Greenberg, R. and </a:t>
            </a:r>
            <a:r>
              <a:rPr lang="en-US" sz="1200" kern="1200" dirty="0" err="1">
                <a:solidFill>
                  <a:schemeClr val="tx1"/>
                </a:solidFill>
                <a:effectLst/>
                <a:latin typeface="+mn-lt"/>
                <a:ea typeface="+mn-ea"/>
                <a:cs typeface="+mn-cs"/>
              </a:rPr>
              <a:t>Keinan</a:t>
            </a:r>
            <a:r>
              <a:rPr lang="en-US" sz="1200" kern="1200" dirty="0">
                <a:solidFill>
                  <a:schemeClr val="tx1"/>
                </a:solidFill>
                <a:effectLst/>
                <a:latin typeface="+mn-lt"/>
                <a:ea typeface="+mn-ea"/>
                <a:cs typeface="+mn-cs"/>
              </a:rPr>
              <a:t>, A.</a:t>
            </a:r>
          </a:p>
          <a:p>
            <a:pPr marL="685800" indent="-457200">
              <a:tabLst>
                <a:tab pos="685800" algn="l"/>
              </a:tabLst>
            </a:pPr>
            <a:r>
              <a:rPr lang="en-US" sz="1200" kern="1200" dirty="0">
                <a:solidFill>
                  <a:schemeClr val="tx1"/>
                </a:solidFill>
                <a:effectLst/>
                <a:latin typeface="+mn-lt"/>
                <a:ea typeface="+mn-ea"/>
                <a:cs typeface="+mn-cs"/>
              </a:rPr>
              <a:t>2009	</a:t>
            </a:r>
            <a:r>
              <a:rPr lang="en-US" sz="1200" i="1" kern="1200" dirty="0">
                <a:solidFill>
                  <a:schemeClr val="tx1"/>
                </a:solidFill>
                <a:effectLst/>
                <a:latin typeface="+mn-lt"/>
                <a:ea typeface="+mn-ea"/>
                <a:cs typeface="+mn-cs"/>
              </a:rPr>
              <a:t>Israeli Archaeological Activity in the West Bank 1967–2007: A Sourcebook</a:t>
            </a:r>
            <a:r>
              <a:rPr lang="en-US" sz="1200" kern="1200" dirty="0">
                <a:solidFill>
                  <a:schemeClr val="tx1"/>
                </a:solidFill>
                <a:effectLst/>
                <a:latin typeface="+mn-lt"/>
                <a:ea typeface="+mn-ea"/>
                <a:cs typeface="+mn-cs"/>
              </a:rPr>
              <a:t>. Jerusalem: Ostracon.</a:t>
            </a:r>
          </a:p>
          <a:p>
            <a:r>
              <a:rPr lang="en-US" sz="1200" kern="1200" dirty="0" err="1">
                <a:solidFill>
                  <a:schemeClr val="tx1"/>
                </a:solidFill>
                <a:effectLst/>
                <a:latin typeface="+mn-lt"/>
                <a:ea typeface="+mn-ea"/>
                <a:cs typeface="+mn-cs"/>
              </a:rPr>
              <a:t>Kallai-Kleinmann</a:t>
            </a:r>
            <a:r>
              <a:rPr lang="en-US" sz="1200" kern="1200" dirty="0">
                <a:solidFill>
                  <a:schemeClr val="tx1"/>
                </a:solidFill>
                <a:effectLst/>
                <a:latin typeface="+mn-lt"/>
                <a:ea typeface="+mn-ea"/>
                <a:cs typeface="+mn-cs"/>
              </a:rPr>
              <a:t>, Z.</a:t>
            </a:r>
          </a:p>
          <a:p>
            <a:pPr marL="685800" indent="-457200">
              <a:tabLst>
                <a:tab pos="685800" algn="l"/>
              </a:tabLst>
            </a:pPr>
            <a:r>
              <a:rPr lang="en-US" sz="1200" kern="1200" dirty="0">
                <a:solidFill>
                  <a:schemeClr val="tx1"/>
                </a:solidFill>
                <a:effectLst/>
                <a:latin typeface="+mn-lt"/>
                <a:ea typeface="+mn-ea"/>
                <a:cs typeface="+mn-cs"/>
              </a:rPr>
              <a:t>1954	An Attempt to Determine the Location of </a:t>
            </a:r>
            <a:r>
              <a:rPr lang="en-US" sz="1200" kern="1200" dirty="0" err="1">
                <a:solidFill>
                  <a:schemeClr val="tx1"/>
                </a:solidFill>
                <a:effectLst/>
                <a:latin typeface="+mn-lt"/>
                <a:ea typeface="+mn-ea"/>
                <a:cs typeface="+mn-cs"/>
              </a:rPr>
              <a:t>Beeroth</a:t>
            </a:r>
            <a:r>
              <a:rPr lang="en-US" sz="1200" kern="1200" dirty="0">
                <a:solidFill>
                  <a:schemeClr val="tx1"/>
                </a:solidFill>
                <a:effectLst/>
                <a:latin typeface="+mn-lt"/>
                <a:ea typeface="+mn-ea"/>
                <a:cs typeface="+mn-cs"/>
              </a:rPr>
              <a:t>. </a:t>
            </a:r>
            <a:r>
              <a:rPr lang="en-US" sz="1200" i="1" kern="1200" dirty="0">
                <a:solidFill>
                  <a:schemeClr val="tx1"/>
                </a:solidFill>
                <a:effectLst/>
                <a:latin typeface="+mn-lt"/>
                <a:ea typeface="+mn-ea"/>
                <a:cs typeface="+mn-cs"/>
              </a:rPr>
              <a:t>Eretz-Israel</a:t>
            </a:r>
            <a:r>
              <a:rPr lang="en-US" sz="1200" kern="1200" dirty="0">
                <a:solidFill>
                  <a:schemeClr val="tx1"/>
                </a:solidFill>
                <a:effectLst/>
                <a:latin typeface="+mn-lt"/>
                <a:ea typeface="+mn-ea"/>
                <a:cs typeface="+mn-cs"/>
              </a:rPr>
              <a:t> 3: 111–15, 266*.</a:t>
            </a:r>
          </a:p>
          <a:p>
            <a:r>
              <a:rPr lang="en-US" sz="1200" kern="1200" dirty="0" err="1">
                <a:solidFill>
                  <a:schemeClr val="tx1"/>
                </a:solidFill>
                <a:effectLst/>
                <a:latin typeface="+mn-lt"/>
                <a:ea typeface="+mn-ea"/>
                <a:cs typeface="+mn-cs"/>
              </a:rPr>
              <a:t>Kallai</a:t>
            </a:r>
            <a:r>
              <a:rPr lang="en-US" sz="1200" kern="1200" dirty="0">
                <a:solidFill>
                  <a:schemeClr val="tx1"/>
                </a:solidFill>
                <a:effectLst/>
                <a:latin typeface="+mn-lt"/>
                <a:ea typeface="+mn-ea"/>
                <a:cs typeface="+mn-cs"/>
              </a:rPr>
              <a:t>, Z.</a:t>
            </a:r>
          </a:p>
          <a:p>
            <a:pPr marL="685800" indent="-457200">
              <a:tabLst>
                <a:tab pos="685800" algn="l"/>
              </a:tabLst>
            </a:pPr>
            <a:r>
              <a:rPr lang="en-US" sz="1200" kern="1200" dirty="0">
                <a:solidFill>
                  <a:schemeClr val="tx1"/>
                </a:solidFill>
                <a:effectLst/>
                <a:latin typeface="+mn-lt"/>
                <a:ea typeface="+mn-ea"/>
                <a:cs typeface="+mn-cs"/>
              </a:rPr>
              <a:t>1986	</a:t>
            </a:r>
            <a:r>
              <a:rPr lang="en-US" sz="1200" i="1" kern="1200" dirty="0">
                <a:solidFill>
                  <a:schemeClr val="tx1"/>
                </a:solidFill>
                <a:effectLst/>
                <a:latin typeface="+mn-lt"/>
                <a:ea typeface="+mn-ea"/>
                <a:cs typeface="+mn-cs"/>
              </a:rPr>
              <a:t>Historical Geography of the Bible: the Tribal Territories of Israel</a:t>
            </a:r>
            <a:r>
              <a:rPr lang="en-US" sz="1200" kern="1200" dirty="0">
                <a:solidFill>
                  <a:schemeClr val="tx1"/>
                </a:solidFill>
                <a:effectLst/>
                <a:latin typeface="+mn-lt"/>
                <a:ea typeface="+mn-ea"/>
                <a:cs typeface="+mn-cs"/>
              </a:rPr>
              <a:t>. Jerusalem: </a:t>
            </a:r>
            <a:r>
              <a:rPr lang="en-US" sz="1200" kern="1200" dirty="0" err="1">
                <a:solidFill>
                  <a:schemeClr val="tx1"/>
                </a:solidFill>
                <a:effectLst/>
                <a:latin typeface="+mn-lt"/>
                <a:ea typeface="+mn-ea"/>
                <a:cs typeface="+mn-cs"/>
              </a:rPr>
              <a:t>Magnes</a:t>
            </a:r>
            <a:r>
              <a:rPr lang="en-US" sz="1200" kern="1200" dirty="0">
                <a:solidFill>
                  <a:schemeClr val="tx1"/>
                </a:solidFill>
                <a:effectLst/>
                <a:latin typeface="+mn-lt"/>
                <a:ea typeface="+mn-ea"/>
                <a:cs typeface="+mn-cs"/>
              </a:rPr>
              <a:t> Press.</a:t>
            </a:r>
          </a:p>
          <a:p>
            <a:r>
              <a:rPr lang="en-US" sz="1200" kern="1200" dirty="0" err="1">
                <a:solidFill>
                  <a:schemeClr val="tx1"/>
                </a:solidFill>
                <a:effectLst/>
                <a:latin typeface="+mn-lt"/>
                <a:ea typeface="+mn-ea"/>
                <a:cs typeface="+mn-cs"/>
              </a:rPr>
              <a:t>Kochavi</a:t>
            </a:r>
            <a:r>
              <a:rPr lang="en-US" sz="1200" kern="1200" dirty="0">
                <a:solidFill>
                  <a:schemeClr val="tx1"/>
                </a:solidFill>
                <a:effectLst/>
                <a:latin typeface="+mn-lt"/>
                <a:ea typeface="+mn-ea"/>
                <a:cs typeface="+mn-cs"/>
              </a:rPr>
              <a:t>, M.</a:t>
            </a:r>
          </a:p>
          <a:p>
            <a:pPr marL="685800" indent="-457200">
              <a:tabLst>
                <a:tab pos="685800" algn="l"/>
              </a:tabLst>
            </a:pPr>
            <a:r>
              <a:rPr lang="en-US" sz="1200" kern="1200" dirty="0">
                <a:solidFill>
                  <a:schemeClr val="tx1"/>
                </a:solidFill>
                <a:effectLst/>
                <a:latin typeface="+mn-lt"/>
                <a:ea typeface="+mn-ea"/>
                <a:cs typeface="+mn-cs"/>
              </a:rPr>
              <a:t>1972	The Land of Judah. Pp. 19–89 in </a:t>
            </a:r>
            <a:r>
              <a:rPr lang="en-US" sz="1200" i="1" kern="1200" dirty="0">
                <a:solidFill>
                  <a:schemeClr val="tx1"/>
                </a:solidFill>
                <a:effectLst/>
                <a:latin typeface="+mn-lt"/>
                <a:ea typeface="+mn-ea"/>
                <a:cs typeface="+mn-cs"/>
              </a:rPr>
              <a:t>Judaea, Samaria and the Golan: Archaeological Survey 1967–1968</a:t>
            </a:r>
            <a:r>
              <a:rPr lang="en-US" sz="1200" kern="1200" dirty="0">
                <a:solidFill>
                  <a:schemeClr val="tx1"/>
                </a:solidFill>
                <a:effectLst/>
                <a:latin typeface="+mn-lt"/>
                <a:ea typeface="+mn-ea"/>
                <a:cs typeface="+mn-cs"/>
              </a:rPr>
              <a:t>, ed. M. </a:t>
            </a:r>
            <a:r>
              <a:rPr lang="en-US" sz="1200" kern="1200" dirty="0" err="1">
                <a:solidFill>
                  <a:schemeClr val="tx1"/>
                </a:solidFill>
                <a:effectLst/>
                <a:latin typeface="+mn-lt"/>
                <a:ea typeface="+mn-ea"/>
                <a:cs typeface="+mn-cs"/>
              </a:rPr>
              <a:t>Kochavi</a:t>
            </a:r>
            <a:r>
              <a:rPr lang="en-US" sz="1200" kern="1200" dirty="0">
                <a:solidFill>
                  <a:schemeClr val="tx1"/>
                </a:solidFill>
                <a:effectLst/>
                <a:latin typeface="+mn-lt"/>
                <a:ea typeface="+mn-ea"/>
                <a:cs typeface="+mn-cs"/>
              </a:rPr>
              <a:t>. Jerusalem: Archaeological Survey of Israel and Carta.</a:t>
            </a:r>
          </a:p>
          <a:p>
            <a:r>
              <a:rPr lang="en-US" sz="1200" kern="1200" dirty="0">
                <a:solidFill>
                  <a:schemeClr val="tx1"/>
                </a:solidFill>
                <a:effectLst/>
                <a:latin typeface="+mn-lt"/>
                <a:ea typeface="+mn-ea"/>
                <a:cs typeface="+mn-cs"/>
              </a:rPr>
              <a:t>Magen, Y.</a:t>
            </a:r>
          </a:p>
          <a:p>
            <a:pPr marL="685800" indent="-457200">
              <a:tabLst>
                <a:tab pos="685800" algn="l"/>
              </a:tabLst>
            </a:pPr>
            <a:r>
              <a:rPr lang="en-US" sz="1200" kern="1200" dirty="0">
                <a:solidFill>
                  <a:schemeClr val="tx1"/>
                </a:solidFill>
                <a:effectLst/>
                <a:latin typeface="+mn-lt"/>
                <a:ea typeface="+mn-ea"/>
                <a:cs typeface="+mn-cs"/>
              </a:rPr>
              <a:t>2008	Nebi Samwil: Where Samuel Crowned Israel’s First King. </a:t>
            </a:r>
            <a:r>
              <a:rPr lang="en-US" sz="1200" i="1" kern="1200" dirty="0">
                <a:solidFill>
                  <a:schemeClr val="tx1"/>
                </a:solidFill>
                <a:effectLst/>
                <a:latin typeface="+mn-lt"/>
                <a:ea typeface="+mn-ea"/>
                <a:cs typeface="+mn-cs"/>
              </a:rPr>
              <a:t>Biblical Archaeological Review</a:t>
            </a:r>
            <a:r>
              <a:rPr lang="en-US" sz="1200" kern="1200" dirty="0">
                <a:solidFill>
                  <a:schemeClr val="tx1"/>
                </a:solidFill>
                <a:effectLst/>
                <a:latin typeface="+mn-lt"/>
                <a:ea typeface="+mn-ea"/>
                <a:cs typeface="+mn-cs"/>
              </a:rPr>
              <a:t> </a:t>
            </a:r>
            <a:r>
              <a:rPr lang="en-US" dirty="0"/>
              <a:t>34/3: 36–45, 78–79.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Magen, Y. and </a:t>
            </a:r>
            <a:r>
              <a:rPr lang="en-US" sz="1200" kern="1200" dirty="0" err="1">
                <a:solidFill>
                  <a:schemeClr val="tx1"/>
                </a:solidFill>
                <a:effectLst/>
                <a:latin typeface="+mn-lt"/>
                <a:ea typeface="+mn-ea"/>
                <a:cs typeface="+mn-cs"/>
              </a:rPr>
              <a:t>Dadon</a:t>
            </a:r>
            <a:r>
              <a:rPr lang="en-US" sz="1200" kern="1200" dirty="0">
                <a:solidFill>
                  <a:schemeClr val="tx1"/>
                </a:solidFill>
                <a:effectLst/>
                <a:latin typeface="+mn-lt"/>
                <a:ea typeface="+mn-ea"/>
                <a:cs typeface="+mn-cs"/>
              </a:rPr>
              <a:t>, M. </a:t>
            </a:r>
          </a:p>
          <a:p>
            <a:pPr marL="685800" indent="-457200">
              <a:tabLst>
                <a:tab pos="685800" algn="l"/>
              </a:tabLst>
            </a:pPr>
            <a:r>
              <a:rPr lang="en-US" sz="1200" kern="1200" dirty="0">
                <a:solidFill>
                  <a:schemeClr val="tx1"/>
                </a:solidFill>
                <a:effectLst/>
                <a:latin typeface="+mn-lt"/>
                <a:ea typeface="+mn-ea"/>
                <a:cs typeface="+mn-cs"/>
              </a:rPr>
              <a:t>2003	Nebi Samwil (</a:t>
            </a:r>
            <a:r>
              <a:rPr lang="en-US" sz="1200" kern="1200" dirty="0" err="1">
                <a:solidFill>
                  <a:schemeClr val="tx1"/>
                </a:solidFill>
                <a:effectLst/>
                <a:latin typeface="+mn-lt"/>
                <a:ea typeface="+mn-ea"/>
                <a:cs typeface="+mn-cs"/>
              </a:rPr>
              <a:t>Montjoie</a:t>
            </a:r>
            <a:r>
              <a:rPr lang="en-US" sz="1200" kern="1200" dirty="0">
                <a:solidFill>
                  <a:schemeClr val="tx1"/>
                </a:solidFill>
                <a:effectLst/>
                <a:latin typeface="+mn-lt"/>
                <a:ea typeface="+mn-ea"/>
                <a:cs typeface="+mn-cs"/>
              </a:rPr>
              <a:t>). Pp. 123–38 in </a:t>
            </a:r>
            <a:r>
              <a:rPr lang="en-US" sz="1200" i="1" kern="1200" dirty="0">
                <a:solidFill>
                  <a:schemeClr val="tx1"/>
                </a:solidFill>
                <a:effectLst/>
                <a:latin typeface="+mn-lt"/>
                <a:ea typeface="+mn-ea"/>
                <a:cs typeface="+mn-cs"/>
              </a:rPr>
              <a:t>One Land - Many Cultures: Archaeological Studies in </a:t>
            </a:r>
            <a:r>
              <a:rPr lang="en-US" sz="1200" i="1" kern="1200" dirty="0" err="1">
                <a:solidFill>
                  <a:schemeClr val="tx1"/>
                </a:solidFill>
                <a:effectLst/>
                <a:latin typeface="+mn-lt"/>
                <a:ea typeface="+mn-ea"/>
                <a:cs typeface="+mn-cs"/>
              </a:rPr>
              <a:t>Honour</a:t>
            </a:r>
            <a:r>
              <a:rPr lang="en-US" sz="1200" i="1" kern="1200" dirty="0">
                <a:solidFill>
                  <a:schemeClr val="tx1"/>
                </a:solidFill>
                <a:effectLst/>
                <a:latin typeface="+mn-lt"/>
                <a:ea typeface="+mn-ea"/>
                <a:cs typeface="+mn-cs"/>
              </a:rPr>
              <a:t> of </a:t>
            </a:r>
            <a:r>
              <a:rPr lang="en-US" sz="1200" i="1" kern="1200" dirty="0" err="1">
                <a:solidFill>
                  <a:schemeClr val="tx1"/>
                </a:solidFill>
                <a:effectLst/>
                <a:latin typeface="+mn-lt"/>
                <a:ea typeface="+mn-ea"/>
                <a:cs typeface="+mn-cs"/>
              </a:rPr>
              <a:t>Stanislao</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Loffreda</a:t>
            </a:r>
            <a:r>
              <a:rPr lang="en-US" sz="1200" i="1" kern="1200" dirty="0">
                <a:solidFill>
                  <a:schemeClr val="tx1"/>
                </a:solidFill>
                <a:effectLst/>
                <a:latin typeface="+mn-lt"/>
                <a:ea typeface="+mn-ea"/>
                <a:cs typeface="+mn-cs"/>
              </a:rPr>
              <a:t> OFM</a:t>
            </a:r>
            <a:r>
              <a:rPr lang="en-US" sz="1200" kern="1200" dirty="0">
                <a:solidFill>
                  <a:schemeClr val="tx1"/>
                </a:solidFill>
                <a:effectLst/>
                <a:latin typeface="+mn-lt"/>
                <a:ea typeface="+mn-ea"/>
                <a:cs typeface="+mn-cs"/>
              </a:rPr>
              <a:t>, ed. G. D. </a:t>
            </a:r>
            <a:r>
              <a:rPr lang="en-US" sz="1200" kern="1200" dirty="0" err="1">
                <a:solidFill>
                  <a:schemeClr val="tx1"/>
                </a:solidFill>
                <a:effectLst/>
                <a:latin typeface="+mn-lt"/>
                <a:ea typeface="+mn-ea"/>
                <a:cs typeface="+mn-cs"/>
              </a:rPr>
              <a:t>Bottini</a:t>
            </a:r>
            <a:r>
              <a:rPr lang="en-US" sz="1200" kern="1200" dirty="0">
                <a:solidFill>
                  <a:schemeClr val="tx1"/>
                </a:solidFill>
                <a:effectLst/>
                <a:latin typeface="+mn-lt"/>
                <a:ea typeface="+mn-ea"/>
                <a:cs typeface="+mn-cs"/>
              </a:rPr>
              <a:t>, L. D. Segni, and L. D. </a:t>
            </a:r>
            <a:r>
              <a:rPr lang="en-US" sz="1200" kern="1200" dirty="0" err="1">
                <a:solidFill>
                  <a:schemeClr val="tx1"/>
                </a:solidFill>
                <a:effectLst/>
                <a:latin typeface="+mn-lt"/>
                <a:ea typeface="+mn-ea"/>
                <a:cs typeface="+mn-cs"/>
              </a:rPr>
              <a:t>Chrupcała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Studium</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Biblicum</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Franciscanum</a:t>
            </a:r>
            <a:r>
              <a:rPr lang="en-US" sz="1200" kern="1200" dirty="0">
                <a:solidFill>
                  <a:schemeClr val="tx1"/>
                </a:solidFill>
                <a:effectLst/>
                <a:latin typeface="+mn-lt"/>
                <a:ea typeface="+mn-ea"/>
                <a:cs typeface="+mn-cs"/>
              </a:rPr>
              <a:t> 41. Jerusalem: Franciscan Printing Press.</a:t>
            </a:r>
          </a:p>
          <a:p>
            <a:r>
              <a:rPr lang="en-US" sz="1200" kern="1200" dirty="0">
                <a:solidFill>
                  <a:schemeClr val="tx1"/>
                </a:solidFill>
                <a:effectLst/>
                <a:latin typeface="+mn-lt"/>
                <a:ea typeface="+mn-ea"/>
                <a:cs typeface="+mn-cs"/>
              </a:rPr>
              <a:t>Magen, Y. and </a:t>
            </a:r>
            <a:r>
              <a:rPr lang="en-US" sz="1200" kern="1200" dirty="0" err="1">
                <a:solidFill>
                  <a:schemeClr val="tx1"/>
                </a:solidFill>
                <a:effectLst/>
                <a:latin typeface="+mn-lt"/>
                <a:ea typeface="+mn-ea"/>
                <a:cs typeface="+mn-cs"/>
              </a:rPr>
              <a:t>Har</a:t>
            </a:r>
            <a:r>
              <a:rPr lang="en-US" sz="1200" kern="1200" dirty="0">
                <a:solidFill>
                  <a:schemeClr val="tx1"/>
                </a:solidFill>
                <a:effectLst/>
                <a:latin typeface="+mn-lt"/>
                <a:ea typeface="+mn-ea"/>
                <a:cs typeface="+mn-cs"/>
              </a:rPr>
              <a:t>-Even, B. </a:t>
            </a:r>
            <a:endParaRPr lang="en-US" dirty="0"/>
          </a:p>
          <a:p>
            <a:pPr marL="685800" indent="-457200">
              <a:tabLst>
                <a:tab pos="685800" algn="l"/>
              </a:tabLst>
            </a:pPr>
            <a:r>
              <a:rPr lang="en-US" sz="1200" kern="1200" dirty="0">
                <a:solidFill>
                  <a:schemeClr val="tx1"/>
                </a:solidFill>
                <a:effectLst/>
                <a:latin typeface="+mn-lt"/>
                <a:ea typeface="+mn-ea"/>
                <a:cs typeface="+mn-cs"/>
              </a:rPr>
              <a:t>2007	Persian Period Stamp Impressions from Nebi Samwil. </a:t>
            </a:r>
            <a:r>
              <a:rPr lang="en-US" sz="1200" i="1" kern="1200" dirty="0">
                <a:solidFill>
                  <a:schemeClr val="tx1"/>
                </a:solidFill>
                <a:effectLst/>
                <a:latin typeface="+mn-lt"/>
                <a:ea typeface="+mn-ea"/>
                <a:cs typeface="+mn-cs"/>
              </a:rPr>
              <a:t>Tel Aviv</a:t>
            </a:r>
            <a:r>
              <a:rPr lang="en-US" sz="1200" kern="1200" dirty="0">
                <a:solidFill>
                  <a:schemeClr val="tx1"/>
                </a:solidFill>
                <a:effectLst/>
                <a:latin typeface="+mn-lt"/>
                <a:ea typeface="+mn-ea"/>
                <a:cs typeface="+mn-cs"/>
              </a:rPr>
              <a:t> 34: 38–58.</a:t>
            </a:r>
          </a:p>
          <a:p>
            <a:r>
              <a:rPr lang="en-US" sz="1200" kern="1200" dirty="0">
                <a:solidFill>
                  <a:schemeClr val="tx1"/>
                </a:solidFill>
                <a:effectLst/>
                <a:latin typeface="+mn-lt"/>
                <a:ea typeface="+mn-ea"/>
                <a:cs typeface="+mn-cs"/>
              </a:rPr>
              <a:t>McCarter, P. Kyle, Jr.</a:t>
            </a:r>
            <a:endParaRPr lang="en-US" dirty="0"/>
          </a:p>
          <a:p>
            <a:pPr marL="685800" indent="-457200">
              <a:tabLst>
                <a:tab pos="685800" algn="l"/>
              </a:tabLst>
            </a:pPr>
            <a:r>
              <a:rPr lang="en-US" sz="1200" kern="1200" dirty="0">
                <a:solidFill>
                  <a:schemeClr val="tx1"/>
                </a:solidFill>
                <a:effectLst/>
                <a:latin typeface="+mn-lt"/>
                <a:ea typeface="+mn-ea"/>
                <a:cs typeface="+mn-cs"/>
              </a:rPr>
              <a:t>1980	</a:t>
            </a:r>
            <a:r>
              <a:rPr lang="en-US" sz="1200" i="1" kern="1200" dirty="0">
                <a:solidFill>
                  <a:schemeClr val="tx1"/>
                </a:solidFill>
                <a:effectLst/>
                <a:latin typeface="+mn-lt"/>
                <a:ea typeface="+mn-ea"/>
                <a:cs typeface="+mn-cs"/>
              </a:rPr>
              <a:t>1 Samuel</a:t>
            </a:r>
            <a:r>
              <a:rPr lang="en-US" sz="1200" kern="1200" dirty="0">
                <a:solidFill>
                  <a:schemeClr val="tx1"/>
                </a:solidFill>
                <a:effectLst/>
                <a:latin typeface="+mn-lt"/>
                <a:ea typeface="+mn-ea"/>
                <a:cs typeface="+mn-cs"/>
              </a:rPr>
              <a:t>. Anchor Bible Commentary. New York: Doubleday.</a:t>
            </a:r>
          </a:p>
          <a:p>
            <a:r>
              <a:rPr lang="en-US" sz="1200" kern="1200" dirty="0">
                <a:solidFill>
                  <a:schemeClr val="tx1"/>
                </a:solidFill>
                <a:effectLst/>
                <a:latin typeface="+mn-lt"/>
                <a:ea typeface="+mn-ea"/>
                <a:cs typeface="+mn-cs"/>
              </a:rPr>
              <a:t>Miller, J. M. and Hayes, J. H. </a:t>
            </a:r>
          </a:p>
          <a:p>
            <a:pPr marL="685800" indent="-457200">
              <a:tabLst>
                <a:tab pos="685800" algn="l"/>
              </a:tabLst>
            </a:pPr>
            <a:r>
              <a:rPr lang="en-US" sz="1200" kern="1200" dirty="0">
                <a:solidFill>
                  <a:schemeClr val="tx1"/>
                </a:solidFill>
                <a:effectLst/>
                <a:latin typeface="+mn-lt"/>
                <a:ea typeface="+mn-ea"/>
                <a:cs typeface="+mn-cs"/>
              </a:rPr>
              <a:t>2006	</a:t>
            </a:r>
            <a:r>
              <a:rPr lang="en-US" sz="1200" i="1" kern="1200" dirty="0">
                <a:solidFill>
                  <a:schemeClr val="tx1"/>
                </a:solidFill>
                <a:effectLst/>
                <a:latin typeface="+mn-lt"/>
                <a:ea typeface="+mn-ea"/>
                <a:cs typeface="+mn-cs"/>
              </a:rPr>
              <a:t>A History of Ancient Israel and Judah</a:t>
            </a:r>
            <a:r>
              <a:rPr lang="en-US" sz="1200" kern="1200" dirty="0">
                <a:solidFill>
                  <a:schemeClr val="tx1"/>
                </a:solidFill>
                <a:effectLst/>
                <a:latin typeface="+mn-lt"/>
                <a:ea typeface="+mn-ea"/>
                <a:cs typeface="+mn-cs"/>
              </a:rPr>
              <a:t>. 2nd edition. Louisville, KY: Westminster John Knox Press.</a:t>
            </a:r>
          </a:p>
          <a:p>
            <a:r>
              <a:rPr lang="en-US" sz="1200" kern="1200" dirty="0">
                <a:solidFill>
                  <a:schemeClr val="tx1"/>
                </a:solidFill>
                <a:effectLst/>
                <a:latin typeface="+mn-lt"/>
                <a:ea typeface="+mn-ea"/>
                <a:cs typeface="+mn-cs"/>
              </a:rPr>
              <a:t>O’Callaghan, R. T.</a:t>
            </a:r>
          </a:p>
          <a:p>
            <a:pPr marL="685800" indent="-457200">
              <a:tabLst>
                <a:tab pos="685800" algn="l"/>
              </a:tabLst>
            </a:pPr>
            <a:r>
              <a:rPr lang="en-US" sz="1200" kern="1200" dirty="0">
                <a:solidFill>
                  <a:schemeClr val="tx1"/>
                </a:solidFill>
                <a:effectLst/>
                <a:latin typeface="+mn-lt"/>
                <a:ea typeface="+mn-ea"/>
                <a:cs typeface="+mn-cs"/>
              </a:rPr>
              <a:t>1951	Is Beeroth on the </a:t>
            </a:r>
            <a:r>
              <a:rPr lang="en-US" sz="1200" kern="1200" dirty="0" err="1">
                <a:solidFill>
                  <a:schemeClr val="tx1"/>
                </a:solidFill>
                <a:effectLst/>
                <a:latin typeface="+mn-lt"/>
                <a:ea typeface="+mn-ea"/>
                <a:cs typeface="+mn-cs"/>
              </a:rPr>
              <a:t>Madeba</a:t>
            </a:r>
            <a:r>
              <a:rPr lang="en-US" sz="1200" kern="1200" dirty="0">
                <a:solidFill>
                  <a:schemeClr val="tx1"/>
                </a:solidFill>
                <a:effectLst/>
                <a:latin typeface="+mn-lt"/>
                <a:ea typeface="+mn-ea"/>
                <a:cs typeface="+mn-cs"/>
              </a:rPr>
              <a:t> Map? </a:t>
            </a:r>
            <a:r>
              <a:rPr lang="en-US" sz="1200" i="1" kern="1200" dirty="0" err="1">
                <a:solidFill>
                  <a:schemeClr val="tx1"/>
                </a:solidFill>
                <a:effectLst/>
                <a:latin typeface="+mn-lt"/>
                <a:ea typeface="+mn-ea"/>
                <a:cs typeface="+mn-cs"/>
              </a:rPr>
              <a:t>Biblica</a:t>
            </a:r>
            <a:r>
              <a:rPr lang="en-US" sz="1200" kern="1200" dirty="0">
                <a:solidFill>
                  <a:schemeClr val="tx1"/>
                </a:solidFill>
                <a:effectLst/>
                <a:latin typeface="+mn-lt"/>
                <a:ea typeface="+mn-ea"/>
                <a:cs typeface="+mn-cs"/>
              </a:rPr>
              <a:t> 32: 57–64.</a:t>
            </a:r>
          </a:p>
          <a:p>
            <a:r>
              <a:rPr lang="en-US" sz="1200" kern="1200" dirty="0">
                <a:solidFill>
                  <a:schemeClr val="tx1"/>
                </a:solidFill>
                <a:effectLst/>
                <a:latin typeface="+mn-lt"/>
                <a:ea typeface="+mn-ea"/>
                <a:cs typeface="+mn-cs"/>
              </a:rPr>
              <a:t>Rainey, Anson F. and Notley, R. Steven. </a:t>
            </a:r>
          </a:p>
          <a:p>
            <a:pPr marL="685800" indent="-457200">
              <a:tabLst>
                <a:tab pos="685800" algn="l"/>
              </a:tabLst>
            </a:pPr>
            <a:r>
              <a:rPr lang="en-US" sz="1200" kern="1200" dirty="0">
                <a:solidFill>
                  <a:schemeClr val="tx1"/>
                </a:solidFill>
                <a:effectLst/>
                <a:latin typeface="+mn-lt"/>
                <a:ea typeface="+mn-ea"/>
                <a:cs typeface="+mn-cs"/>
              </a:rPr>
              <a:t>2006	</a:t>
            </a:r>
            <a:r>
              <a:rPr lang="en-US" sz="1200" i="1" kern="1200" dirty="0">
                <a:solidFill>
                  <a:schemeClr val="tx1"/>
                </a:solidFill>
                <a:effectLst/>
                <a:latin typeface="+mn-lt"/>
                <a:ea typeface="+mn-ea"/>
                <a:cs typeface="+mn-cs"/>
              </a:rPr>
              <a:t>The Sacred Bridge: Carta’s Atlas of the Biblical World</a:t>
            </a:r>
            <a:r>
              <a:rPr lang="en-US" sz="1200" kern="1200" dirty="0">
                <a:solidFill>
                  <a:schemeClr val="tx1"/>
                </a:solidFill>
                <a:effectLst/>
                <a:latin typeface="+mn-lt"/>
                <a:ea typeface="+mn-ea"/>
                <a:cs typeface="+mn-cs"/>
              </a:rPr>
              <a:t>. Jerusalem: Carta.</a:t>
            </a:r>
          </a:p>
          <a:p>
            <a:r>
              <a:rPr lang="en-US" sz="1200" kern="1200" dirty="0">
                <a:solidFill>
                  <a:schemeClr val="tx1"/>
                </a:solidFill>
                <a:effectLst/>
                <a:latin typeface="+mn-lt"/>
                <a:ea typeface="+mn-ea"/>
                <a:cs typeface="+mn-cs"/>
              </a:rPr>
              <a:t>Robinson, E. and Smith, E. </a:t>
            </a:r>
          </a:p>
          <a:p>
            <a:pPr marL="685800" indent="-457200">
              <a:tabLst>
                <a:tab pos="685800" algn="l"/>
              </a:tabLst>
            </a:pPr>
            <a:r>
              <a:rPr lang="en-US" sz="1200" kern="1200" dirty="0">
                <a:solidFill>
                  <a:schemeClr val="tx1"/>
                </a:solidFill>
                <a:effectLst/>
                <a:latin typeface="+mn-lt"/>
                <a:ea typeface="+mn-ea"/>
                <a:cs typeface="+mn-cs"/>
              </a:rPr>
              <a:t>1841	</a:t>
            </a:r>
            <a:r>
              <a:rPr lang="en-US" sz="1200" i="1" kern="1200" dirty="0">
                <a:solidFill>
                  <a:schemeClr val="tx1"/>
                </a:solidFill>
                <a:effectLst/>
                <a:latin typeface="+mn-lt"/>
                <a:ea typeface="+mn-ea"/>
                <a:cs typeface="+mn-cs"/>
              </a:rPr>
              <a:t>Biblical Researches in Palestine</a:t>
            </a:r>
            <a:r>
              <a:rPr lang="en-US" sz="1200" kern="1200" dirty="0">
                <a:solidFill>
                  <a:schemeClr val="tx1"/>
                </a:solidFill>
                <a:effectLst/>
                <a:latin typeface="+mn-lt"/>
                <a:ea typeface="+mn-ea"/>
                <a:cs typeface="+mn-cs"/>
              </a:rPr>
              <a:t>. Boston: Crocker &amp; Brewster.</a:t>
            </a:r>
          </a:p>
          <a:p>
            <a:r>
              <a:rPr lang="en-US" sz="1200" kern="1200" dirty="0">
                <a:solidFill>
                  <a:schemeClr val="tx1"/>
                </a:solidFill>
                <a:effectLst/>
                <a:latin typeface="+mn-lt"/>
                <a:ea typeface="+mn-ea"/>
                <a:cs typeface="+mn-cs"/>
              </a:rPr>
              <a:t>Wolff, S.</a:t>
            </a:r>
          </a:p>
          <a:p>
            <a:pPr marL="685800" indent="-457200">
              <a:tabLst>
                <a:tab pos="685800" algn="l"/>
              </a:tabLst>
            </a:pPr>
            <a:r>
              <a:rPr lang="en-US" sz="1200" kern="1200" dirty="0">
                <a:solidFill>
                  <a:schemeClr val="tx1"/>
                </a:solidFill>
                <a:effectLst/>
                <a:latin typeface="+mn-lt"/>
                <a:ea typeface="+mn-ea"/>
                <a:cs typeface="+mn-cs"/>
              </a:rPr>
              <a:t>1997	Jerusalem, Khirbet el-Burj. </a:t>
            </a:r>
            <a:r>
              <a:rPr lang="en-US" sz="1200" i="1" kern="1200" dirty="0">
                <a:solidFill>
                  <a:schemeClr val="tx1"/>
                </a:solidFill>
                <a:effectLst/>
                <a:latin typeface="+mn-lt"/>
                <a:ea typeface="+mn-ea"/>
                <a:cs typeface="+mn-cs"/>
              </a:rPr>
              <a:t>Excavations and Surveys in Israel</a:t>
            </a:r>
            <a:r>
              <a:rPr lang="en-US" sz="1200" kern="1200" dirty="0">
                <a:solidFill>
                  <a:schemeClr val="tx1"/>
                </a:solidFill>
                <a:effectLst/>
                <a:latin typeface="+mn-lt"/>
                <a:ea typeface="+mn-ea"/>
                <a:cs typeface="+mn-cs"/>
              </a:rPr>
              <a:t> 16: 97.</a:t>
            </a:r>
          </a:p>
          <a:p>
            <a:r>
              <a:rPr lang="en-US" sz="1200" kern="1200" dirty="0" err="1">
                <a:solidFill>
                  <a:schemeClr val="tx1"/>
                </a:solidFill>
                <a:effectLst/>
                <a:latin typeface="+mn-lt"/>
                <a:ea typeface="+mn-ea"/>
                <a:cs typeface="+mn-cs"/>
              </a:rPr>
              <a:t>Yeivin</a:t>
            </a:r>
            <a:r>
              <a:rPr lang="en-US" sz="1200" kern="1200" dirty="0">
                <a:solidFill>
                  <a:schemeClr val="tx1"/>
                </a:solidFill>
                <a:effectLst/>
                <a:latin typeface="+mn-lt"/>
                <a:ea typeface="+mn-ea"/>
                <a:cs typeface="+mn-cs"/>
              </a:rPr>
              <a:t>, S.</a:t>
            </a:r>
          </a:p>
          <a:p>
            <a:pPr marL="685800" indent="-514350">
              <a:tabLst>
                <a:tab pos="685800" algn="l"/>
              </a:tabLst>
            </a:pPr>
            <a:r>
              <a:rPr lang="en-US" sz="1200" kern="1200" dirty="0">
                <a:solidFill>
                  <a:schemeClr val="tx1"/>
                </a:solidFill>
                <a:effectLst/>
                <a:latin typeface="+mn-lt"/>
                <a:ea typeface="+mn-ea"/>
                <a:cs typeface="+mn-cs"/>
              </a:rPr>
              <a:t>1971	The Benjaminite Settlement in the Western Part of their Territory. </a:t>
            </a:r>
            <a:r>
              <a:rPr lang="en-US" sz="1200" i="1" kern="1200" dirty="0">
                <a:solidFill>
                  <a:schemeClr val="tx1"/>
                </a:solidFill>
                <a:effectLst/>
                <a:latin typeface="+mn-lt"/>
                <a:ea typeface="+mn-ea"/>
                <a:cs typeface="+mn-cs"/>
              </a:rPr>
              <a:t>Israel Exploration Journal</a:t>
            </a:r>
            <a:r>
              <a:rPr lang="en-US" sz="1200" kern="1200" dirty="0">
                <a:solidFill>
                  <a:schemeClr val="tx1"/>
                </a:solidFill>
                <a:effectLst/>
                <a:latin typeface="+mn-lt"/>
                <a:ea typeface="+mn-ea"/>
                <a:cs typeface="+mn-cs"/>
              </a:rPr>
              <a:t> 21: 141–54.</a:t>
            </a:r>
            <a:br>
              <a:rPr lang="en-US" sz="1200" kern="1200" dirty="0">
                <a:solidFill>
                  <a:schemeClr val="tx1"/>
                </a:solidFill>
                <a:effectLst/>
                <a:latin typeface="+mn-lt"/>
                <a:ea typeface="+mn-ea"/>
                <a:cs typeface="+mn-cs"/>
              </a:rPr>
            </a:br>
            <a:endParaRPr lang="en-US" dirty="0"/>
          </a:p>
          <a:p>
            <a:r>
              <a:rPr lang="en-US" dirty="0"/>
              <a:t>ws092414353</a:t>
            </a:r>
          </a:p>
        </p:txBody>
      </p:sp>
      <p:sp>
        <p:nvSpPr>
          <p:cNvPr id="4" name="Slide Number Placeholder 3"/>
          <p:cNvSpPr>
            <a:spLocks noGrp="1"/>
          </p:cNvSpPr>
          <p:nvPr>
            <p:ph type="sldNum" sz="quarter" idx="10"/>
          </p:nvPr>
        </p:nvSpPr>
        <p:spPr/>
        <p:txBody>
          <a:bodyPr/>
          <a:lstStyle/>
          <a:p>
            <a:fld id="{4E4946A3-FD68-4E77-9DEF-1E7536A4AD96}" type="slidenum">
              <a:rPr lang="en-US" smtClean="0"/>
              <a:t>193</a:t>
            </a:fld>
            <a:endParaRPr lang="en-US"/>
          </a:p>
        </p:txBody>
      </p:sp>
    </p:spTree>
    <p:extLst>
      <p:ext uri="{BB962C8B-B14F-4D97-AF65-F5344CB8AC3E}">
        <p14:creationId xmlns:p14="http://schemas.microsoft.com/office/powerpoint/2010/main" val="233263457"/>
      </p:ext>
    </p:extLst>
  </p:cSld>
  <p:clrMapOvr>
    <a:masterClrMapping/>
  </p:clrMapOvr>
</p:notes>
</file>

<file path=ppt/notesSlides/notesSlide1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There are several clues for identifying the ancient site in the biblical text. </a:t>
            </a:r>
            <a:r>
              <a:rPr lang="en-US" sz="1200" kern="1200" dirty="0" err="1">
                <a:solidFill>
                  <a:schemeClr val="tx1"/>
                </a:solidFill>
                <a:effectLst/>
                <a:latin typeface="+mn-lt"/>
                <a:ea typeface="+mn-ea"/>
                <a:cs typeface="+mn-cs"/>
              </a:rPr>
              <a:t>Beeroth</a:t>
            </a:r>
            <a:r>
              <a:rPr lang="en-US" sz="1200" kern="1200" dirty="0">
                <a:solidFill>
                  <a:schemeClr val="tx1"/>
                </a:solidFill>
                <a:effectLst/>
                <a:latin typeface="+mn-lt"/>
                <a:ea typeface="+mn-ea"/>
                <a:cs typeface="+mn-cs"/>
              </a:rPr>
              <a:t> is mentioned as one of the four Hivite towns along with Gibeon (el-Jib), </a:t>
            </a:r>
            <a:r>
              <a:rPr lang="en-US" sz="1200" kern="1200" dirty="0" err="1">
                <a:solidFill>
                  <a:schemeClr val="tx1"/>
                </a:solidFill>
                <a:effectLst/>
                <a:latin typeface="+mn-lt"/>
                <a:ea typeface="+mn-ea"/>
                <a:cs typeface="+mn-cs"/>
              </a:rPr>
              <a:t>Chephirah</a:t>
            </a:r>
            <a:r>
              <a:rPr lang="en-US" sz="1200" kern="1200" dirty="0">
                <a:solidFill>
                  <a:schemeClr val="tx1"/>
                </a:solidFill>
                <a:effectLst/>
                <a:latin typeface="+mn-lt"/>
                <a:ea typeface="+mn-ea"/>
                <a:cs typeface="+mn-cs"/>
              </a:rPr>
              <a:t> (Khirbet el-</a:t>
            </a:r>
            <a:r>
              <a:rPr lang="en-US" sz="1200" kern="1200" dirty="0" err="1">
                <a:solidFill>
                  <a:schemeClr val="tx1"/>
                </a:solidFill>
                <a:effectLst/>
                <a:latin typeface="+mn-lt"/>
                <a:ea typeface="+mn-ea"/>
                <a:cs typeface="+mn-cs"/>
              </a:rPr>
              <a:t>Kafira</a:t>
            </a:r>
            <a:r>
              <a:rPr lang="en-US" sz="1200" kern="1200" dirty="0">
                <a:solidFill>
                  <a:schemeClr val="tx1"/>
                </a:solidFill>
                <a:effectLst/>
                <a:latin typeface="+mn-lt"/>
                <a:ea typeface="+mn-ea"/>
                <a:cs typeface="+mn-cs"/>
              </a:rPr>
              <a:t>), and </a:t>
            </a:r>
            <a:r>
              <a:rPr lang="en-US" sz="1200" kern="1200" dirty="0" err="1">
                <a:solidFill>
                  <a:schemeClr val="tx1"/>
                </a:solidFill>
                <a:effectLst/>
                <a:latin typeface="+mn-lt"/>
                <a:ea typeface="+mn-ea"/>
                <a:cs typeface="+mn-cs"/>
              </a:rPr>
              <a:t>Kiriath-jearim</a:t>
            </a:r>
            <a:r>
              <a:rPr lang="en-US" sz="1200" kern="1200" dirty="0">
                <a:solidFill>
                  <a:schemeClr val="tx1"/>
                </a:solidFill>
                <a:effectLst/>
                <a:latin typeface="+mn-lt"/>
                <a:ea typeface="+mn-ea"/>
                <a:cs typeface="+mn-cs"/>
              </a:rPr>
              <a:t> (Deir el-Azar), who made peace with Israel instead of facing an Israelite attack (Josh 9:3-27). The site was also the hometown of </a:t>
            </a:r>
            <a:r>
              <a:rPr lang="en-US" sz="1200" kern="1200" dirty="0" err="1">
                <a:solidFill>
                  <a:schemeClr val="tx1"/>
                </a:solidFill>
                <a:effectLst/>
                <a:latin typeface="+mn-lt"/>
                <a:ea typeface="+mn-ea"/>
                <a:cs typeface="+mn-cs"/>
              </a:rPr>
              <a:t>Rechab</a:t>
            </a:r>
            <a:r>
              <a:rPr lang="en-US" sz="1200" kern="1200" dirty="0">
                <a:solidFill>
                  <a:schemeClr val="tx1"/>
                </a:solidFill>
                <a:effectLst/>
                <a:latin typeface="+mn-lt"/>
                <a:ea typeface="+mn-ea"/>
                <a:cs typeface="+mn-cs"/>
              </a:rPr>
              <a:t> and </a:t>
            </a:r>
            <a:r>
              <a:rPr lang="en-US" sz="1200" kern="1200" dirty="0" err="1">
                <a:solidFill>
                  <a:schemeClr val="tx1"/>
                </a:solidFill>
                <a:effectLst/>
                <a:latin typeface="+mn-lt"/>
                <a:ea typeface="+mn-ea"/>
                <a:cs typeface="+mn-cs"/>
              </a:rPr>
              <a:t>Baanah</a:t>
            </a:r>
            <a:r>
              <a:rPr lang="en-US" sz="1200" kern="1200" dirty="0">
                <a:solidFill>
                  <a:schemeClr val="tx1"/>
                </a:solidFill>
                <a:effectLst/>
                <a:latin typeface="+mn-lt"/>
                <a:ea typeface="+mn-ea"/>
                <a:cs typeface="+mn-cs"/>
              </a:rPr>
              <a:t>, the captains-turned-assassins of </a:t>
            </a:r>
            <a:r>
              <a:rPr lang="en-US" sz="1200" kern="1200" dirty="0" err="1">
                <a:solidFill>
                  <a:schemeClr val="tx1"/>
                </a:solidFill>
                <a:effectLst/>
                <a:latin typeface="+mn-lt"/>
                <a:ea typeface="+mn-ea"/>
                <a:cs typeface="+mn-cs"/>
              </a:rPr>
              <a:t>Ishbosheth</a:t>
            </a:r>
            <a:r>
              <a:rPr lang="en-US" sz="1200" kern="1200" dirty="0">
                <a:solidFill>
                  <a:schemeClr val="tx1"/>
                </a:solidFill>
                <a:effectLst/>
                <a:latin typeface="+mn-lt"/>
                <a:ea typeface="+mn-ea"/>
                <a:cs typeface="+mn-cs"/>
              </a:rPr>
              <a:t> (2 Sam 4:1-12), which might suggest a close proximity to Gibeah (Tell el-Ful). Joab’s armor bearer, </a:t>
            </a:r>
            <a:r>
              <a:rPr lang="en-US" sz="1200" kern="1200" dirty="0" err="1">
                <a:solidFill>
                  <a:schemeClr val="tx1"/>
                </a:solidFill>
                <a:effectLst/>
                <a:latin typeface="+mn-lt"/>
                <a:ea typeface="+mn-ea"/>
                <a:cs typeface="+mn-cs"/>
              </a:rPr>
              <a:t>Naharai</a:t>
            </a:r>
            <a:r>
              <a:rPr lang="en-US" sz="1200" kern="1200" dirty="0">
                <a:solidFill>
                  <a:schemeClr val="tx1"/>
                </a:solidFill>
                <a:effectLst/>
                <a:latin typeface="+mn-lt"/>
                <a:ea typeface="+mn-ea"/>
                <a:cs typeface="+mn-cs"/>
              </a:rPr>
              <a:t> was from </a:t>
            </a:r>
            <a:r>
              <a:rPr lang="en-US" sz="1200" kern="1200" dirty="0" err="1">
                <a:solidFill>
                  <a:schemeClr val="tx1"/>
                </a:solidFill>
                <a:effectLst/>
                <a:latin typeface="+mn-lt"/>
                <a:ea typeface="+mn-ea"/>
                <a:cs typeface="+mn-cs"/>
              </a:rPr>
              <a:t>Beeroth</a:t>
            </a:r>
            <a:r>
              <a:rPr lang="en-US" sz="1200" kern="1200" dirty="0">
                <a:solidFill>
                  <a:schemeClr val="tx1"/>
                </a:solidFill>
                <a:effectLst/>
                <a:latin typeface="+mn-lt"/>
                <a:ea typeface="+mn-ea"/>
                <a:cs typeface="+mn-cs"/>
              </a:rPr>
              <a:t> (2 Sam 23:37; 1 </a:t>
            </a:r>
            <a:r>
              <a:rPr lang="en-US" sz="1200" kern="1200" dirty="0" err="1">
                <a:solidFill>
                  <a:schemeClr val="tx1"/>
                </a:solidFill>
                <a:effectLst/>
                <a:latin typeface="+mn-lt"/>
                <a:ea typeface="+mn-ea"/>
                <a:cs typeface="+mn-cs"/>
              </a:rPr>
              <a:t>Chr</a:t>
            </a:r>
            <a:r>
              <a:rPr lang="en-US" sz="1200" kern="1200" dirty="0">
                <a:solidFill>
                  <a:schemeClr val="tx1"/>
                </a:solidFill>
                <a:effectLst/>
                <a:latin typeface="+mn-lt"/>
                <a:ea typeface="+mn-ea"/>
                <a:cs typeface="+mn-cs"/>
              </a:rPr>
              <a:t> 11:39).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It is unclear if </a:t>
            </a:r>
            <a:r>
              <a:rPr lang="en-US" sz="1200" kern="1200" dirty="0" err="1">
                <a:solidFill>
                  <a:schemeClr val="tx1"/>
                </a:solidFill>
                <a:effectLst/>
                <a:latin typeface="+mn-lt"/>
                <a:ea typeface="+mn-ea"/>
                <a:cs typeface="+mn-cs"/>
              </a:rPr>
              <a:t>Beeroth</a:t>
            </a:r>
            <a:r>
              <a:rPr lang="en-US" sz="1200" kern="1200" dirty="0">
                <a:solidFill>
                  <a:schemeClr val="tx1"/>
                </a:solidFill>
                <a:effectLst/>
                <a:latin typeface="+mn-lt"/>
                <a:ea typeface="+mn-ea"/>
                <a:cs typeface="+mn-cs"/>
              </a:rPr>
              <a:t> is identical to Beer (Judg. 9:21), Berea (1 Macc. 9:4), or </a:t>
            </a:r>
            <a:r>
              <a:rPr lang="en-US" sz="1200" kern="1200" dirty="0" err="1">
                <a:solidFill>
                  <a:schemeClr val="tx1"/>
                </a:solidFill>
                <a:effectLst/>
                <a:latin typeface="+mn-lt"/>
                <a:ea typeface="+mn-ea"/>
                <a:cs typeface="+mn-cs"/>
              </a:rPr>
              <a:t>Bereth</a:t>
            </a:r>
            <a:r>
              <a:rPr lang="en-US" sz="1200" kern="1200" dirty="0">
                <a:solidFill>
                  <a:schemeClr val="tx1"/>
                </a:solidFill>
                <a:effectLst/>
                <a:latin typeface="+mn-lt"/>
                <a:ea typeface="+mn-ea"/>
                <a:cs typeface="+mn-cs"/>
              </a:rPr>
              <a:t> of the Crusader era (Dorsey 1992: 646). In the post-exilic period, </a:t>
            </a:r>
            <a:r>
              <a:rPr lang="en-US" sz="1200" kern="1200" dirty="0" err="1">
                <a:solidFill>
                  <a:schemeClr val="tx1"/>
                </a:solidFill>
                <a:effectLst/>
                <a:latin typeface="+mn-lt"/>
                <a:ea typeface="+mn-ea"/>
                <a:cs typeface="+mn-cs"/>
              </a:rPr>
              <a:t>Beeroth</a:t>
            </a:r>
            <a:r>
              <a:rPr lang="en-US" sz="1200" kern="1200" dirty="0">
                <a:solidFill>
                  <a:schemeClr val="tx1"/>
                </a:solidFill>
                <a:effectLst/>
                <a:latin typeface="+mn-lt"/>
                <a:ea typeface="+mn-ea"/>
                <a:cs typeface="+mn-cs"/>
              </a:rPr>
              <a:t> is again grouped with </a:t>
            </a:r>
            <a:r>
              <a:rPr lang="en-US" sz="1200" kern="1200" dirty="0" err="1">
                <a:solidFill>
                  <a:schemeClr val="tx1"/>
                </a:solidFill>
                <a:effectLst/>
                <a:latin typeface="+mn-lt"/>
                <a:ea typeface="+mn-ea"/>
                <a:cs typeface="+mn-cs"/>
              </a:rPr>
              <a:t>Kiriath-jearim</a:t>
            </a:r>
            <a:r>
              <a:rPr lang="en-US" sz="1200" kern="1200" dirty="0">
                <a:solidFill>
                  <a:schemeClr val="tx1"/>
                </a:solidFill>
                <a:effectLst/>
                <a:latin typeface="+mn-lt"/>
                <a:ea typeface="+mn-ea"/>
                <a:cs typeface="+mn-cs"/>
              </a:rPr>
              <a:t> and </a:t>
            </a:r>
            <a:r>
              <a:rPr lang="en-US" sz="1200" kern="1200" dirty="0" err="1">
                <a:solidFill>
                  <a:schemeClr val="tx1"/>
                </a:solidFill>
                <a:effectLst/>
                <a:latin typeface="+mn-lt"/>
                <a:ea typeface="+mn-ea"/>
                <a:cs typeface="+mn-cs"/>
              </a:rPr>
              <a:t>Chephirah</a:t>
            </a:r>
            <a:r>
              <a:rPr lang="en-US" sz="1200" kern="1200" dirty="0">
                <a:solidFill>
                  <a:schemeClr val="tx1"/>
                </a:solidFill>
                <a:effectLst/>
                <a:latin typeface="+mn-lt"/>
                <a:ea typeface="+mn-ea"/>
                <a:cs typeface="+mn-cs"/>
              </a:rPr>
              <a:t> in the counting of the returnees (743) from exile (Ezra 2:25; Neh. 7:29). Additionally, in the </a:t>
            </a:r>
            <a:r>
              <a:rPr lang="en-US" sz="1200" i="1" kern="1200" dirty="0">
                <a:solidFill>
                  <a:schemeClr val="tx1"/>
                </a:solidFill>
                <a:effectLst/>
                <a:latin typeface="+mn-lt"/>
                <a:ea typeface="+mn-ea"/>
                <a:cs typeface="+mn-cs"/>
              </a:rPr>
              <a:t>Onomasticon</a:t>
            </a:r>
            <a:r>
              <a:rPr lang="en-US" sz="1200" kern="1200" dirty="0">
                <a:solidFill>
                  <a:schemeClr val="tx1"/>
                </a:solidFill>
                <a:effectLst/>
                <a:latin typeface="+mn-lt"/>
                <a:ea typeface="+mn-ea"/>
                <a:cs typeface="+mn-cs"/>
              </a:rPr>
              <a:t>, Eusebius states that </a:t>
            </a:r>
            <a:r>
              <a:rPr lang="en-US" sz="1200" kern="1200" dirty="0" err="1">
                <a:solidFill>
                  <a:schemeClr val="tx1"/>
                </a:solidFill>
                <a:effectLst/>
                <a:latin typeface="+mn-lt"/>
                <a:ea typeface="+mn-ea"/>
                <a:cs typeface="+mn-cs"/>
              </a:rPr>
              <a:t>Beeroth</a:t>
            </a:r>
            <a:r>
              <a:rPr lang="en-US" sz="1200" kern="1200" dirty="0">
                <a:solidFill>
                  <a:schemeClr val="tx1"/>
                </a:solidFill>
                <a:effectLst/>
                <a:latin typeface="+mn-lt"/>
                <a:ea typeface="+mn-ea"/>
                <a:cs typeface="+mn-cs"/>
              </a:rPr>
              <a:t> can be reached from the seventh milestone from </a:t>
            </a:r>
            <a:r>
              <a:rPr lang="en-US" sz="1200" kern="1200" dirty="0" err="1">
                <a:solidFill>
                  <a:schemeClr val="tx1"/>
                </a:solidFill>
                <a:effectLst/>
                <a:latin typeface="+mn-lt"/>
                <a:ea typeface="+mn-ea"/>
                <a:cs typeface="+mn-cs"/>
              </a:rPr>
              <a:t>Aelia</a:t>
            </a:r>
            <a:r>
              <a:rPr lang="en-US" sz="1200" kern="1200" dirty="0">
                <a:solidFill>
                  <a:schemeClr val="tx1"/>
                </a:solidFill>
                <a:effectLst/>
                <a:latin typeface="+mn-lt"/>
                <a:ea typeface="+mn-ea"/>
                <a:cs typeface="+mn-cs"/>
              </a:rPr>
              <a:t> on the road to </a:t>
            </a:r>
            <a:r>
              <a:rPr lang="en-US" sz="1200" kern="1200" dirty="0" err="1">
                <a:solidFill>
                  <a:schemeClr val="tx1"/>
                </a:solidFill>
                <a:effectLst/>
                <a:latin typeface="+mn-lt"/>
                <a:ea typeface="+mn-ea"/>
                <a:cs typeface="+mn-cs"/>
              </a:rPr>
              <a:t>Nicopolis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Imwas</a:t>
            </a:r>
            <a:r>
              <a:rPr lang="en-US" sz="1200" kern="1200" dirty="0">
                <a:solidFill>
                  <a:schemeClr val="tx1"/>
                </a:solidFill>
                <a:effectLst/>
                <a:latin typeface="+mn-lt"/>
                <a:ea typeface="+mn-ea"/>
                <a:cs typeface="+mn-cs"/>
              </a:rPr>
              <a:t>). However, Jerome has Neapolis (Nablus) instead of </a:t>
            </a:r>
            <a:r>
              <a:rPr lang="en-US" sz="1200" kern="1200" dirty="0" err="1">
                <a:solidFill>
                  <a:schemeClr val="tx1"/>
                </a:solidFill>
                <a:effectLst/>
                <a:latin typeface="+mn-lt"/>
                <a:ea typeface="+mn-ea"/>
                <a:cs typeface="+mn-cs"/>
              </a:rPr>
              <a:t>Nicopolis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Imwas</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Onom</a:t>
            </a:r>
            <a:r>
              <a:rPr lang="en-US" sz="1200" kern="1200" dirty="0">
                <a:solidFill>
                  <a:schemeClr val="tx1"/>
                </a:solidFill>
                <a:effectLst/>
                <a:latin typeface="+mn-lt"/>
                <a:ea typeface="+mn-ea"/>
                <a:cs typeface="+mn-cs"/>
              </a:rPr>
              <a:t>. 48.4; 47.4, cf. 52.5). This direction is the most important element for determining the location of </a:t>
            </a:r>
            <a:r>
              <a:rPr lang="en-US" sz="1200" kern="1200" dirty="0" err="1">
                <a:solidFill>
                  <a:schemeClr val="tx1"/>
                </a:solidFill>
                <a:effectLst/>
                <a:latin typeface="+mn-lt"/>
                <a:ea typeface="+mn-ea"/>
                <a:cs typeface="+mn-cs"/>
              </a:rPr>
              <a:t>Beeroth</a:t>
            </a:r>
            <a:r>
              <a:rPr lang="en-US" sz="1200" kern="1200" dirty="0">
                <a:solidFill>
                  <a:schemeClr val="tx1"/>
                </a:solidFill>
                <a:effectLst/>
                <a:latin typeface="+mn-lt"/>
                <a:ea typeface="+mn-ea"/>
                <a:cs typeface="+mn-cs"/>
              </a:rPr>
              <a:t>. Jerome’s entry seems to be mistaken in both its direction (Nablus) and orientation with Gibeon, which Jerome translated </a:t>
            </a:r>
            <a:r>
              <a:rPr lang="en-US" sz="1200" kern="1200" dirty="0" err="1">
                <a:solidFill>
                  <a:schemeClr val="tx1"/>
                </a:solidFill>
                <a:effectLst/>
                <a:latin typeface="+mn-lt"/>
                <a:ea typeface="+mn-ea"/>
                <a:cs typeface="+mn-cs"/>
              </a:rPr>
              <a:t>locatively</a:t>
            </a:r>
            <a:r>
              <a:rPr lang="en-US" sz="1200" kern="1200" dirty="0">
                <a:solidFill>
                  <a:schemeClr val="tx1"/>
                </a:solidFill>
                <a:effectLst/>
                <a:latin typeface="+mn-lt"/>
                <a:ea typeface="+mn-ea"/>
                <a:cs typeface="+mn-cs"/>
              </a:rPr>
              <a:t> as “under Gibeon” (Rainey and Notley 2006: 126). O’Callaghan’s suggestion that </a:t>
            </a:r>
            <a:r>
              <a:rPr lang="en-US" sz="1200" kern="1200" dirty="0" err="1">
                <a:solidFill>
                  <a:schemeClr val="tx1"/>
                </a:solidFill>
                <a:effectLst/>
                <a:latin typeface="+mn-lt"/>
                <a:ea typeface="+mn-ea"/>
                <a:cs typeface="+mn-cs"/>
              </a:rPr>
              <a:t>Beeroth</a:t>
            </a:r>
            <a:r>
              <a:rPr lang="en-US" sz="1200" kern="1200" dirty="0">
                <a:solidFill>
                  <a:schemeClr val="tx1"/>
                </a:solidFill>
                <a:effectLst/>
                <a:latin typeface="+mn-lt"/>
                <a:ea typeface="+mn-ea"/>
                <a:cs typeface="+mn-cs"/>
              </a:rPr>
              <a:t> is included in the </a:t>
            </a:r>
            <a:r>
              <a:rPr lang="en-US" sz="1200" kern="1200" dirty="0" err="1">
                <a:solidFill>
                  <a:schemeClr val="tx1"/>
                </a:solidFill>
                <a:effectLst/>
                <a:latin typeface="+mn-lt"/>
                <a:ea typeface="+mn-ea"/>
                <a:cs typeface="+mn-cs"/>
              </a:rPr>
              <a:t>Medeba</a:t>
            </a:r>
            <a:r>
              <a:rPr lang="en-US" sz="1200" kern="1200" dirty="0">
                <a:solidFill>
                  <a:schemeClr val="tx1"/>
                </a:solidFill>
                <a:effectLst/>
                <a:latin typeface="+mn-lt"/>
                <a:ea typeface="+mn-ea"/>
                <a:cs typeface="+mn-cs"/>
              </a:rPr>
              <a:t> Map is intriguing (1951: 57–64). If he is correct, then it would appear that this is another detail in favor of the </a:t>
            </a:r>
            <a:r>
              <a:rPr lang="en-US" sz="1200" kern="1200" dirty="0" err="1">
                <a:solidFill>
                  <a:schemeClr val="tx1"/>
                </a:solidFill>
                <a:effectLst/>
                <a:latin typeface="+mn-lt"/>
                <a:ea typeface="+mn-ea"/>
                <a:cs typeface="+mn-cs"/>
              </a:rPr>
              <a:t>Nebi</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Samwil</a:t>
            </a:r>
            <a:r>
              <a:rPr lang="en-US" sz="1200" kern="1200" dirty="0">
                <a:solidFill>
                  <a:schemeClr val="tx1"/>
                </a:solidFill>
                <a:effectLst/>
                <a:latin typeface="+mn-lt"/>
                <a:ea typeface="+mn-ea"/>
                <a:cs typeface="+mn-cs"/>
              </a:rPr>
              <a:t>/Khirbet el-Burj identification, as this town is situated north of Jerusalem and east of Beth-</a:t>
            </a:r>
            <a:r>
              <a:rPr lang="en-US" sz="1200" kern="1200" dirty="0" err="1">
                <a:solidFill>
                  <a:schemeClr val="tx1"/>
                </a:solidFill>
                <a:effectLst/>
                <a:latin typeface="+mn-lt"/>
                <a:ea typeface="+mn-ea"/>
                <a:cs typeface="+mn-cs"/>
              </a:rPr>
              <a:t>horon</a:t>
            </a:r>
            <a:r>
              <a:rPr lang="en-US" sz="1200" kern="1200" dirty="0">
                <a:solidFill>
                  <a:schemeClr val="tx1"/>
                </a:solidFill>
                <a:effectLst/>
                <a:latin typeface="+mn-lt"/>
                <a:ea typeface="+mn-ea"/>
                <a:cs typeface="+mn-cs"/>
              </a:rPr>
              <a:t>.</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To complicate matters, el-</a:t>
            </a:r>
            <a:r>
              <a:rPr lang="en-US" sz="1200" kern="1200" dirty="0" err="1">
                <a:solidFill>
                  <a:schemeClr val="tx1"/>
                </a:solidFill>
                <a:effectLst/>
                <a:latin typeface="+mn-lt"/>
                <a:ea typeface="+mn-ea"/>
                <a:cs typeface="+mn-cs"/>
              </a:rPr>
              <a:t>Bireh</a:t>
            </a:r>
            <a:r>
              <a:rPr lang="en-US" sz="1200" kern="1200" dirty="0">
                <a:solidFill>
                  <a:schemeClr val="tx1"/>
                </a:solidFill>
                <a:effectLst/>
                <a:latin typeface="+mn-lt"/>
                <a:ea typeface="+mn-ea"/>
                <a:cs typeface="+mn-cs"/>
              </a:rPr>
              <a:t> and Khirbet el-Burj are very similar sites. Each site is relatively close to the sites of </a:t>
            </a:r>
            <a:r>
              <a:rPr lang="en-US" sz="1200" kern="1200" dirty="0" err="1">
                <a:solidFill>
                  <a:schemeClr val="tx1"/>
                </a:solidFill>
                <a:effectLst/>
                <a:latin typeface="+mn-lt"/>
                <a:ea typeface="+mn-ea"/>
                <a:cs typeface="+mn-cs"/>
              </a:rPr>
              <a:t>Chephirah</a:t>
            </a:r>
            <a:r>
              <a:rPr lang="en-US" sz="1200" kern="1200" dirty="0">
                <a:solidFill>
                  <a:schemeClr val="tx1"/>
                </a:solidFill>
                <a:effectLst/>
                <a:latin typeface="+mn-lt"/>
                <a:ea typeface="+mn-ea"/>
                <a:cs typeface="+mn-cs"/>
              </a:rPr>
              <a:t>, Gibeon and </a:t>
            </a:r>
            <a:r>
              <a:rPr lang="en-US" sz="1200" kern="1200" dirty="0" err="1">
                <a:solidFill>
                  <a:schemeClr val="tx1"/>
                </a:solidFill>
                <a:effectLst/>
                <a:latin typeface="+mn-lt"/>
                <a:ea typeface="+mn-ea"/>
                <a:cs typeface="+mn-cs"/>
              </a:rPr>
              <a:t>Kiriath-jearim</a:t>
            </a:r>
            <a:r>
              <a:rPr lang="en-US" sz="1200" kern="1200" dirty="0">
                <a:solidFill>
                  <a:schemeClr val="tx1"/>
                </a:solidFill>
                <a:effectLst/>
                <a:latin typeface="+mn-lt"/>
                <a:ea typeface="+mn-ea"/>
                <a:cs typeface="+mn-cs"/>
              </a:rPr>
              <a:t> (although Khirbet el-Burj/</a:t>
            </a:r>
            <a:r>
              <a:rPr lang="en-US" sz="1200" kern="1200" dirty="0" err="1">
                <a:solidFill>
                  <a:schemeClr val="tx1"/>
                </a:solidFill>
                <a:effectLst/>
                <a:latin typeface="+mn-lt"/>
                <a:ea typeface="+mn-ea"/>
                <a:cs typeface="+mn-cs"/>
              </a:rPr>
              <a:t>Nebi</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Samwill</a:t>
            </a:r>
            <a:r>
              <a:rPr lang="en-US" sz="1200" kern="1200" dirty="0">
                <a:solidFill>
                  <a:schemeClr val="tx1"/>
                </a:solidFill>
                <a:effectLst/>
                <a:latin typeface="+mn-lt"/>
                <a:ea typeface="+mn-ea"/>
                <a:cs typeface="+mn-cs"/>
              </a:rPr>
              <a:t> are closer) and each site produced Middle Bronze II and Iron Age I–II remains (Greenberg and </a:t>
            </a:r>
            <a:r>
              <a:rPr lang="en-US" sz="1200" kern="1200" dirty="0" err="1">
                <a:solidFill>
                  <a:schemeClr val="tx1"/>
                </a:solidFill>
                <a:effectLst/>
                <a:latin typeface="+mn-lt"/>
                <a:ea typeface="+mn-ea"/>
                <a:cs typeface="+mn-cs"/>
              </a:rPr>
              <a:t>Keinan</a:t>
            </a:r>
            <a:r>
              <a:rPr lang="en-US" sz="1200" kern="1200" dirty="0">
                <a:solidFill>
                  <a:schemeClr val="tx1"/>
                </a:solidFill>
                <a:effectLst/>
                <a:latin typeface="+mn-lt"/>
                <a:ea typeface="+mn-ea"/>
                <a:cs typeface="+mn-cs"/>
              </a:rPr>
              <a:t> 2009: survey 2823; </a:t>
            </a:r>
            <a:r>
              <a:rPr lang="en-US" sz="1200" kern="1200" dirty="0" err="1">
                <a:solidFill>
                  <a:schemeClr val="tx1"/>
                </a:solidFill>
                <a:effectLst/>
                <a:latin typeface="+mn-lt"/>
                <a:ea typeface="+mn-ea"/>
                <a:cs typeface="+mn-cs"/>
              </a:rPr>
              <a:t>Kochavi</a:t>
            </a:r>
            <a:r>
              <a:rPr lang="en-US" sz="1200" kern="1200" dirty="0">
                <a:solidFill>
                  <a:schemeClr val="tx1"/>
                </a:solidFill>
                <a:effectLst/>
                <a:latin typeface="+mn-lt"/>
                <a:ea typeface="+mn-ea"/>
                <a:cs typeface="+mn-cs"/>
              </a:rPr>
              <a:t> 1972: site 38). On account of this similarity, the site identification has usually come down to the description by Eusebius and Jerome. Essentially, one has to decide if Eusebius’s statement was correct or Jerome’s emended direction was correct, but his mileage was incorrect. El-</a:t>
            </a:r>
            <a:r>
              <a:rPr lang="en-US" sz="1200" kern="1200" dirty="0" err="1">
                <a:solidFill>
                  <a:schemeClr val="tx1"/>
                </a:solidFill>
                <a:effectLst/>
                <a:latin typeface="+mn-lt"/>
                <a:ea typeface="+mn-ea"/>
                <a:cs typeface="+mn-cs"/>
              </a:rPr>
              <a:t>Bireh</a:t>
            </a:r>
            <a:r>
              <a:rPr lang="en-US" sz="1200" kern="1200" dirty="0">
                <a:solidFill>
                  <a:schemeClr val="tx1"/>
                </a:solidFill>
                <a:effectLst/>
                <a:latin typeface="+mn-lt"/>
                <a:ea typeface="+mn-ea"/>
                <a:cs typeface="+mn-cs"/>
              </a:rPr>
              <a:t> is nine Roman miles (8.3</a:t>
            </a:r>
            <a:r>
              <a:rPr lang="en-US" sz="1200" kern="1200" baseline="0" dirty="0">
                <a:solidFill>
                  <a:schemeClr val="tx1"/>
                </a:solidFill>
                <a:effectLst/>
                <a:latin typeface="+mn-lt"/>
                <a:ea typeface="+mn-ea"/>
                <a:cs typeface="+mn-cs"/>
              </a:rPr>
              <a:t> mi, 13.4 km) </a:t>
            </a:r>
            <a:r>
              <a:rPr lang="en-US" sz="1200" kern="1200" dirty="0">
                <a:solidFill>
                  <a:schemeClr val="tx1"/>
                </a:solidFill>
                <a:effectLst/>
                <a:latin typeface="+mn-lt"/>
                <a:ea typeface="+mn-ea"/>
                <a:cs typeface="+mn-cs"/>
              </a:rPr>
              <a:t>away from </a:t>
            </a:r>
            <a:r>
              <a:rPr lang="en-US" sz="1200" kern="1200" dirty="0" err="1">
                <a:solidFill>
                  <a:schemeClr val="tx1"/>
                </a:solidFill>
                <a:effectLst/>
                <a:latin typeface="+mn-lt"/>
                <a:ea typeface="+mn-ea"/>
                <a:cs typeface="+mn-cs"/>
              </a:rPr>
              <a:t>Aelia</a:t>
            </a:r>
            <a:r>
              <a:rPr lang="en-US" sz="1200" kern="1200" dirty="0">
                <a:solidFill>
                  <a:schemeClr val="tx1"/>
                </a:solidFill>
                <a:effectLst/>
                <a:latin typeface="+mn-lt"/>
                <a:ea typeface="+mn-ea"/>
                <a:cs typeface="+mn-cs"/>
              </a:rPr>
              <a:t> to the north, which does not exactly match the geographic data mentioned by Jerome even if one assumes that Jerome is correct in listing Neapolis (Dorsey 1992). Khirbet el-Burj is about seven Roman miles (6.5 mi,</a:t>
            </a:r>
            <a:r>
              <a:rPr lang="en-US" sz="1200" kern="1200" baseline="0" dirty="0">
                <a:solidFill>
                  <a:schemeClr val="tx1"/>
                </a:solidFill>
                <a:effectLst/>
                <a:latin typeface="+mn-lt"/>
                <a:ea typeface="+mn-ea"/>
                <a:cs typeface="+mn-cs"/>
              </a:rPr>
              <a:t> 10.4 </a:t>
            </a:r>
            <a:r>
              <a:rPr lang="en-US" sz="1200" kern="1200" dirty="0">
                <a:solidFill>
                  <a:schemeClr val="tx1"/>
                </a:solidFill>
                <a:effectLst/>
                <a:latin typeface="+mn-lt"/>
                <a:ea typeface="+mn-ea"/>
                <a:cs typeface="+mn-cs"/>
              </a:rPr>
              <a:t>km) away from </a:t>
            </a:r>
            <a:r>
              <a:rPr lang="en-US" sz="1200" kern="1200" dirty="0" err="1">
                <a:solidFill>
                  <a:schemeClr val="tx1"/>
                </a:solidFill>
                <a:effectLst/>
                <a:latin typeface="+mn-lt"/>
                <a:ea typeface="+mn-ea"/>
                <a:cs typeface="+mn-cs"/>
              </a:rPr>
              <a:t>Aelia</a:t>
            </a:r>
            <a:r>
              <a:rPr lang="en-US" sz="1200" kern="1200" dirty="0">
                <a:solidFill>
                  <a:schemeClr val="tx1"/>
                </a:solidFill>
                <a:effectLst/>
                <a:latin typeface="+mn-lt"/>
                <a:ea typeface="+mn-ea"/>
                <a:cs typeface="+mn-cs"/>
              </a:rPr>
              <a:t>, if you assume that the site was reached via the Central Ridge Route and the </a:t>
            </a:r>
            <a:r>
              <a:rPr lang="en-US" sz="1200" kern="1200" dirty="0" err="1">
                <a:solidFill>
                  <a:schemeClr val="tx1"/>
                </a:solidFill>
                <a:effectLst/>
                <a:latin typeface="+mn-lt"/>
                <a:ea typeface="+mn-ea"/>
                <a:cs typeface="+mn-cs"/>
              </a:rPr>
              <a:t>Kiriath-jearim</a:t>
            </a:r>
            <a:r>
              <a:rPr lang="en-US" sz="1200" kern="1200" dirty="0">
                <a:solidFill>
                  <a:schemeClr val="tx1"/>
                </a:solidFill>
                <a:effectLst/>
                <a:latin typeface="+mn-lt"/>
                <a:ea typeface="+mn-ea"/>
                <a:cs typeface="+mn-cs"/>
              </a:rPr>
              <a:t> Ridge Route, which would have run through </a:t>
            </a:r>
            <a:r>
              <a:rPr lang="en-US" sz="1200" kern="1200" dirty="0" err="1">
                <a:solidFill>
                  <a:schemeClr val="tx1"/>
                </a:solidFill>
                <a:effectLst/>
                <a:latin typeface="+mn-lt"/>
                <a:ea typeface="+mn-ea"/>
                <a:cs typeface="+mn-cs"/>
              </a:rPr>
              <a:t>Nebi</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Samwil</a:t>
            </a:r>
            <a:r>
              <a:rPr lang="en-US" sz="1200" kern="1200" dirty="0">
                <a:solidFill>
                  <a:schemeClr val="tx1"/>
                </a:solidFill>
                <a:effectLst/>
                <a:latin typeface="+mn-lt"/>
                <a:ea typeface="+mn-ea"/>
                <a:cs typeface="+mn-cs"/>
              </a:rPr>
              <a:t>. Dorsey’s statement that it was only four Roman miles (3.7 mi, 6</a:t>
            </a:r>
            <a:r>
              <a:rPr lang="en-US" sz="1200" kern="1200" baseline="0" dirty="0">
                <a:solidFill>
                  <a:schemeClr val="tx1"/>
                </a:solidFill>
                <a:effectLst/>
                <a:latin typeface="+mn-lt"/>
                <a:ea typeface="+mn-ea"/>
                <a:cs typeface="+mn-cs"/>
              </a:rPr>
              <a:t> km)</a:t>
            </a:r>
            <a:r>
              <a:rPr lang="en-US" sz="1200" kern="1200" dirty="0">
                <a:solidFill>
                  <a:schemeClr val="tx1"/>
                </a:solidFill>
                <a:effectLst/>
                <a:latin typeface="+mn-lt"/>
                <a:ea typeface="+mn-ea"/>
                <a:cs typeface="+mn-cs"/>
              </a:rPr>
              <a:t> is “as the crow flies” and this hypothetical route would unrealistically take one right through the steepest part of the </a:t>
            </a:r>
            <a:r>
              <a:rPr lang="en-US" sz="1200" kern="1200" dirty="0" err="1">
                <a:solidFill>
                  <a:schemeClr val="tx1"/>
                </a:solidFill>
                <a:effectLst/>
                <a:latin typeface="+mn-lt"/>
                <a:ea typeface="+mn-ea"/>
                <a:cs typeface="+mn-cs"/>
              </a:rPr>
              <a:t>Nahal</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Sorek</a:t>
            </a:r>
            <a:r>
              <a:rPr lang="en-US" sz="1200" kern="1200" dirty="0">
                <a:solidFill>
                  <a:schemeClr val="tx1"/>
                </a:solidFill>
                <a:effectLst/>
                <a:latin typeface="+mn-lt"/>
                <a:ea typeface="+mn-ea"/>
                <a:cs typeface="+mn-cs"/>
              </a:rPr>
              <a:t> (1992: 647). Rainey points to the fact that the sixth Roman milestone would have been near Ramah (er-Ram) or the turn-off from </a:t>
            </a:r>
            <a:r>
              <a:rPr lang="en-US" sz="1200" kern="1200" dirty="0" err="1">
                <a:solidFill>
                  <a:schemeClr val="tx1"/>
                </a:solidFill>
                <a:effectLst/>
                <a:latin typeface="+mn-lt"/>
                <a:ea typeface="+mn-ea"/>
                <a:cs typeface="+mn-cs"/>
              </a:rPr>
              <a:t>Aelia</a:t>
            </a:r>
            <a:r>
              <a:rPr lang="en-US" sz="1200" kern="1200" dirty="0">
                <a:solidFill>
                  <a:schemeClr val="tx1"/>
                </a:solidFill>
                <a:effectLst/>
                <a:latin typeface="+mn-lt"/>
                <a:ea typeface="+mn-ea"/>
                <a:cs typeface="+mn-cs"/>
              </a:rPr>
              <a:t> (Rainey and Notley 2006: 126).</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From an archaeological perspective, Khirbet el-Burj has revealed a mostly continuously occupied site from the Iron Age I</a:t>
            </a:r>
            <a:r>
              <a:rPr lang="en-US" sz="1200" kern="1200" baseline="0" dirty="0">
                <a:solidFill>
                  <a:schemeClr val="tx1"/>
                </a:solidFill>
                <a:effectLst/>
                <a:latin typeface="+mn-lt"/>
                <a:ea typeface="+mn-ea"/>
                <a:cs typeface="+mn-cs"/>
              </a:rPr>
              <a:t> to the </a:t>
            </a:r>
            <a:r>
              <a:rPr lang="en-US" sz="1200" kern="1200" dirty="0">
                <a:solidFill>
                  <a:schemeClr val="tx1"/>
                </a:solidFill>
                <a:effectLst/>
                <a:latin typeface="+mn-lt"/>
                <a:ea typeface="+mn-ea"/>
                <a:cs typeface="+mn-cs"/>
              </a:rPr>
              <a:t>Byzantine period (Wolff 1997; Boas and </a:t>
            </a:r>
            <a:r>
              <a:rPr lang="en-US" sz="1200" kern="1200" dirty="0" err="1">
                <a:solidFill>
                  <a:schemeClr val="tx1"/>
                </a:solidFill>
                <a:effectLst/>
                <a:latin typeface="+mn-lt"/>
                <a:ea typeface="+mn-ea"/>
                <a:cs typeface="+mn-cs"/>
              </a:rPr>
              <a:t>Arbel</a:t>
            </a:r>
            <a:r>
              <a:rPr lang="en-US" sz="1200" kern="1200" dirty="0">
                <a:solidFill>
                  <a:schemeClr val="tx1"/>
                </a:solidFill>
                <a:effectLst/>
                <a:latin typeface="+mn-lt"/>
                <a:ea typeface="+mn-ea"/>
                <a:cs typeface="+mn-cs"/>
              </a:rPr>
              <a:t> 1999). This includes a Persian phase, which would match the Ezra and Nehemiah references. Despite Rainey’s comments that the site was just over an acre (0.4 ha; 2006: 126), de Groot’s survey (communicated through Feldstein et al.’s survey report) indicated that the Iron I–II city encompassed an area of around 10 acres (4 ha). Similarly, the hill of </a:t>
            </a:r>
            <a:r>
              <a:rPr lang="en-US" sz="1200" kern="1200" dirty="0" err="1">
                <a:solidFill>
                  <a:schemeClr val="tx1"/>
                </a:solidFill>
                <a:effectLst/>
                <a:latin typeface="+mn-lt"/>
                <a:ea typeface="+mn-ea"/>
                <a:cs typeface="+mn-cs"/>
              </a:rPr>
              <a:t>Nebi</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Samwill</a:t>
            </a:r>
            <a:r>
              <a:rPr lang="en-US" sz="1200" kern="1200" dirty="0">
                <a:solidFill>
                  <a:schemeClr val="tx1"/>
                </a:solidFill>
                <a:effectLst/>
                <a:latin typeface="+mn-lt"/>
                <a:ea typeface="+mn-ea"/>
                <a:cs typeface="+mn-cs"/>
              </a:rPr>
              <a:t> showed Iron I (few sherds), Iron II (36%), Persian (few), and Roman-Byzantine (33%) remains over an area of 10 acres (4 ha; Feldstein et al. 2013: site 64). Besides Iron I (few sherds) and Iron II (36%) surveyed remains over 10 acres (4 ha), late Iron II and Persian occupation was also confirmed by the excavations by Magen who found several LMLK and </a:t>
            </a:r>
            <a:r>
              <a:rPr lang="en-US" sz="1200" kern="1200" dirty="0" err="1">
                <a:solidFill>
                  <a:schemeClr val="tx1"/>
                </a:solidFill>
                <a:effectLst/>
                <a:latin typeface="+mn-lt"/>
                <a:ea typeface="+mn-ea"/>
                <a:cs typeface="+mn-cs"/>
              </a:rPr>
              <a:t>Yehud</a:t>
            </a:r>
            <a:r>
              <a:rPr lang="en-US" sz="1200" kern="1200" dirty="0">
                <a:solidFill>
                  <a:schemeClr val="tx1"/>
                </a:solidFill>
                <a:effectLst/>
                <a:latin typeface="+mn-lt"/>
                <a:ea typeface="+mn-ea"/>
                <a:cs typeface="+mn-cs"/>
              </a:rPr>
              <a:t> seal impressions in fills beneath the Hellenistic city (Magen and </a:t>
            </a:r>
            <a:r>
              <a:rPr lang="en-US" sz="1200" kern="1200" dirty="0" err="1">
                <a:solidFill>
                  <a:schemeClr val="tx1"/>
                </a:solidFill>
                <a:effectLst/>
                <a:latin typeface="+mn-lt"/>
                <a:ea typeface="+mn-ea"/>
                <a:cs typeface="+mn-cs"/>
              </a:rPr>
              <a:t>Dadon</a:t>
            </a:r>
            <a:r>
              <a:rPr lang="en-US" sz="1200" kern="1200" dirty="0">
                <a:solidFill>
                  <a:schemeClr val="tx1"/>
                </a:solidFill>
                <a:effectLst/>
                <a:latin typeface="+mn-lt"/>
                <a:ea typeface="+mn-ea"/>
                <a:cs typeface="+mn-cs"/>
              </a:rPr>
              <a:t> 2003: 123–38; Magen and Har-Even 2007: 38–58; Magen 2008 who identifies the site with Mizpah; Feldstein et al. 2013: site 53). Additionally, Iron II remains were found near the spring on the east of the slope (Feldstein et al. 2013: site 54). Early Bronze, Middle Bronze (majority), Iron I and Iron II (single sherd) were noted over an area of</a:t>
            </a:r>
            <a:r>
              <a:rPr lang="en-US" sz="1200" kern="1200" baseline="0" dirty="0">
                <a:solidFill>
                  <a:schemeClr val="tx1"/>
                </a:solidFill>
                <a:effectLst/>
                <a:latin typeface="+mn-lt"/>
                <a:ea typeface="+mn-ea"/>
                <a:cs typeface="+mn-cs"/>
              </a:rPr>
              <a:t> 3 acres (1.2 ha)</a:t>
            </a:r>
            <a:r>
              <a:rPr lang="en-US" sz="1200" kern="1200" dirty="0">
                <a:solidFill>
                  <a:schemeClr val="tx1"/>
                </a:solidFill>
                <a:effectLst/>
                <a:latin typeface="+mn-lt"/>
                <a:ea typeface="+mn-ea"/>
                <a:cs typeface="+mn-cs"/>
              </a:rPr>
              <a:t> at the northern base of the hill (Feldstein et al. 2013: site 48). Middle Bronze (35%), Iron II (7%), Iron IIC/Persian (7%), Persian/Hellenistic (38%), and Byzantine (few sherds) occupation over 1 acre (0.4 ha) was noted on the southern slopes just northwest of Khirbet el-Burj (Feldstein et al. 2013: site 44). Finally, Khirbet el-</a:t>
            </a:r>
            <a:r>
              <a:rPr lang="en-US" sz="1200" kern="1200" dirty="0" err="1">
                <a:solidFill>
                  <a:schemeClr val="tx1"/>
                </a:solidFill>
                <a:effectLst/>
                <a:latin typeface="+mn-lt"/>
                <a:ea typeface="+mn-ea"/>
                <a:cs typeface="+mn-cs"/>
              </a:rPr>
              <a:t>Biyar</a:t>
            </a:r>
            <a:r>
              <a:rPr lang="en-US" sz="1200" kern="1200" dirty="0">
                <a:solidFill>
                  <a:schemeClr val="tx1"/>
                </a:solidFill>
                <a:effectLst/>
                <a:latin typeface="+mn-lt"/>
                <a:ea typeface="+mn-ea"/>
                <a:cs typeface="+mn-cs"/>
              </a:rPr>
              <a:t> (31°49'49.12"N 35°12'2.47"E), which theoretically retains the name </a:t>
            </a:r>
            <a:r>
              <a:rPr lang="en-US" sz="1200" kern="1200" dirty="0" err="1">
                <a:solidFill>
                  <a:schemeClr val="tx1"/>
                </a:solidFill>
                <a:effectLst/>
                <a:latin typeface="+mn-lt"/>
                <a:ea typeface="+mn-ea"/>
                <a:cs typeface="+mn-cs"/>
              </a:rPr>
              <a:t>Beeroth</a:t>
            </a:r>
            <a:r>
              <a:rPr lang="en-US" sz="1200" kern="1200" dirty="0">
                <a:solidFill>
                  <a:schemeClr val="tx1"/>
                </a:solidFill>
                <a:effectLst/>
                <a:latin typeface="+mn-lt"/>
                <a:ea typeface="+mn-ea"/>
                <a:cs typeface="+mn-cs"/>
              </a:rPr>
              <a:t>, revealed Iron II (15%), as well as Hellenistic-Byzantine (72%) occupation over an area of about 5.5 acres (2.2 ha;</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Feldstein et al. 2013: site 59).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Taken together, it seems clear that the area around </a:t>
            </a:r>
            <a:r>
              <a:rPr lang="en-US" sz="1200" kern="1200" dirty="0" err="1">
                <a:solidFill>
                  <a:schemeClr val="tx1"/>
                </a:solidFill>
                <a:effectLst/>
                <a:latin typeface="+mn-lt"/>
                <a:ea typeface="+mn-ea"/>
                <a:cs typeface="+mn-cs"/>
              </a:rPr>
              <a:t>Nebi</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Samwill</a:t>
            </a:r>
            <a:r>
              <a:rPr lang="en-US" sz="1200" kern="1200" dirty="0">
                <a:solidFill>
                  <a:schemeClr val="tx1"/>
                </a:solidFill>
                <a:effectLst/>
                <a:latin typeface="+mn-lt"/>
                <a:ea typeface="+mn-ea"/>
                <a:cs typeface="+mn-cs"/>
              </a:rPr>
              <a:t> was a substantial Iron Age-Persian settlement with earlier occupation from the Middle Bronze II. This evidence would seem to further the suggestion that </a:t>
            </a:r>
            <a:r>
              <a:rPr lang="en-US" sz="1200" kern="1200" dirty="0" err="1">
                <a:solidFill>
                  <a:schemeClr val="tx1"/>
                </a:solidFill>
                <a:effectLst/>
                <a:latin typeface="+mn-lt"/>
                <a:ea typeface="+mn-ea"/>
                <a:cs typeface="+mn-cs"/>
              </a:rPr>
              <a:t>Nebi</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Samwil</a:t>
            </a:r>
            <a:r>
              <a:rPr lang="en-US" sz="1200" kern="1200" dirty="0">
                <a:solidFill>
                  <a:schemeClr val="tx1"/>
                </a:solidFill>
                <a:effectLst/>
                <a:latin typeface="+mn-lt"/>
                <a:ea typeface="+mn-ea"/>
                <a:cs typeface="+mn-cs"/>
              </a:rPr>
              <a:t>/Khirbet el-Burj should be related to </a:t>
            </a:r>
            <a:r>
              <a:rPr lang="en-US" sz="1200" kern="1200" dirty="0" err="1">
                <a:solidFill>
                  <a:schemeClr val="tx1"/>
                </a:solidFill>
                <a:effectLst/>
                <a:latin typeface="+mn-lt"/>
                <a:ea typeface="+mn-ea"/>
                <a:cs typeface="+mn-cs"/>
              </a:rPr>
              <a:t>Beeroth</a:t>
            </a:r>
            <a:r>
              <a:rPr lang="en-US" sz="1200" kern="1200" dirty="0">
                <a:solidFill>
                  <a:schemeClr val="tx1"/>
                </a:solidFill>
                <a:effectLst/>
                <a:latin typeface="+mn-lt"/>
                <a:ea typeface="+mn-ea"/>
                <a:cs typeface="+mn-cs"/>
              </a:rPr>
              <a:t>.</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From a geographical perspective, the identification at Khirbet el-Burj/</a:t>
            </a:r>
            <a:r>
              <a:rPr lang="en-US" sz="1200" kern="1200" dirty="0" err="1">
                <a:solidFill>
                  <a:schemeClr val="tx1"/>
                </a:solidFill>
                <a:effectLst/>
                <a:latin typeface="+mn-lt"/>
                <a:ea typeface="+mn-ea"/>
                <a:cs typeface="+mn-cs"/>
              </a:rPr>
              <a:t>Nebi</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Samwill</a:t>
            </a:r>
            <a:r>
              <a:rPr lang="en-US" sz="1200" kern="1200" dirty="0">
                <a:solidFill>
                  <a:schemeClr val="tx1"/>
                </a:solidFill>
                <a:effectLst/>
                <a:latin typeface="+mn-lt"/>
                <a:ea typeface="+mn-ea"/>
                <a:cs typeface="+mn-cs"/>
              </a:rPr>
              <a:t> creates a close rectangular pattern of settlement between the western Benjaminite sites of </a:t>
            </a:r>
            <a:r>
              <a:rPr lang="en-US" sz="1200" kern="1200" dirty="0" err="1">
                <a:solidFill>
                  <a:schemeClr val="tx1"/>
                </a:solidFill>
                <a:effectLst/>
                <a:latin typeface="+mn-lt"/>
                <a:ea typeface="+mn-ea"/>
                <a:cs typeface="+mn-cs"/>
              </a:rPr>
              <a:t>Chephirah</a:t>
            </a:r>
            <a:r>
              <a:rPr lang="en-US" sz="1200" kern="1200" dirty="0">
                <a:solidFill>
                  <a:schemeClr val="tx1"/>
                </a:solidFill>
                <a:effectLst/>
                <a:latin typeface="+mn-lt"/>
                <a:ea typeface="+mn-ea"/>
                <a:cs typeface="+mn-cs"/>
              </a:rPr>
              <a:t>, Gibeon, </a:t>
            </a:r>
            <a:r>
              <a:rPr lang="en-US" sz="1200" kern="1200" dirty="0" err="1">
                <a:solidFill>
                  <a:schemeClr val="tx1"/>
                </a:solidFill>
                <a:effectLst/>
                <a:latin typeface="+mn-lt"/>
                <a:ea typeface="+mn-ea"/>
                <a:cs typeface="+mn-cs"/>
              </a:rPr>
              <a:t>Kiriath-jearim</a:t>
            </a:r>
            <a:r>
              <a:rPr lang="en-US" sz="1200" kern="1200" dirty="0">
                <a:solidFill>
                  <a:schemeClr val="tx1"/>
                </a:solidFill>
                <a:effectLst/>
                <a:latin typeface="+mn-lt"/>
                <a:ea typeface="+mn-ea"/>
                <a:cs typeface="+mn-cs"/>
              </a:rPr>
              <a:t> and </a:t>
            </a:r>
            <a:r>
              <a:rPr lang="en-US" sz="1200" kern="1200" dirty="0" err="1">
                <a:solidFill>
                  <a:schemeClr val="tx1"/>
                </a:solidFill>
                <a:effectLst/>
                <a:latin typeface="+mn-lt"/>
                <a:ea typeface="+mn-ea"/>
                <a:cs typeface="+mn-cs"/>
              </a:rPr>
              <a:t>Beeroth</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Yeivin</a:t>
            </a:r>
            <a:r>
              <a:rPr lang="en-US" sz="1200" kern="1200" dirty="0">
                <a:solidFill>
                  <a:schemeClr val="tx1"/>
                </a:solidFill>
                <a:effectLst/>
                <a:latin typeface="+mn-lt"/>
                <a:ea typeface="+mn-ea"/>
                <a:cs typeface="+mn-cs"/>
              </a:rPr>
              <a:t> 1971: 142–44), with no site being more than 5 miles (8 km) removed from one another. Additionally, these settlements would demarcate and guard the </a:t>
            </a:r>
            <a:r>
              <a:rPr lang="en-US" sz="1200" kern="1200" dirty="0" err="1">
                <a:solidFill>
                  <a:schemeClr val="tx1"/>
                </a:solidFill>
                <a:effectLst/>
                <a:latin typeface="+mn-lt"/>
                <a:ea typeface="+mn-ea"/>
                <a:cs typeface="+mn-cs"/>
              </a:rPr>
              <a:t>Kiriath-jearim</a:t>
            </a:r>
            <a:r>
              <a:rPr lang="en-US" sz="1200" kern="1200" dirty="0">
                <a:solidFill>
                  <a:schemeClr val="tx1"/>
                </a:solidFill>
                <a:effectLst/>
                <a:latin typeface="+mn-lt"/>
                <a:ea typeface="+mn-ea"/>
                <a:cs typeface="+mn-cs"/>
              </a:rPr>
              <a:t> Ridge Route on its northern and southern sides as it makes its way down to the </a:t>
            </a:r>
            <a:r>
              <a:rPr lang="en-US" sz="1200" kern="1200" dirty="0" err="1">
                <a:solidFill>
                  <a:schemeClr val="tx1"/>
                </a:solidFill>
                <a:effectLst/>
                <a:latin typeface="+mn-lt"/>
                <a:ea typeface="+mn-ea"/>
                <a:cs typeface="+mn-cs"/>
              </a:rPr>
              <a:t>Aijalon</a:t>
            </a:r>
            <a:r>
              <a:rPr lang="en-US" sz="1200" kern="1200" dirty="0">
                <a:solidFill>
                  <a:schemeClr val="tx1"/>
                </a:solidFill>
                <a:effectLst/>
                <a:latin typeface="+mn-lt"/>
                <a:ea typeface="+mn-ea"/>
                <a:cs typeface="+mn-cs"/>
              </a:rPr>
              <a:t> Valley. They also share similar settlement characteristics as all four sites are marked by their situation on a high hill above a spring. In light of this evidence, it appears that </a:t>
            </a:r>
            <a:r>
              <a:rPr lang="en-US" sz="1200" kern="1200" dirty="0" err="1">
                <a:solidFill>
                  <a:schemeClr val="tx1"/>
                </a:solidFill>
                <a:effectLst/>
                <a:latin typeface="+mn-lt"/>
                <a:ea typeface="+mn-ea"/>
                <a:cs typeface="+mn-cs"/>
              </a:rPr>
              <a:t>Yeivin’s</a:t>
            </a:r>
            <a:r>
              <a:rPr lang="en-US" sz="1200" kern="1200" dirty="0">
                <a:solidFill>
                  <a:schemeClr val="tx1"/>
                </a:solidFill>
                <a:effectLst/>
                <a:latin typeface="+mn-lt"/>
                <a:ea typeface="+mn-ea"/>
                <a:cs typeface="+mn-cs"/>
              </a:rPr>
              <a:t> suggestion for identifying </a:t>
            </a:r>
            <a:r>
              <a:rPr lang="en-US" sz="1200" kern="1200" dirty="0" err="1">
                <a:solidFill>
                  <a:schemeClr val="tx1"/>
                </a:solidFill>
                <a:effectLst/>
                <a:latin typeface="+mn-lt"/>
                <a:ea typeface="+mn-ea"/>
                <a:cs typeface="+mn-cs"/>
              </a:rPr>
              <a:t>Beeroth</a:t>
            </a:r>
            <a:r>
              <a:rPr lang="en-US" sz="1200" kern="1200" dirty="0">
                <a:solidFill>
                  <a:schemeClr val="tx1"/>
                </a:solidFill>
                <a:effectLst/>
                <a:latin typeface="+mn-lt"/>
                <a:ea typeface="+mn-ea"/>
                <a:cs typeface="+mn-cs"/>
              </a:rPr>
              <a:t> with Khirbet el-Burj is the current best option (1971: 142–44). </a:t>
            </a:r>
          </a:p>
          <a:p>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References:</a:t>
            </a:r>
            <a:br>
              <a:rPr lang="en-US" sz="1200" kern="1200" dirty="0">
                <a:solidFill>
                  <a:schemeClr val="tx1"/>
                </a:solidFill>
                <a:effectLst/>
                <a:latin typeface="+mn-lt"/>
                <a:ea typeface="+mn-ea"/>
                <a:cs typeface="+mn-cs"/>
              </a:rPr>
            </a:br>
            <a:r>
              <a:rPr lang="en-US" sz="1200" kern="1200" dirty="0" err="1">
                <a:solidFill>
                  <a:schemeClr val="tx1"/>
                </a:solidFill>
                <a:effectLst/>
                <a:latin typeface="+mn-lt"/>
                <a:ea typeface="+mn-ea"/>
                <a:cs typeface="+mn-cs"/>
              </a:rPr>
              <a:t>Aharoni</a:t>
            </a:r>
            <a:r>
              <a:rPr lang="en-US" sz="1200" kern="1200" dirty="0">
                <a:solidFill>
                  <a:schemeClr val="tx1"/>
                </a:solidFill>
                <a:effectLst/>
                <a:latin typeface="+mn-lt"/>
                <a:ea typeface="+mn-ea"/>
                <a:cs typeface="+mn-cs"/>
              </a:rPr>
              <a:t>, Y.</a:t>
            </a:r>
          </a:p>
          <a:p>
            <a:pPr marL="685800" indent="-457200">
              <a:tabLst>
                <a:tab pos="685800" algn="l"/>
              </a:tabLst>
            </a:pPr>
            <a:r>
              <a:rPr lang="en-US" sz="1200" kern="1200" dirty="0">
                <a:solidFill>
                  <a:schemeClr val="tx1"/>
                </a:solidFill>
                <a:effectLst/>
                <a:latin typeface="+mn-lt"/>
                <a:ea typeface="+mn-ea"/>
                <a:cs typeface="+mn-cs"/>
              </a:rPr>
              <a:t>1979	</a:t>
            </a:r>
            <a:r>
              <a:rPr lang="en-US" sz="1200" i="1" kern="1200" dirty="0">
                <a:solidFill>
                  <a:schemeClr val="tx1"/>
                </a:solidFill>
                <a:effectLst/>
                <a:latin typeface="+mn-lt"/>
                <a:ea typeface="+mn-ea"/>
                <a:cs typeface="+mn-cs"/>
              </a:rPr>
              <a:t>The Land of the Bible: A Historical Geography</a:t>
            </a:r>
            <a:r>
              <a:rPr lang="en-US" sz="1200" kern="1200" dirty="0">
                <a:solidFill>
                  <a:schemeClr val="tx1"/>
                </a:solidFill>
                <a:effectLst/>
                <a:latin typeface="+mn-lt"/>
                <a:ea typeface="+mn-ea"/>
                <a:cs typeface="+mn-cs"/>
              </a:rPr>
              <a:t>. Revised and enlarged edition. Trans. A. F. Rainey, from Hebrew. Philadelphia: Westminster Press.</a:t>
            </a:r>
          </a:p>
          <a:p>
            <a:r>
              <a:rPr lang="en-US" sz="1200" kern="1200" dirty="0">
                <a:solidFill>
                  <a:schemeClr val="tx1"/>
                </a:solidFill>
                <a:effectLst/>
                <a:latin typeface="+mn-lt"/>
                <a:ea typeface="+mn-ea"/>
                <a:cs typeface="+mn-cs"/>
              </a:rPr>
              <a:t>Albright, W. F.</a:t>
            </a:r>
          </a:p>
          <a:p>
            <a:pPr marL="685800" indent="-457200">
              <a:tabLst>
                <a:tab pos="685800" algn="l"/>
              </a:tabLst>
            </a:pPr>
            <a:r>
              <a:rPr lang="en-US" sz="1200" kern="1200" dirty="0">
                <a:solidFill>
                  <a:schemeClr val="tx1"/>
                </a:solidFill>
                <a:effectLst/>
                <a:latin typeface="+mn-lt"/>
                <a:ea typeface="+mn-ea"/>
                <a:cs typeface="+mn-cs"/>
              </a:rPr>
              <a:t>1922	Excavations and Results at Tell el-</a:t>
            </a:r>
            <a:r>
              <a:rPr lang="en-US" sz="1200" kern="1200" dirty="0" err="1">
                <a:solidFill>
                  <a:schemeClr val="tx1"/>
                </a:solidFill>
                <a:effectLst/>
                <a:latin typeface="+mn-lt"/>
                <a:ea typeface="+mn-ea"/>
                <a:cs typeface="+mn-cs"/>
              </a:rPr>
              <a:t>Fûl</a:t>
            </a:r>
            <a:r>
              <a:rPr lang="en-US" sz="1200" kern="1200" dirty="0">
                <a:solidFill>
                  <a:schemeClr val="tx1"/>
                </a:solidFill>
                <a:effectLst/>
                <a:latin typeface="+mn-lt"/>
                <a:ea typeface="+mn-ea"/>
                <a:cs typeface="+mn-cs"/>
              </a:rPr>
              <a:t> (Gibeah of Saul). </a:t>
            </a:r>
            <a:r>
              <a:rPr lang="en-US" sz="1200" i="1" kern="1200" dirty="0">
                <a:solidFill>
                  <a:schemeClr val="tx1"/>
                </a:solidFill>
                <a:effectLst/>
                <a:latin typeface="+mn-lt"/>
                <a:ea typeface="+mn-ea"/>
                <a:cs typeface="+mn-cs"/>
              </a:rPr>
              <a:t>The Annual of the American Schools of Oriental Research</a:t>
            </a:r>
            <a:r>
              <a:rPr lang="en-US" sz="1200" kern="1200" dirty="0">
                <a:solidFill>
                  <a:schemeClr val="tx1"/>
                </a:solidFill>
                <a:effectLst/>
                <a:latin typeface="+mn-lt"/>
                <a:ea typeface="+mn-ea"/>
                <a:cs typeface="+mn-cs"/>
              </a:rPr>
              <a:t> 4: iii–160.</a:t>
            </a:r>
          </a:p>
          <a:p>
            <a:r>
              <a:rPr lang="en-US" sz="1200" kern="1200" dirty="0">
                <a:solidFill>
                  <a:schemeClr val="tx1"/>
                </a:solidFill>
                <a:effectLst/>
                <a:latin typeface="+mn-lt"/>
                <a:ea typeface="+mn-ea"/>
                <a:cs typeface="+mn-cs"/>
              </a:rPr>
              <a:t>Alt, A.</a:t>
            </a:r>
          </a:p>
          <a:p>
            <a:pPr marL="685800" indent="-457200">
              <a:tabLst>
                <a:tab pos="685800" algn="l"/>
              </a:tabLst>
            </a:pPr>
            <a:r>
              <a:rPr lang="en-US" sz="1200" kern="1200" dirty="0">
                <a:solidFill>
                  <a:schemeClr val="tx1"/>
                </a:solidFill>
                <a:effectLst/>
                <a:latin typeface="+mn-lt"/>
                <a:ea typeface="+mn-ea"/>
                <a:cs typeface="+mn-cs"/>
              </a:rPr>
              <a:t>1926	</a:t>
            </a:r>
            <a:r>
              <a:rPr lang="en-US" sz="1200" kern="1200" dirty="0" err="1">
                <a:solidFill>
                  <a:schemeClr val="tx1"/>
                </a:solidFill>
                <a:effectLst/>
                <a:latin typeface="+mn-lt"/>
                <a:ea typeface="+mn-ea"/>
                <a:cs typeface="+mn-cs"/>
              </a:rPr>
              <a:t>Ataroth</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Palästina-Jahrbuch</a:t>
            </a:r>
            <a:r>
              <a:rPr lang="en-US" sz="1200" kern="1200" dirty="0">
                <a:solidFill>
                  <a:schemeClr val="tx1"/>
                </a:solidFill>
                <a:effectLst/>
                <a:latin typeface="+mn-lt"/>
                <a:ea typeface="+mn-ea"/>
                <a:cs typeface="+mn-cs"/>
              </a:rPr>
              <a:t> 22: 33.</a:t>
            </a:r>
          </a:p>
          <a:p>
            <a:r>
              <a:rPr lang="en-US" sz="1200" kern="1200" dirty="0">
                <a:solidFill>
                  <a:schemeClr val="tx1"/>
                </a:solidFill>
                <a:effectLst/>
                <a:latin typeface="+mn-lt"/>
                <a:ea typeface="+mn-ea"/>
                <a:cs typeface="+mn-cs"/>
              </a:rPr>
              <a:t>Beyer, G.</a:t>
            </a:r>
          </a:p>
          <a:p>
            <a:pPr marL="685800" indent="-457200">
              <a:tabLst>
                <a:tab pos="685800" algn="l"/>
              </a:tabLst>
            </a:pPr>
            <a:r>
              <a:rPr lang="en-US" sz="1200" kern="1200" dirty="0">
                <a:solidFill>
                  <a:schemeClr val="tx1"/>
                </a:solidFill>
                <a:effectLst/>
                <a:latin typeface="+mn-lt"/>
                <a:ea typeface="+mn-ea"/>
                <a:cs typeface="+mn-cs"/>
              </a:rPr>
              <a:t>1930	Eusebius </a:t>
            </a:r>
            <a:r>
              <a:rPr lang="en-US" sz="1200" kern="1200" dirty="0" err="1">
                <a:solidFill>
                  <a:schemeClr val="tx1"/>
                </a:solidFill>
                <a:effectLst/>
                <a:latin typeface="+mn-lt"/>
                <a:ea typeface="+mn-ea"/>
                <a:cs typeface="+mn-cs"/>
              </a:rPr>
              <a:t>über</a:t>
            </a:r>
            <a:r>
              <a:rPr lang="en-US" sz="1200" kern="1200" dirty="0">
                <a:solidFill>
                  <a:schemeClr val="tx1"/>
                </a:solidFill>
                <a:effectLst/>
                <a:latin typeface="+mn-lt"/>
                <a:ea typeface="+mn-ea"/>
                <a:cs typeface="+mn-cs"/>
              </a:rPr>
              <a:t> Gibeon und </a:t>
            </a:r>
            <a:r>
              <a:rPr lang="en-US" sz="1200" kern="1200" dirty="0" err="1">
                <a:solidFill>
                  <a:schemeClr val="tx1"/>
                </a:solidFill>
                <a:effectLst/>
                <a:latin typeface="+mn-lt"/>
                <a:ea typeface="+mn-ea"/>
                <a:cs typeface="+mn-cs"/>
              </a:rPr>
              <a:t>Beeroth</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Zeitschrift</a:t>
            </a:r>
            <a:r>
              <a:rPr lang="en-US" sz="1200" i="1" kern="1200" dirty="0">
                <a:solidFill>
                  <a:schemeClr val="tx1"/>
                </a:solidFill>
                <a:effectLst/>
                <a:latin typeface="+mn-lt"/>
                <a:ea typeface="+mn-ea"/>
                <a:cs typeface="+mn-cs"/>
              </a:rPr>
              <a:t> des </a:t>
            </a:r>
            <a:r>
              <a:rPr lang="en-US" sz="1200" i="1" kern="1200" dirty="0" err="1">
                <a:solidFill>
                  <a:schemeClr val="tx1"/>
                </a:solidFill>
                <a:effectLst/>
                <a:latin typeface="+mn-lt"/>
                <a:ea typeface="+mn-ea"/>
                <a:cs typeface="+mn-cs"/>
              </a:rPr>
              <a:t>Deutschen</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Palästina</a:t>
            </a:r>
            <a:r>
              <a:rPr lang="en-US" sz="1200" i="1" kern="1200" dirty="0">
                <a:solidFill>
                  <a:schemeClr val="tx1"/>
                </a:solidFill>
                <a:effectLst/>
                <a:latin typeface="+mn-lt"/>
                <a:ea typeface="+mn-ea"/>
                <a:cs typeface="+mn-cs"/>
              </a:rPr>
              <a:t>-Vereins</a:t>
            </a:r>
            <a:r>
              <a:rPr lang="en-US" sz="1200" kern="1200" dirty="0">
                <a:solidFill>
                  <a:schemeClr val="tx1"/>
                </a:solidFill>
                <a:effectLst/>
                <a:latin typeface="+mn-lt"/>
                <a:ea typeface="+mn-ea"/>
                <a:cs typeface="+mn-cs"/>
              </a:rPr>
              <a:t> 53: 199–211.</a:t>
            </a:r>
          </a:p>
          <a:p>
            <a:r>
              <a:rPr lang="en-US" sz="1200" kern="1200" dirty="0">
                <a:solidFill>
                  <a:schemeClr val="tx1"/>
                </a:solidFill>
                <a:effectLst/>
                <a:latin typeface="+mn-lt"/>
                <a:ea typeface="+mn-ea"/>
                <a:cs typeface="+mn-cs"/>
              </a:rPr>
              <a:t>Boas, A. and </a:t>
            </a:r>
            <a:r>
              <a:rPr lang="en-US" sz="1200" kern="1200" dirty="0" err="1">
                <a:solidFill>
                  <a:schemeClr val="tx1"/>
                </a:solidFill>
                <a:effectLst/>
                <a:latin typeface="+mn-lt"/>
                <a:ea typeface="+mn-ea"/>
                <a:cs typeface="+mn-cs"/>
              </a:rPr>
              <a:t>Arbel</a:t>
            </a:r>
            <a:r>
              <a:rPr lang="en-US" sz="1200" kern="1200" dirty="0">
                <a:solidFill>
                  <a:schemeClr val="tx1"/>
                </a:solidFill>
                <a:effectLst/>
                <a:latin typeface="+mn-lt"/>
                <a:ea typeface="+mn-ea"/>
                <a:cs typeface="+mn-cs"/>
              </a:rPr>
              <a:t>, Y. </a:t>
            </a:r>
          </a:p>
          <a:p>
            <a:pPr marL="685800" indent="-457200">
              <a:tabLst>
                <a:tab pos="685800" algn="l"/>
              </a:tabLst>
            </a:pPr>
            <a:r>
              <a:rPr lang="en-US" sz="1200" kern="1200" dirty="0">
                <a:solidFill>
                  <a:schemeClr val="tx1"/>
                </a:solidFill>
                <a:effectLst/>
                <a:latin typeface="+mn-lt"/>
                <a:ea typeface="+mn-ea"/>
                <a:cs typeface="+mn-cs"/>
              </a:rPr>
              <a:t>1999	Jerusalem, Khirbet el-Burj. </a:t>
            </a:r>
            <a:r>
              <a:rPr lang="en-US" sz="1200" i="1" kern="1200" dirty="0" err="1">
                <a:solidFill>
                  <a:schemeClr val="tx1"/>
                </a:solidFill>
                <a:effectLst/>
                <a:latin typeface="+mn-lt"/>
                <a:ea typeface="+mn-ea"/>
                <a:cs typeface="+mn-cs"/>
              </a:rPr>
              <a:t>Hadashot</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Arkheologiyot</a:t>
            </a:r>
            <a:r>
              <a:rPr lang="en-US" sz="1200" i="1" kern="1200" dirty="0">
                <a:solidFill>
                  <a:schemeClr val="tx1"/>
                </a:solidFill>
                <a:effectLst/>
                <a:latin typeface="+mn-lt"/>
                <a:ea typeface="+mn-ea"/>
                <a:cs typeface="+mn-cs"/>
              </a:rPr>
              <a:t>: Excavations and Surveys in Israel </a:t>
            </a:r>
            <a:r>
              <a:rPr lang="en-US" sz="1200" kern="1200" dirty="0">
                <a:solidFill>
                  <a:schemeClr val="tx1"/>
                </a:solidFill>
                <a:effectLst/>
                <a:latin typeface="+mn-lt"/>
                <a:ea typeface="+mn-ea"/>
                <a:cs typeface="+mn-cs"/>
              </a:rPr>
              <a:t>109: 73*.</a:t>
            </a:r>
          </a:p>
          <a:p>
            <a:r>
              <a:rPr lang="en-US" sz="1200" kern="1200" dirty="0">
                <a:solidFill>
                  <a:schemeClr val="tx1"/>
                </a:solidFill>
                <a:effectLst/>
                <a:latin typeface="+mn-lt"/>
                <a:ea typeface="+mn-ea"/>
                <a:cs typeface="+mn-cs"/>
              </a:rPr>
              <a:t>Dorsey, D. A.</a:t>
            </a:r>
          </a:p>
          <a:p>
            <a:pPr marL="685800" indent="-457200">
              <a:tabLst>
                <a:tab pos="685800" algn="l"/>
              </a:tabLst>
            </a:pPr>
            <a:r>
              <a:rPr lang="en-US" sz="1200" kern="1200" dirty="0">
                <a:solidFill>
                  <a:schemeClr val="tx1"/>
                </a:solidFill>
                <a:effectLst/>
                <a:latin typeface="+mn-lt"/>
                <a:ea typeface="+mn-ea"/>
                <a:cs typeface="+mn-cs"/>
              </a:rPr>
              <a:t>1992	</a:t>
            </a:r>
            <a:r>
              <a:rPr lang="en-US" sz="1200" kern="1200" dirty="0" err="1">
                <a:solidFill>
                  <a:schemeClr val="tx1"/>
                </a:solidFill>
                <a:effectLst/>
                <a:latin typeface="+mn-lt"/>
                <a:ea typeface="+mn-ea"/>
                <a:cs typeface="+mn-cs"/>
              </a:rPr>
              <a:t>Beeroth</a:t>
            </a:r>
            <a:r>
              <a:rPr lang="en-US" sz="1200" kern="1200" dirty="0">
                <a:solidFill>
                  <a:schemeClr val="tx1"/>
                </a:solidFill>
                <a:effectLst/>
                <a:latin typeface="+mn-lt"/>
                <a:ea typeface="+mn-ea"/>
                <a:cs typeface="+mn-cs"/>
              </a:rPr>
              <a:t>. </a:t>
            </a:r>
            <a:r>
              <a:rPr lang="en-US" sz="1200" i="1" kern="1200" dirty="0">
                <a:solidFill>
                  <a:schemeClr val="tx1"/>
                </a:solidFill>
                <a:effectLst/>
                <a:latin typeface="+mn-lt"/>
                <a:ea typeface="+mn-ea"/>
                <a:cs typeface="+mn-cs"/>
              </a:rPr>
              <a:t>Anchor Bible Dictionary, </a:t>
            </a:r>
            <a:r>
              <a:rPr lang="en-US" sz="1200" kern="1200" dirty="0">
                <a:solidFill>
                  <a:schemeClr val="tx1"/>
                </a:solidFill>
                <a:effectLst/>
                <a:latin typeface="+mn-lt"/>
                <a:ea typeface="+mn-ea"/>
                <a:cs typeface="+mn-cs"/>
              </a:rPr>
              <a:t>vol. 1, ed. D. N. Freedman. New York: Doubleday.</a:t>
            </a:r>
          </a:p>
          <a:p>
            <a:r>
              <a:rPr lang="en-US" sz="1200" kern="1200" dirty="0" err="1">
                <a:solidFill>
                  <a:schemeClr val="tx1"/>
                </a:solidFill>
                <a:effectLst/>
                <a:latin typeface="+mn-lt"/>
                <a:ea typeface="+mn-ea"/>
                <a:cs typeface="+mn-cs"/>
              </a:rPr>
              <a:t>Elliger</a:t>
            </a:r>
            <a:r>
              <a:rPr lang="en-US" sz="1200" kern="1200" dirty="0">
                <a:solidFill>
                  <a:schemeClr val="tx1"/>
                </a:solidFill>
                <a:effectLst/>
                <a:latin typeface="+mn-lt"/>
                <a:ea typeface="+mn-ea"/>
                <a:cs typeface="+mn-cs"/>
              </a:rPr>
              <a:t>, K.</a:t>
            </a:r>
          </a:p>
          <a:p>
            <a:pPr marL="685800" indent="-457200">
              <a:tabLst>
                <a:tab pos="685800" algn="l"/>
              </a:tabLst>
            </a:pPr>
            <a:r>
              <a:rPr lang="en-US" sz="1200" kern="1200" dirty="0">
                <a:solidFill>
                  <a:schemeClr val="tx1"/>
                </a:solidFill>
                <a:effectLst/>
                <a:latin typeface="+mn-lt"/>
                <a:ea typeface="+mn-ea"/>
                <a:cs typeface="+mn-cs"/>
              </a:rPr>
              <a:t>1957	</a:t>
            </a:r>
            <a:r>
              <a:rPr lang="en-US" sz="1200" kern="1200" dirty="0" err="1">
                <a:solidFill>
                  <a:schemeClr val="tx1"/>
                </a:solidFill>
                <a:effectLst/>
                <a:latin typeface="+mn-lt"/>
                <a:ea typeface="+mn-ea"/>
                <a:cs typeface="+mn-cs"/>
              </a:rPr>
              <a:t>Beeroth</a:t>
            </a:r>
            <a:r>
              <a:rPr lang="en-US" sz="1200" kern="1200" dirty="0">
                <a:solidFill>
                  <a:schemeClr val="tx1"/>
                </a:solidFill>
                <a:effectLst/>
                <a:latin typeface="+mn-lt"/>
                <a:ea typeface="+mn-ea"/>
                <a:cs typeface="+mn-cs"/>
              </a:rPr>
              <a:t> und Gibeon. </a:t>
            </a:r>
            <a:r>
              <a:rPr lang="en-US" sz="1200" i="1" kern="1200" dirty="0" err="1">
                <a:solidFill>
                  <a:schemeClr val="tx1"/>
                </a:solidFill>
                <a:effectLst/>
                <a:latin typeface="+mn-lt"/>
                <a:ea typeface="+mn-ea"/>
                <a:cs typeface="+mn-cs"/>
              </a:rPr>
              <a:t>Zeitschrift</a:t>
            </a:r>
            <a:r>
              <a:rPr lang="en-US" sz="1200" i="1" kern="1200" dirty="0">
                <a:solidFill>
                  <a:schemeClr val="tx1"/>
                </a:solidFill>
                <a:effectLst/>
                <a:latin typeface="+mn-lt"/>
                <a:ea typeface="+mn-ea"/>
                <a:cs typeface="+mn-cs"/>
              </a:rPr>
              <a:t> des </a:t>
            </a:r>
            <a:r>
              <a:rPr lang="en-US" sz="1200" i="1" kern="1200" dirty="0" err="1">
                <a:solidFill>
                  <a:schemeClr val="tx1"/>
                </a:solidFill>
                <a:effectLst/>
                <a:latin typeface="+mn-lt"/>
                <a:ea typeface="+mn-ea"/>
                <a:cs typeface="+mn-cs"/>
              </a:rPr>
              <a:t>Deutschen</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Palästina</a:t>
            </a:r>
            <a:r>
              <a:rPr lang="en-US" sz="1200" i="1" kern="1200" dirty="0">
                <a:solidFill>
                  <a:schemeClr val="tx1"/>
                </a:solidFill>
                <a:effectLst/>
                <a:latin typeface="+mn-lt"/>
                <a:ea typeface="+mn-ea"/>
                <a:cs typeface="+mn-cs"/>
              </a:rPr>
              <a:t>-Vereins</a:t>
            </a:r>
            <a:r>
              <a:rPr lang="en-US" sz="1200" kern="1200" dirty="0">
                <a:solidFill>
                  <a:schemeClr val="tx1"/>
                </a:solidFill>
                <a:effectLst/>
                <a:latin typeface="+mn-lt"/>
                <a:ea typeface="+mn-ea"/>
                <a:cs typeface="+mn-cs"/>
              </a:rPr>
              <a:t> 73: 125–32.</a:t>
            </a:r>
          </a:p>
          <a:p>
            <a:r>
              <a:rPr lang="en-US" sz="1200" kern="1200" dirty="0">
                <a:solidFill>
                  <a:schemeClr val="tx1"/>
                </a:solidFill>
                <a:effectLst/>
                <a:latin typeface="+mn-lt"/>
                <a:ea typeface="+mn-ea"/>
                <a:cs typeface="+mn-cs"/>
              </a:rPr>
              <a:t>Feldstein, A.; Kidron, G.; </a:t>
            </a:r>
            <a:r>
              <a:rPr lang="en-US" sz="1200" kern="1200" dirty="0" err="1">
                <a:solidFill>
                  <a:schemeClr val="tx1"/>
                </a:solidFill>
                <a:effectLst/>
                <a:latin typeface="+mn-lt"/>
                <a:ea typeface="+mn-ea"/>
                <a:cs typeface="+mn-cs"/>
              </a:rPr>
              <a:t>Nitzan</a:t>
            </a:r>
            <a:r>
              <a:rPr lang="en-US" sz="1200" kern="1200" dirty="0">
                <a:solidFill>
                  <a:schemeClr val="tx1"/>
                </a:solidFill>
                <a:effectLst/>
                <a:latin typeface="+mn-lt"/>
                <a:ea typeface="+mn-ea"/>
                <a:cs typeface="+mn-cs"/>
              </a:rPr>
              <a:t>, M. K.; </a:t>
            </a:r>
            <a:r>
              <a:rPr lang="en-US" sz="1200" kern="1200" dirty="0" err="1">
                <a:solidFill>
                  <a:schemeClr val="tx1"/>
                </a:solidFill>
                <a:effectLst/>
                <a:latin typeface="+mn-lt"/>
                <a:ea typeface="+mn-ea"/>
                <a:cs typeface="+mn-cs"/>
              </a:rPr>
              <a:t>Kamaisky</a:t>
            </a:r>
            <a:r>
              <a:rPr lang="en-US" sz="1200" kern="1200" dirty="0">
                <a:solidFill>
                  <a:schemeClr val="tx1"/>
                </a:solidFill>
                <a:effectLst/>
                <a:latin typeface="+mn-lt"/>
                <a:ea typeface="+mn-ea"/>
                <a:cs typeface="+mn-cs"/>
              </a:rPr>
              <a:t>, Y.; and </a:t>
            </a:r>
            <a:r>
              <a:rPr lang="en-US" sz="1200" kern="1200" dirty="0" err="1">
                <a:solidFill>
                  <a:schemeClr val="tx1"/>
                </a:solidFill>
                <a:effectLst/>
                <a:latin typeface="+mn-lt"/>
                <a:ea typeface="+mn-ea"/>
                <a:cs typeface="+mn-cs"/>
              </a:rPr>
              <a:t>Eitam</a:t>
            </a:r>
            <a:r>
              <a:rPr lang="en-US" sz="1200" kern="1200" dirty="0">
                <a:solidFill>
                  <a:schemeClr val="tx1"/>
                </a:solidFill>
                <a:effectLst/>
                <a:latin typeface="+mn-lt"/>
                <a:ea typeface="+mn-ea"/>
                <a:cs typeface="+mn-cs"/>
              </a:rPr>
              <a:t>, D.</a:t>
            </a:r>
          </a:p>
          <a:p>
            <a:pPr marL="685800" indent="-457200">
              <a:tabLst>
                <a:tab pos="685800" algn="l"/>
              </a:tabLst>
            </a:pPr>
            <a:r>
              <a:rPr lang="en-US" sz="1200" kern="1200" dirty="0">
                <a:solidFill>
                  <a:schemeClr val="tx1"/>
                </a:solidFill>
                <a:effectLst/>
                <a:latin typeface="+mn-lt"/>
                <a:ea typeface="+mn-ea"/>
                <a:cs typeface="+mn-cs"/>
              </a:rPr>
              <a:t>2013	</a:t>
            </a:r>
            <a:r>
              <a:rPr lang="en-US" sz="1200" i="1" kern="1200" dirty="0">
                <a:solidFill>
                  <a:schemeClr val="tx1"/>
                </a:solidFill>
                <a:effectLst/>
                <a:latin typeface="+mn-lt"/>
                <a:ea typeface="+mn-ea"/>
                <a:cs typeface="+mn-cs"/>
              </a:rPr>
              <a:t>Map of Ein </a:t>
            </a:r>
            <a:r>
              <a:rPr lang="en-US" sz="1200" i="1" kern="1200" dirty="0" err="1">
                <a:solidFill>
                  <a:schemeClr val="tx1"/>
                </a:solidFill>
                <a:effectLst/>
                <a:latin typeface="+mn-lt"/>
                <a:ea typeface="+mn-ea"/>
                <a:cs typeface="+mn-cs"/>
              </a:rPr>
              <a:t>Kerem</a:t>
            </a:r>
            <a:r>
              <a:rPr lang="en-US" sz="1200" i="1" kern="1200" dirty="0">
                <a:solidFill>
                  <a:schemeClr val="tx1"/>
                </a:solidFill>
                <a:effectLst/>
                <a:latin typeface="+mn-lt"/>
                <a:ea typeface="+mn-ea"/>
                <a:cs typeface="+mn-cs"/>
              </a:rPr>
              <a:t> - Benjamin Survey; Survey of Jerusalem</a:t>
            </a:r>
            <a:r>
              <a:rPr lang="en-US" sz="1200" kern="1200" dirty="0">
                <a:solidFill>
                  <a:schemeClr val="tx1"/>
                </a:solidFill>
                <a:effectLst/>
                <a:latin typeface="+mn-lt"/>
                <a:ea typeface="+mn-ea"/>
                <a:cs typeface="+mn-cs"/>
              </a:rPr>
              <a:t>. Online edition. Ed. Y. Magen, I. Finkelstein, and R. </a:t>
            </a:r>
            <a:r>
              <a:rPr lang="en-US" sz="1200" kern="1200" dirty="0" err="1">
                <a:solidFill>
                  <a:schemeClr val="tx1"/>
                </a:solidFill>
                <a:effectLst/>
                <a:latin typeface="+mn-lt"/>
                <a:ea typeface="+mn-ea"/>
                <a:cs typeface="+mn-cs"/>
              </a:rPr>
              <a:t>Eshel</a:t>
            </a:r>
            <a:r>
              <a:rPr lang="en-US" sz="1200" kern="1200" dirty="0">
                <a:solidFill>
                  <a:schemeClr val="tx1"/>
                </a:solidFill>
                <a:effectLst/>
                <a:latin typeface="+mn-lt"/>
                <a:ea typeface="+mn-ea"/>
                <a:cs typeface="+mn-cs"/>
              </a:rPr>
              <a:t>. Archaeological Survey of Israel 101. Jerusalem: Israel Antiquities Authority.</a:t>
            </a:r>
          </a:p>
          <a:p>
            <a:r>
              <a:rPr lang="en-US" sz="1200" kern="1200" dirty="0">
                <a:solidFill>
                  <a:schemeClr val="tx1"/>
                </a:solidFill>
                <a:effectLst/>
                <a:latin typeface="+mn-lt"/>
                <a:ea typeface="+mn-ea"/>
                <a:cs typeface="+mn-cs"/>
              </a:rPr>
              <a:t>Finkelstein, I.</a:t>
            </a:r>
          </a:p>
          <a:p>
            <a:pPr marL="685800" indent="-457200">
              <a:tabLst>
                <a:tab pos="685800" algn="l"/>
              </a:tabLst>
            </a:pPr>
            <a:r>
              <a:rPr lang="en-US" sz="1200" kern="1200" dirty="0">
                <a:solidFill>
                  <a:schemeClr val="tx1"/>
                </a:solidFill>
                <a:effectLst/>
                <a:latin typeface="+mn-lt"/>
                <a:ea typeface="+mn-ea"/>
                <a:cs typeface="+mn-cs"/>
              </a:rPr>
              <a:t>1988	</a:t>
            </a:r>
            <a:r>
              <a:rPr lang="en-US" sz="1200" i="1" kern="1200" dirty="0">
                <a:solidFill>
                  <a:schemeClr val="tx1"/>
                </a:solidFill>
                <a:effectLst/>
                <a:latin typeface="+mn-lt"/>
                <a:ea typeface="+mn-ea"/>
                <a:cs typeface="+mn-cs"/>
              </a:rPr>
              <a:t>The Archaeology of the Israelite Settlement</a:t>
            </a:r>
            <a:r>
              <a:rPr lang="en-US" sz="1200" kern="1200" dirty="0">
                <a:solidFill>
                  <a:schemeClr val="tx1"/>
                </a:solidFill>
                <a:effectLst/>
                <a:latin typeface="+mn-lt"/>
                <a:ea typeface="+mn-ea"/>
                <a:cs typeface="+mn-cs"/>
              </a:rPr>
              <a:t>. Jerusalem: Israel Exploration Society.</a:t>
            </a:r>
          </a:p>
          <a:p>
            <a:r>
              <a:rPr lang="en-US" sz="1200" kern="1200" dirty="0">
                <a:solidFill>
                  <a:schemeClr val="tx1"/>
                </a:solidFill>
                <a:effectLst/>
                <a:latin typeface="+mn-lt"/>
                <a:ea typeface="+mn-ea"/>
                <a:cs typeface="+mn-cs"/>
              </a:rPr>
              <a:t>Greenberg, R. and </a:t>
            </a:r>
            <a:r>
              <a:rPr lang="en-US" sz="1200" kern="1200" dirty="0" err="1">
                <a:solidFill>
                  <a:schemeClr val="tx1"/>
                </a:solidFill>
                <a:effectLst/>
                <a:latin typeface="+mn-lt"/>
                <a:ea typeface="+mn-ea"/>
                <a:cs typeface="+mn-cs"/>
              </a:rPr>
              <a:t>Keinan</a:t>
            </a:r>
            <a:r>
              <a:rPr lang="en-US" sz="1200" kern="1200" dirty="0">
                <a:solidFill>
                  <a:schemeClr val="tx1"/>
                </a:solidFill>
                <a:effectLst/>
                <a:latin typeface="+mn-lt"/>
                <a:ea typeface="+mn-ea"/>
                <a:cs typeface="+mn-cs"/>
              </a:rPr>
              <a:t>, A.</a:t>
            </a:r>
          </a:p>
          <a:p>
            <a:pPr marL="685800" indent="-457200">
              <a:tabLst>
                <a:tab pos="685800" algn="l"/>
              </a:tabLst>
            </a:pPr>
            <a:r>
              <a:rPr lang="en-US" sz="1200" kern="1200" dirty="0">
                <a:solidFill>
                  <a:schemeClr val="tx1"/>
                </a:solidFill>
                <a:effectLst/>
                <a:latin typeface="+mn-lt"/>
                <a:ea typeface="+mn-ea"/>
                <a:cs typeface="+mn-cs"/>
              </a:rPr>
              <a:t>2009	</a:t>
            </a:r>
            <a:r>
              <a:rPr lang="en-US" sz="1200" i="1" kern="1200" dirty="0">
                <a:solidFill>
                  <a:schemeClr val="tx1"/>
                </a:solidFill>
                <a:effectLst/>
                <a:latin typeface="+mn-lt"/>
                <a:ea typeface="+mn-ea"/>
                <a:cs typeface="+mn-cs"/>
              </a:rPr>
              <a:t>Israeli Archaeological Activity in the West Bank 1967–2007: A Sourcebook</a:t>
            </a:r>
            <a:r>
              <a:rPr lang="en-US" sz="1200" kern="1200" dirty="0">
                <a:solidFill>
                  <a:schemeClr val="tx1"/>
                </a:solidFill>
                <a:effectLst/>
                <a:latin typeface="+mn-lt"/>
                <a:ea typeface="+mn-ea"/>
                <a:cs typeface="+mn-cs"/>
              </a:rPr>
              <a:t>. Jerusalem: Ostracon.</a:t>
            </a:r>
          </a:p>
          <a:p>
            <a:r>
              <a:rPr lang="en-US" sz="1200" kern="1200" dirty="0" err="1">
                <a:solidFill>
                  <a:schemeClr val="tx1"/>
                </a:solidFill>
                <a:effectLst/>
                <a:latin typeface="+mn-lt"/>
                <a:ea typeface="+mn-ea"/>
                <a:cs typeface="+mn-cs"/>
              </a:rPr>
              <a:t>Kallai-Kleinmann</a:t>
            </a:r>
            <a:r>
              <a:rPr lang="en-US" sz="1200" kern="1200" dirty="0">
                <a:solidFill>
                  <a:schemeClr val="tx1"/>
                </a:solidFill>
                <a:effectLst/>
                <a:latin typeface="+mn-lt"/>
                <a:ea typeface="+mn-ea"/>
                <a:cs typeface="+mn-cs"/>
              </a:rPr>
              <a:t>, Z.</a:t>
            </a:r>
          </a:p>
          <a:p>
            <a:pPr marL="685800" indent="-457200">
              <a:tabLst>
                <a:tab pos="685800" algn="l"/>
              </a:tabLst>
            </a:pPr>
            <a:r>
              <a:rPr lang="en-US" sz="1200" kern="1200" dirty="0">
                <a:solidFill>
                  <a:schemeClr val="tx1"/>
                </a:solidFill>
                <a:effectLst/>
                <a:latin typeface="+mn-lt"/>
                <a:ea typeface="+mn-ea"/>
                <a:cs typeface="+mn-cs"/>
              </a:rPr>
              <a:t>1954	An Attempt to Determine the Location of </a:t>
            </a:r>
            <a:r>
              <a:rPr lang="en-US" sz="1200" kern="1200" dirty="0" err="1">
                <a:solidFill>
                  <a:schemeClr val="tx1"/>
                </a:solidFill>
                <a:effectLst/>
                <a:latin typeface="+mn-lt"/>
                <a:ea typeface="+mn-ea"/>
                <a:cs typeface="+mn-cs"/>
              </a:rPr>
              <a:t>Beeroth</a:t>
            </a:r>
            <a:r>
              <a:rPr lang="en-US" sz="1200" kern="1200" dirty="0">
                <a:solidFill>
                  <a:schemeClr val="tx1"/>
                </a:solidFill>
                <a:effectLst/>
                <a:latin typeface="+mn-lt"/>
                <a:ea typeface="+mn-ea"/>
                <a:cs typeface="+mn-cs"/>
              </a:rPr>
              <a:t>. </a:t>
            </a:r>
            <a:r>
              <a:rPr lang="en-US" sz="1200" i="1" kern="1200" dirty="0">
                <a:solidFill>
                  <a:schemeClr val="tx1"/>
                </a:solidFill>
                <a:effectLst/>
                <a:latin typeface="+mn-lt"/>
                <a:ea typeface="+mn-ea"/>
                <a:cs typeface="+mn-cs"/>
              </a:rPr>
              <a:t>Eretz-Israel</a:t>
            </a:r>
            <a:r>
              <a:rPr lang="en-US" sz="1200" kern="1200" dirty="0">
                <a:solidFill>
                  <a:schemeClr val="tx1"/>
                </a:solidFill>
                <a:effectLst/>
                <a:latin typeface="+mn-lt"/>
                <a:ea typeface="+mn-ea"/>
                <a:cs typeface="+mn-cs"/>
              </a:rPr>
              <a:t> 3: 111–15, 266*.</a:t>
            </a:r>
          </a:p>
          <a:p>
            <a:r>
              <a:rPr lang="en-US" sz="1200" kern="1200" dirty="0" err="1">
                <a:solidFill>
                  <a:schemeClr val="tx1"/>
                </a:solidFill>
                <a:effectLst/>
                <a:latin typeface="+mn-lt"/>
                <a:ea typeface="+mn-ea"/>
                <a:cs typeface="+mn-cs"/>
              </a:rPr>
              <a:t>Kallai</a:t>
            </a:r>
            <a:r>
              <a:rPr lang="en-US" sz="1200" kern="1200" dirty="0">
                <a:solidFill>
                  <a:schemeClr val="tx1"/>
                </a:solidFill>
                <a:effectLst/>
                <a:latin typeface="+mn-lt"/>
                <a:ea typeface="+mn-ea"/>
                <a:cs typeface="+mn-cs"/>
              </a:rPr>
              <a:t>, Z.</a:t>
            </a:r>
          </a:p>
          <a:p>
            <a:pPr marL="685800" indent="-457200">
              <a:tabLst>
                <a:tab pos="685800" algn="l"/>
              </a:tabLst>
            </a:pPr>
            <a:r>
              <a:rPr lang="en-US" sz="1200" kern="1200" dirty="0">
                <a:solidFill>
                  <a:schemeClr val="tx1"/>
                </a:solidFill>
                <a:effectLst/>
                <a:latin typeface="+mn-lt"/>
                <a:ea typeface="+mn-ea"/>
                <a:cs typeface="+mn-cs"/>
              </a:rPr>
              <a:t>1986	</a:t>
            </a:r>
            <a:r>
              <a:rPr lang="en-US" sz="1200" i="1" kern="1200" dirty="0">
                <a:solidFill>
                  <a:schemeClr val="tx1"/>
                </a:solidFill>
                <a:effectLst/>
                <a:latin typeface="+mn-lt"/>
                <a:ea typeface="+mn-ea"/>
                <a:cs typeface="+mn-cs"/>
              </a:rPr>
              <a:t>Historical Geography of the Bible: the Tribal Territories of Israel</a:t>
            </a:r>
            <a:r>
              <a:rPr lang="en-US" sz="1200" kern="1200" dirty="0">
                <a:solidFill>
                  <a:schemeClr val="tx1"/>
                </a:solidFill>
                <a:effectLst/>
                <a:latin typeface="+mn-lt"/>
                <a:ea typeface="+mn-ea"/>
                <a:cs typeface="+mn-cs"/>
              </a:rPr>
              <a:t>. Jerusalem: </a:t>
            </a:r>
            <a:r>
              <a:rPr lang="en-US" sz="1200" kern="1200" dirty="0" err="1">
                <a:solidFill>
                  <a:schemeClr val="tx1"/>
                </a:solidFill>
                <a:effectLst/>
                <a:latin typeface="+mn-lt"/>
                <a:ea typeface="+mn-ea"/>
                <a:cs typeface="+mn-cs"/>
              </a:rPr>
              <a:t>Magnes</a:t>
            </a:r>
            <a:r>
              <a:rPr lang="en-US" sz="1200" kern="1200" dirty="0">
                <a:solidFill>
                  <a:schemeClr val="tx1"/>
                </a:solidFill>
                <a:effectLst/>
                <a:latin typeface="+mn-lt"/>
                <a:ea typeface="+mn-ea"/>
                <a:cs typeface="+mn-cs"/>
              </a:rPr>
              <a:t> Press.</a:t>
            </a:r>
          </a:p>
          <a:p>
            <a:r>
              <a:rPr lang="en-US" sz="1200" kern="1200" dirty="0" err="1">
                <a:solidFill>
                  <a:schemeClr val="tx1"/>
                </a:solidFill>
                <a:effectLst/>
                <a:latin typeface="+mn-lt"/>
                <a:ea typeface="+mn-ea"/>
                <a:cs typeface="+mn-cs"/>
              </a:rPr>
              <a:t>Kochavi</a:t>
            </a:r>
            <a:r>
              <a:rPr lang="en-US" sz="1200" kern="1200" dirty="0">
                <a:solidFill>
                  <a:schemeClr val="tx1"/>
                </a:solidFill>
                <a:effectLst/>
                <a:latin typeface="+mn-lt"/>
                <a:ea typeface="+mn-ea"/>
                <a:cs typeface="+mn-cs"/>
              </a:rPr>
              <a:t>, M.</a:t>
            </a:r>
          </a:p>
          <a:p>
            <a:pPr marL="685800" indent="-457200">
              <a:tabLst>
                <a:tab pos="685800" algn="l"/>
              </a:tabLst>
            </a:pPr>
            <a:r>
              <a:rPr lang="en-US" sz="1200" kern="1200" dirty="0">
                <a:solidFill>
                  <a:schemeClr val="tx1"/>
                </a:solidFill>
                <a:effectLst/>
                <a:latin typeface="+mn-lt"/>
                <a:ea typeface="+mn-ea"/>
                <a:cs typeface="+mn-cs"/>
              </a:rPr>
              <a:t>1972	The Land of Judah. Pp. 19–89 in </a:t>
            </a:r>
            <a:r>
              <a:rPr lang="en-US" sz="1200" i="1" kern="1200" dirty="0">
                <a:solidFill>
                  <a:schemeClr val="tx1"/>
                </a:solidFill>
                <a:effectLst/>
                <a:latin typeface="+mn-lt"/>
                <a:ea typeface="+mn-ea"/>
                <a:cs typeface="+mn-cs"/>
              </a:rPr>
              <a:t>Judaea, Samaria and the Golan: Archaeological Survey 1967–1968</a:t>
            </a:r>
            <a:r>
              <a:rPr lang="en-US" sz="1200" kern="1200" dirty="0">
                <a:solidFill>
                  <a:schemeClr val="tx1"/>
                </a:solidFill>
                <a:effectLst/>
                <a:latin typeface="+mn-lt"/>
                <a:ea typeface="+mn-ea"/>
                <a:cs typeface="+mn-cs"/>
              </a:rPr>
              <a:t>, ed. M. </a:t>
            </a:r>
            <a:r>
              <a:rPr lang="en-US" sz="1200" kern="1200" dirty="0" err="1">
                <a:solidFill>
                  <a:schemeClr val="tx1"/>
                </a:solidFill>
                <a:effectLst/>
                <a:latin typeface="+mn-lt"/>
                <a:ea typeface="+mn-ea"/>
                <a:cs typeface="+mn-cs"/>
              </a:rPr>
              <a:t>Kochavi</a:t>
            </a:r>
            <a:r>
              <a:rPr lang="en-US" sz="1200" kern="1200" dirty="0">
                <a:solidFill>
                  <a:schemeClr val="tx1"/>
                </a:solidFill>
                <a:effectLst/>
                <a:latin typeface="+mn-lt"/>
                <a:ea typeface="+mn-ea"/>
                <a:cs typeface="+mn-cs"/>
              </a:rPr>
              <a:t>. Jerusalem: Archaeological Survey of Israel and Carta.</a:t>
            </a:r>
          </a:p>
          <a:p>
            <a:r>
              <a:rPr lang="en-US" sz="1200" kern="1200" dirty="0">
                <a:solidFill>
                  <a:schemeClr val="tx1"/>
                </a:solidFill>
                <a:effectLst/>
                <a:latin typeface="+mn-lt"/>
                <a:ea typeface="+mn-ea"/>
                <a:cs typeface="+mn-cs"/>
              </a:rPr>
              <a:t>Magen, Y.</a:t>
            </a:r>
          </a:p>
          <a:p>
            <a:pPr marL="685800" indent="-457200">
              <a:tabLst>
                <a:tab pos="685800" algn="l"/>
              </a:tabLst>
            </a:pPr>
            <a:r>
              <a:rPr lang="en-US" sz="1200" kern="1200" dirty="0">
                <a:solidFill>
                  <a:schemeClr val="tx1"/>
                </a:solidFill>
                <a:effectLst/>
                <a:latin typeface="+mn-lt"/>
                <a:ea typeface="+mn-ea"/>
                <a:cs typeface="+mn-cs"/>
              </a:rPr>
              <a:t>2008	</a:t>
            </a:r>
            <a:r>
              <a:rPr lang="en-US" sz="1200" kern="1200" dirty="0" err="1">
                <a:solidFill>
                  <a:schemeClr val="tx1"/>
                </a:solidFill>
                <a:effectLst/>
                <a:latin typeface="+mn-lt"/>
                <a:ea typeface="+mn-ea"/>
                <a:cs typeface="+mn-cs"/>
              </a:rPr>
              <a:t>Nebi</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Samwil</a:t>
            </a:r>
            <a:r>
              <a:rPr lang="en-US" sz="1200" kern="1200" dirty="0">
                <a:solidFill>
                  <a:schemeClr val="tx1"/>
                </a:solidFill>
                <a:effectLst/>
                <a:latin typeface="+mn-lt"/>
                <a:ea typeface="+mn-ea"/>
                <a:cs typeface="+mn-cs"/>
              </a:rPr>
              <a:t>: Where Samuel Crowned Israel’s First King. </a:t>
            </a:r>
            <a:r>
              <a:rPr lang="en-US" sz="1200" i="1" kern="1200" dirty="0">
                <a:solidFill>
                  <a:schemeClr val="tx1"/>
                </a:solidFill>
                <a:effectLst/>
                <a:latin typeface="+mn-lt"/>
                <a:ea typeface="+mn-ea"/>
                <a:cs typeface="+mn-cs"/>
              </a:rPr>
              <a:t>Biblical Archaeological Review</a:t>
            </a:r>
            <a:r>
              <a:rPr lang="en-US" sz="1200" kern="1200" dirty="0">
                <a:solidFill>
                  <a:schemeClr val="tx1"/>
                </a:solidFill>
                <a:effectLst/>
                <a:latin typeface="+mn-lt"/>
                <a:ea typeface="+mn-ea"/>
                <a:cs typeface="+mn-cs"/>
              </a:rPr>
              <a:t> </a:t>
            </a:r>
            <a:r>
              <a:rPr lang="en-US" dirty="0"/>
              <a:t>34/3: 36–45, 78–79.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Magen, Y. and </a:t>
            </a:r>
            <a:r>
              <a:rPr lang="en-US" sz="1200" kern="1200" dirty="0" err="1">
                <a:solidFill>
                  <a:schemeClr val="tx1"/>
                </a:solidFill>
                <a:effectLst/>
                <a:latin typeface="+mn-lt"/>
                <a:ea typeface="+mn-ea"/>
                <a:cs typeface="+mn-cs"/>
              </a:rPr>
              <a:t>Dadon</a:t>
            </a:r>
            <a:r>
              <a:rPr lang="en-US" sz="1200" kern="1200" dirty="0">
                <a:solidFill>
                  <a:schemeClr val="tx1"/>
                </a:solidFill>
                <a:effectLst/>
                <a:latin typeface="+mn-lt"/>
                <a:ea typeface="+mn-ea"/>
                <a:cs typeface="+mn-cs"/>
              </a:rPr>
              <a:t>, M. </a:t>
            </a:r>
          </a:p>
          <a:p>
            <a:pPr marL="685800" indent="-457200">
              <a:tabLst>
                <a:tab pos="685800" algn="l"/>
              </a:tabLst>
            </a:pPr>
            <a:r>
              <a:rPr lang="en-US" sz="1200" kern="1200" dirty="0">
                <a:solidFill>
                  <a:schemeClr val="tx1"/>
                </a:solidFill>
                <a:effectLst/>
                <a:latin typeface="+mn-lt"/>
                <a:ea typeface="+mn-ea"/>
                <a:cs typeface="+mn-cs"/>
              </a:rPr>
              <a:t>2003	</a:t>
            </a:r>
            <a:r>
              <a:rPr lang="en-US" sz="1200" kern="1200" dirty="0" err="1">
                <a:solidFill>
                  <a:schemeClr val="tx1"/>
                </a:solidFill>
                <a:effectLst/>
                <a:latin typeface="+mn-lt"/>
                <a:ea typeface="+mn-ea"/>
                <a:cs typeface="+mn-cs"/>
              </a:rPr>
              <a:t>Nebi</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Samwil</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Montjoie</a:t>
            </a:r>
            <a:r>
              <a:rPr lang="en-US" sz="1200" kern="1200" dirty="0">
                <a:solidFill>
                  <a:schemeClr val="tx1"/>
                </a:solidFill>
                <a:effectLst/>
                <a:latin typeface="+mn-lt"/>
                <a:ea typeface="+mn-ea"/>
                <a:cs typeface="+mn-cs"/>
              </a:rPr>
              <a:t>). Pp. 123–38 in </a:t>
            </a:r>
            <a:r>
              <a:rPr lang="en-US" sz="1200" i="1" kern="1200" dirty="0">
                <a:solidFill>
                  <a:schemeClr val="tx1"/>
                </a:solidFill>
                <a:effectLst/>
                <a:latin typeface="+mn-lt"/>
                <a:ea typeface="+mn-ea"/>
                <a:cs typeface="+mn-cs"/>
              </a:rPr>
              <a:t>One Land - Many Cultures: Archaeological Studies in </a:t>
            </a:r>
            <a:r>
              <a:rPr lang="en-US" sz="1200" i="1" kern="1200" dirty="0" err="1">
                <a:solidFill>
                  <a:schemeClr val="tx1"/>
                </a:solidFill>
                <a:effectLst/>
                <a:latin typeface="+mn-lt"/>
                <a:ea typeface="+mn-ea"/>
                <a:cs typeface="+mn-cs"/>
              </a:rPr>
              <a:t>Honour</a:t>
            </a:r>
            <a:r>
              <a:rPr lang="en-US" sz="1200" i="1" kern="1200" dirty="0">
                <a:solidFill>
                  <a:schemeClr val="tx1"/>
                </a:solidFill>
                <a:effectLst/>
                <a:latin typeface="+mn-lt"/>
                <a:ea typeface="+mn-ea"/>
                <a:cs typeface="+mn-cs"/>
              </a:rPr>
              <a:t> of </a:t>
            </a:r>
            <a:r>
              <a:rPr lang="en-US" sz="1200" i="1" kern="1200" dirty="0" err="1">
                <a:solidFill>
                  <a:schemeClr val="tx1"/>
                </a:solidFill>
                <a:effectLst/>
                <a:latin typeface="+mn-lt"/>
                <a:ea typeface="+mn-ea"/>
                <a:cs typeface="+mn-cs"/>
              </a:rPr>
              <a:t>Stanislao</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Loffreda</a:t>
            </a:r>
            <a:r>
              <a:rPr lang="en-US" sz="1200" i="1" kern="1200" dirty="0">
                <a:solidFill>
                  <a:schemeClr val="tx1"/>
                </a:solidFill>
                <a:effectLst/>
                <a:latin typeface="+mn-lt"/>
                <a:ea typeface="+mn-ea"/>
                <a:cs typeface="+mn-cs"/>
              </a:rPr>
              <a:t> OFM</a:t>
            </a:r>
            <a:r>
              <a:rPr lang="en-US" sz="1200" kern="1200" dirty="0">
                <a:solidFill>
                  <a:schemeClr val="tx1"/>
                </a:solidFill>
                <a:effectLst/>
                <a:latin typeface="+mn-lt"/>
                <a:ea typeface="+mn-ea"/>
                <a:cs typeface="+mn-cs"/>
              </a:rPr>
              <a:t>, ed. G. D. Bottini, L. D. </a:t>
            </a:r>
            <a:r>
              <a:rPr lang="en-US" sz="1200" kern="1200" dirty="0" err="1">
                <a:solidFill>
                  <a:schemeClr val="tx1"/>
                </a:solidFill>
                <a:effectLst/>
                <a:latin typeface="+mn-lt"/>
                <a:ea typeface="+mn-ea"/>
                <a:cs typeface="+mn-cs"/>
              </a:rPr>
              <a:t>Segni</a:t>
            </a:r>
            <a:r>
              <a:rPr lang="en-US" sz="1200" kern="1200" dirty="0">
                <a:solidFill>
                  <a:schemeClr val="tx1"/>
                </a:solidFill>
                <a:effectLst/>
                <a:latin typeface="+mn-lt"/>
                <a:ea typeface="+mn-ea"/>
                <a:cs typeface="+mn-cs"/>
              </a:rPr>
              <a:t>, and L. D. </a:t>
            </a:r>
            <a:r>
              <a:rPr lang="en-US" sz="1200" kern="1200" dirty="0" err="1">
                <a:solidFill>
                  <a:schemeClr val="tx1"/>
                </a:solidFill>
                <a:effectLst/>
                <a:latin typeface="+mn-lt"/>
                <a:ea typeface="+mn-ea"/>
                <a:cs typeface="+mn-cs"/>
              </a:rPr>
              <a:t>Chrupcała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Studium</a:t>
            </a:r>
            <a:r>
              <a:rPr lang="en-US" sz="1200" kern="1200" dirty="0">
                <a:solidFill>
                  <a:schemeClr val="tx1"/>
                </a:solidFill>
                <a:effectLst/>
                <a:latin typeface="+mn-lt"/>
                <a:ea typeface="+mn-ea"/>
                <a:cs typeface="+mn-cs"/>
              </a:rPr>
              <a:t> Biblicum </a:t>
            </a:r>
            <a:r>
              <a:rPr lang="en-US" sz="1200" kern="1200" dirty="0" err="1">
                <a:solidFill>
                  <a:schemeClr val="tx1"/>
                </a:solidFill>
                <a:effectLst/>
                <a:latin typeface="+mn-lt"/>
                <a:ea typeface="+mn-ea"/>
                <a:cs typeface="+mn-cs"/>
              </a:rPr>
              <a:t>Franciscanum</a:t>
            </a:r>
            <a:r>
              <a:rPr lang="en-US" sz="1200" kern="1200" dirty="0">
                <a:solidFill>
                  <a:schemeClr val="tx1"/>
                </a:solidFill>
                <a:effectLst/>
                <a:latin typeface="+mn-lt"/>
                <a:ea typeface="+mn-ea"/>
                <a:cs typeface="+mn-cs"/>
              </a:rPr>
              <a:t> 41. Jerusalem: Franciscan Printing Press.</a:t>
            </a:r>
          </a:p>
          <a:p>
            <a:r>
              <a:rPr lang="en-US" sz="1200" kern="1200" dirty="0">
                <a:solidFill>
                  <a:schemeClr val="tx1"/>
                </a:solidFill>
                <a:effectLst/>
                <a:latin typeface="+mn-lt"/>
                <a:ea typeface="+mn-ea"/>
                <a:cs typeface="+mn-cs"/>
              </a:rPr>
              <a:t>Magen, Y. and Har-Even, B. </a:t>
            </a:r>
            <a:endParaRPr lang="en-US" dirty="0"/>
          </a:p>
          <a:p>
            <a:pPr marL="685800" indent="-457200">
              <a:tabLst>
                <a:tab pos="685800" algn="l"/>
              </a:tabLst>
            </a:pPr>
            <a:r>
              <a:rPr lang="en-US" sz="1200" kern="1200" dirty="0">
                <a:solidFill>
                  <a:schemeClr val="tx1"/>
                </a:solidFill>
                <a:effectLst/>
                <a:latin typeface="+mn-lt"/>
                <a:ea typeface="+mn-ea"/>
                <a:cs typeface="+mn-cs"/>
              </a:rPr>
              <a:t>2007	Persian Period Stamp Impressions from </a:t>
            </a:r>
            <a:r>
              <a:rPr lang="en-US" sz="1200" kern="1200" dirty="0" err="1">
                <a:solidFill>
                  <a:schemeClr val="tx1"/>
                </a:solidFill>
                <a:effectLst/>
                <a:latin typeface="+mn-lt"/>
                <a:ea typeface="+mn-ea"/>
                <a:cs typeface="+mn-cs"/>
              </a:rPr>
              <a:t>Nebi</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Samwil</a:t>
            </a:r>
            <a:r>
              <a:rPr lang="en-US" sz="1200" kern="1200" dirty="0">
                <a:solidFill>
                  <a:schemeClr val="tx1"/>
                </a:solidFill>
                <a:effectLst/>
                <a:latin typeface="+mn-lt"/>
                <a:ea typeface="+mn-ea"/>
                <a:cs typeface="+mn-cs"/>
              </a:rPr>
              <a:t>. </a:t>
            </a:r>
            <a:r>
              <a:rPr lang="en-US" sz="1200" i="1" kern="1200" dirty="0">
                <a:solidFill>
                  <a:schemeClr val="tx1"/>
                </a:solidFill>
                <a:effectLst/>
                <a:latin typeface="+mn-lt"/>
                <a:ea typeface="+mn-ea"/>
                <a:cs typeface="+mn-cs"/>
              </a:rPr>
              <a:t>Tel Aviv</a:t>
            </a:r>
            <a:r>
              <a:rPr lang="en-US" sz="1200" kern="1200" dirty="0">
                <a:solidFill>
                  <a:schemeClr val="tx1"/>
                </a:solidFill>
                <a:effectLst/>
                <a:latin typeface="+mn-lt"/>
                <a:ea typeface="+mn-ea"/>
                <a:cs typeface="+mn-cs"/>
              </a:rPr>
              <a:t> 34: 38–58.</a:t>
            </a:r>
          </a:p>
          <a:p>
            <a:r>
              <a:rPr lang="en-US" sz="1200" kern="1200" dirty="0">
                <a:solidFill>
                  <a:schemeClr val="tx1"/>
                </a:solidFill>
                <a:effectLst/>
                <a:latin typeface="+mn-lt"/>
                <a:ea typeface="+mn-ea"/>
                <a:cs typeface="+mn-cs"/>
              </a:rPr>
              <a:t>McCarter, P. Kyle, Jr.</a:t>
            </a:r>
            <a:endParaRPr lang="en-US" dirty="0"/>
          </a:p>
          <a:p>
            <a:pPr marL="685800" indent="-457200">
              <a:tabLst>
                <a:tab pos="685800" algn="l"/>
              </a:tabLst>
            </a:pPr>
            <a:r>
              <a:rPr lang="en-US" sz="1200" kern="1200" dirty="0">
                <a:solidFill>
                  <a:schemeClr val="tx1"/>
                </a:solidFill>
                <a:effectLst/>
                <a:latin typeface="+mn-lt"/>
                <a:ea typeface="+mn-ea"/>
                <a:cs typeface="+mn-cs"/>
              </a:rPr>
              <a:t>1980	</a:t>
            </a:r>
            <a:r>
              <a:rPr lang="en-US" sz="1200" i="1" kern="1200" dirty="0">
                <a:solidFill>
                  <a:schemeClr val="tx1"/>
                </a:solidFill>
                <a:effectLst/>
                <a:latin typeface="+mn-lt"/>
                <a:ea typeface="+mn-ea"/>
                <a:cs typeface="+mn-cs"/>
              </a:rPr>
              <a:t>1 Samuel</a:t>
            </a:r>
            <a:r>
              <a:rPr lang="en-US" sz="1200" kern="1200" dirty="0">
                <a:solidFill>
                  <a:schemeClr val="tx1"/>
                </a:solidFill>
                <a:effectLst/>
                <a:latin typeface="+mn-lt"/>
                <a:ea typeface="+mn-ea"/>
                <a:cs typeface="+mn-cs"/>
              </a:rPr>
              <a:t>. Anchor Bible Commentary. New York: Doubleday.</a:t>
            </a:r>
          </a:p>
          <a:p>
            <a:r>
              <a:rPr lang="en-US" sz="1200" kern="1200" dirty="0">
                <a:solidFill>
                  <a:schemeClr val="tx1"/>
                </a:solidFill>
                <a:effectLst/>
                <a:latin typeface="+mn-lt"/>
                <a:ea typeface="+mn-ea"/>
                <a:cs typeface="+mn-cs"/>
              </a:rPr>
              <a:t>Miller, J. M. and Hayes, J. H. </a:t>
            </a:r>
          </a:p>
          <a:p>
            <a:pPr marL="685800" indent="-457200">
              <a:tabLst>
                <a:tab pos="685800" algn="l"/>
              </a:tabLst>
            </a:pPr>
            <a:r>
              <a:rPr lang="en-US" sz="1200" kern="1200" dirty="0">
                <a:solidFill>
                  <a:schemeClr val="tx1"/>
                </a:solidFill>
                <a:effectLst/>
                <a:latin typeface="+mn-lt"/>
                <a:ea typeface="+mn-ea"/>
                <a:cs typeface="+mn-cs"/>
              </a:rPr>
              <a:t>2006	</a:t>
            </a:r>
            <a:r>
              <a:rPr lang="en-US" sz="1200" i="1" kern="1200" dirty="0">
                <a:solidFill>
                  <a:schemeClr val="tx1"/>
                </a:solidFill>
                <a:effectLst/>
                <a:latin typeface="+mn-lt"/>
                <a:ea typeface="+mn-ea"/>
                <a:cs typeface="+mn-cs"/>
              </a:rPr>
              <a:t>A History of Ancient Israel and Judah</a:t>
            </a:r>
            <a:r>
              <a:rPr lang="en-US" sz="1200" kern="1200" dirty="0">
                <a:solidFill>
                  <a:schemeClr val="tx1"/>
                </a:solidFill>
                <a:effectLst/>
                <a:latin typeface="+mn-lt"/>
                <a:ea typeface="+mn-ea"/>
                <a:cs typeface="+mn-cs"/>
              </a:rPr>
              <a:t>. 2nd edition. Louisville, KY: Westminster John Knox Press.</a:t>
            </a:r>
          </a:p>
          <a:p>
            <a:r>
              <a:rPr lang="en-US" sz="1200" kern="1200" dirty="0">
                <a:solidFill>
                  <a:schemeClr val="tx1"/>
                </a:solidFill>
                <a:effectLst/>
                <a:latin typeface="+mn-lt"/>
                <a:ea typeface="+mn-ea"/>
                <a:cs typeface="+mn-cs"/>
              </a:rPr>
              <a:t>O’Callaghan, R. T.</a:t>
            </a:r>
          </a:p>
          <a:p>
            <a:pPr marL="685800" indent="-457200">
              <a:tabLst>
                <a:tab pos="685800" algn="l"/>
              </a:tabLst>
            </a:pPr>
            <a:r>
              <a:rPr lang="en-US" sz="1200" kern="1200" dirty="0">
                <a:solidFill>
                  <a:schemeClr val="tx1"/>
                </a:solidFill>
                <a:effectLst/>
                <a:latin typeface="+mn-lt"/>
                <a:ea typeface="+mn-ea"/>
                <a:cs typeface="+mn-cs"/>
              </a:rPr>
              <a:t>1951	Is </a:t>
            </a:r>
            <a:r>
              <a:rPr lang="en-US" sz="1200" kern="1200" dirty="0" err="1">
                <a:solidFill>
                  <a:schemeClr val="tx1"/>
                </a:solidFill>
                <a:effectLst/>
                <a:latin typeface="+mn-lt"/>
                <a:ea typeface="+mn-ea"/>
                <a:cs typeface="+mn-cs"/>
              </a:rPr>
              <a:t>Beeroth</a:t>
            </a:r>
            <a:r>
              <a:rPr lang="en-US" sz="1200" kern="1200" dirty="0">
                <a:solidFill>
                  <a:schemeClr val="tx1"/>
                </a:solidFill>
                <a:effectLst/>
                <a:latin typeface="+mn-lt"/>
                <a:ea typeface="+mn-ea"/>
                <a:cs typeface="+mn-cs"/>
              </a:rPr>
              <a:t> on the </a:t>
            </a:r>
            <a:r>
              <a:rPr lang="en-US" sz="1200" kern="1200" dirty="0" err="1">
                <a:solidFill>
                  <a:schemeClr val="tx1"/>
                </a:solidFill>
                <a:effectLst/>
                <a:latin typeface="+mn-lt"/>
                <a:ea typeface="+mn-ea"/>
                <a:cs typeface="+mn-cs"/>
              </a:rPr>
              <a:t>Madeba</a:t>
            </a:r>
            <a:r>
              <a:rPr lang="en-US" sz="1200" kern="1200" dirty="0">
                <a:solidFill>
                  <a:schemeClr val="tx1"/>
                </a:solidFill>
                <a:effectLst/>
                <a:latin typeface="+mn-lt"/>
                <a:ea typeface="+mn-ea"/>
                <a:cs typeface="+mn-cs"/>
              </a:rPr>
              <a:t> Map? </a:t>
            </a:r>
            <a:r>
              <a:rPr lang="en-US" sz="1200" i="1" kern="1200" dirty="0" err="1">
                <a:solidFill>
                  <a:schemeClr val="tx1"/>
                </a:solidFill>
                <a:effectLst/>
                <a:latin typeface="+mn-lt"/>
                <a:ea typeface="+mn-ea"/>
                <a:cs typeface="+mn-cs"/>
              </a:rPr>
              <a:t>Biblica</a:t>
            </a:r>
            <a:r>
              <a:rPr lang="en-US" sz="1200" kern="1200" dirty="0">
                <a:solidFill>
                  <a:schemeClr val="tx1"/>
                </a:solidFill>
                <a:effectLst/>
                <a:latin typeface="+mn-lt"/>
                <a:ea typeface="+mn-ea"/>
                <a:cs typeface="+mn-cs"/>
              </a:rPr>
              <a:t> 32: 57–64.</a:t>
            </a:r>
          </a:p>
          <a:p>
            <a:r>
              <a:rPr lang="en-US" sz="1200" kern="1200" dirty="0">
                <a:solidFill>
                  <a:schemeClr val="tx1"/>
                </a:solidFill>
                <a:effectLst/>
                <a:latin typeface="+mn-lt"/>
                <a:ea typeface="+mn-ea"/>
                <a:cs typeface="+mn-cs"/>
              </a:rPr>
              <a:t>Rainey, Anson F. and Notley, R. Steven. </a:t>
            </a:r>
          </a:p>
          <a:p>
            <a:pPr marL="685800" indent="-457200">
              <a:tabLst>
                <a:tab pos="685800" algn="l"/>
              </a:tabLst>
            </a:pPr>
            <a:r>
              <a:rPr lang="en-US" sz="1200" kern="1200" dirty="0">
                <a:solidFill>
                  <a:schemeClr val="tx1"/>
                </a:solidFill>
                <a:effectLst/>
                <a:latin typeface="+mn-lt"/>
                <a:ea typeface="+mn-ea"/>
                <a:cs typeface="+mn-cs"/>
              </a:rPr>
              <a:t>2006	</a:t>
            </a:r>
            <a:r>
              <a:rPr lang="en-US" sz="1200" i="1" kern="1200" dirty="0">
                <a:solidFill>
                  <a:schemeClr val="tx1"/>
                </a:solidFill>
                <a:effectLst/>
                <a:latin typeface="+mn-lt"/>
                <a:ea typeface="+mn-ea"/>
                <a:cs typeface="+mn-cs"/>
              </a:rPr>
              <a:t>The Sacred Bridge: Carta’s Atlas of the Biblical World</a:t>
            </a:r>
            <a:r>
              <a:rPr lang="en-US" sz="1200" kern="1200" dirty="0">
                <a:solidFill>
                  <a:schemeClr val="tx1"/>
                </a:solidFill>
                <a:effectLst/>
                <a:latin typeface="+mn-lt"/>
                <a:ea typeface="+mn-ea"/>
                <a:cs typeface="+mn-cs"/>
              </a:rPr>
              <a:t>. Jerusalem: Carta.</a:t>
            </a:r>
          </a:p>
          <a:p>
            <a:r>
              <a:rPr lang="en-US" sz="1200" kern="1200" dirty="0">
                <a:solidFill>
                  <a:schemeClr val="tx1"/>
                </a:solidFill>
                <a:effectLst/>
                <a:latin typeface="+mn-lt"/>
                <a:ea typeface="+mn-ea"/>
                <a:cs typeface="+mn-cs"/>
              </a:rPr>
              <a:t>Robinson, E. and Smith, E. </a:t>
            </a:r>
          </a:p>
          <a:p>
            <a:pPr marL="685800" indent="-457200">
              <a:tabLst>
                <a:tab pos="685800" algn="l"/>
              </a:tabLst>
            </a:pPr>
            <a:r>
              <a:rPr lang="en-US" sz="1200" kern="1200" dirty="0">
                <a:solidFill>
                  <a:schemeClr val="tx1"/>
                </a:solidFill>
                <a:effectLst/>
                <a:latin typeface="+mn-lt"/>
                <a:ea typeface="+mn-ea"/>
                <a:cs typeface="+mn-cs"/>
              </a:rPr>
              <a:t>1841	</a:t>
            </a:r>
            <a:r>
              <a:rPr lang="en-US" sz="1200" i="1" kern="1200" dirty="0">
                <a:solidFill>
                  <a:schemeClr val="tx1"/>
                </a:solidFill>
                <a:effectLst/>
                <a:latin typeface="+mn-lt"/>
                <a:ea typeface="+mn-ea"/>
                <a:cs typeface="+mn-cs"/>
              </a:rPr>
              <a:t>Biblical Researches in Palestine</a:t>
            </a:r>
            <a:r>
              <a:rPr lang="en-US" sz="1200" kern="1200" dirty="0">
                <a:solidFill>
                  <a:schemeClr val="tx1"/>
                </a:solidFill>
                <a:effectLst/>
                <a:latin typeface="+mn-lt"/>
                <a:ea typeface="+mn-ea"/>
                <a:cs typeface="+mn-cs"/>
              </a:rPr>
              <a:t>. Boston: Crocker &amp; Brewster.</a:t>
            </a:r>
          </a:p>
          <a:p>
            <a:r>
              <a:rPr lang="en-US" sz="1200" kern="1200" dirty="0">
                <a:solidFill>
                  <a:schemeClr val="tx1"/>
                </a:solidFill>
                <a:effectLst/>
                <a:latin typeface="+mn-lt"/>
                <a:ea typeface="+mn-ea"/>
                <a:cs typeface="+mn-cs"/>
              </a:rPr>
              <a:t>Wolff, S.</a:t>
            </a:r>
          </a:p>
          <a:p>
            <a:pPr marL="685800" indent="-457200">
              <a:tabLst>
                <a:tab pos="685800" algn="l"/>
              </a:tabLst>
            </a:pPr>
            <a:r>
              <a:rPr lang="en-US" sz="1200" kern="1200" dirty="0">
                <a:solidFill>
                  <a:schemeClr val="tx1"/>
                </a:solidFill>
                <a:effectLst/>
                <a:latin typeface="+mn-lt"/>
                <a:ea typeface="+mn-ea"/>
                <a:cs typeface="+mn-cs"/>
              </a:rPr>
              <a:t>1997	Jerusalem, Khirbet el-Burj. </a:t>
            </a:r>
            <a:r>
              <a:rPr lang="en-US" sz="1200" i="1" kern="1200" dirty="0">
                <a:solidFill>
                  <a:schemeClr val="tx1"/>
                </a:solidFill>
                <a:effectLst/>
                <a:latin typeface="+mn-lt"/>
                <a:ea typeface="+mn-ea"/>
                <a:cs typeface="+mn-cs"/>
              </a:rPr>
              <a:t>Excavations and Surveys in Israel</a:t>
            </a:r>
            <a:r>
              <a:rPr lang="en-US" sz="1200" kern="1200" dirty="0">
                <a:solidFill>
                  <a:schemeClr val="tx1"/>
                </a:solidFill>
                <a:effectLst/>
                <a:latin typeface="+mn-lt"/>
                <a:ea typeface="+mn-ea"/>
                <a:cs typeface="+mn-cs"/>
              </a:rPr>
              <a:t> 16: 97.</a:t>
            </a:r>
          </a:p>
          <a:p>
            <a:r>
              <a:rPr lang="en-US" sz="1200" kern="1200" dirty="0" err="1">
                <a:solidFill>
                  <a:schemeClr val="tx1"/>
                </a:solidFill>
                <a:effectLst/>
                <a:latin typeface="+mn-lt"/>
                <a:ea typeface="+mn-ea"/>
                <a:cs typeface="+mn-cs"/>
              </a:rPr>
              <a:t>Yeivin</a:t>
            </a:r>
            <a:r>
              <a:rPr lang="en-US" sz="1200" kern="1200" dirty="0">
                <a:solidFill>
                  <a:schemeClr val="tx1"/>
                </a:solidFill>
                <a:effectLst/>
                <a:latin typeface="+mn-lt"/>
                <a:ea typeface="+mn-ea"/>
                <a:cs typeface="+mn-cs"/>
              </a:rPr>
              <a:t>, S.</a:t>
            </a:r>
          </a:p>
          <a:p>
            <a:pPr marL="685800" indent="-514350">
              <a:tabLst>
                <a:tab pos="685800" algn="l"/>
              </a:tabLst>
            </a:pPr>
            <a:r>
              <a:rPr lang="en-US" sz="1200" kern="1200" dirty="0">
                <a:solidFill>
                  <a:schemeClr val="tx1"/>
                </a:solidFill>
                <a:effectLst/>
                <a:latin typeface="+mn-lt"/>
                <a:ea typeface="+mn-ea"/>
                <a:cs typeface="+mn-cs"/>
              </a:rPr>
              <a:t>1971	The Benjaminite Settlement in the Western Part of their Territory. </a:t>
            </a:r>
            <a:r>
              <a:rPr lang="en-US" sz="1200" i="1" kern="1200" dirty="0">
                <a:solidFill>
                  <a:schemeClr val="tx1"/>
                </a:solidFill>
                <a:effectLst/>
                <a:latin typeface="+mn-lt"/>
                <a:ea typeface="+mn-ea"/>
                <a:cs typeface="+mn-cs"/>
              </a:rPr>
              <a:t>Israel Exploration Journal</a:t>
            </a:r>
            <a:r>
              <a:rPr lang="en-US" sz="1200" kern="1200" dirty="0">
                <a:solidFill>
                  <a:schemeClr val="tx1"/>
                </a:solidFill>
                <a:effectLst/>
                <a:latin typeface="+mn-lt"/>
                <a:ea typeface="+mn-ea"/>
                <a:cs typeface="+mn-cs"/>
              </a:rPr>
              <a:t> 21: 141–54.</a:t>
            </a:r>
            <a:br>
              <a:rPr lang="en-US" sz="1200" kern="1200" dirty="0">
                <a:solidFill>
                  <a:schemeClr val="tx1"/>
                </a:solidFill>
                <a:effectLst/>
                <a:latin typeface="+mn-lt"/>
                <a:ea typeface="+mn-ea"/>
                <a:cs typeface="+mn-cs"/>
              </a:rPr>
            </a:br>
            <a:endParaRPr lang="en-US" dirty="0"/>
          </a:p>
          <a:p>
            <a:r>
              <a:rPr lang="en-US" dirty="0"/>
              <a:t>ws092414353</a:t>
            </a:r>
          </a:p>
        </p:txBody>
      </p:sp>
      <p:sp>
        <p:nvSpPr>
          <p:cNvPr id="4" name="Slide Number Placeholder 3"/>
          <p:cNvSpPr>
            <a:spLocks noGrp="1"/>
          </p:cNvSpPr>
          <p:nvPr>
            <p:ph type="sldNum" sz="quarter" idx="10"/>
          </p:nvPr>
        </p:nvSpPr>
        <p:spPr/>
        <p:txBody>
          <a:bodyPr/>
          <a:lstStyle/>
          <a:p>
            <a:fld id="{4E4946A3-FD68-4E77-9DEF-1E7536A4AD96}" type="slidenum">
              <a:rPr lang="en-US" smtClean="0"/>
              <a:t>194</a:t>
            </a:fld>
            <a:endParaRPr lang="en-US"/>
          </a:p>
        </p:txBody>
      </p:sp>
    </p:spTree>
    <p:extLst>
      <p:ext uri="{BB962C8B-B14F-4D97-AF65-F5344CB8AC3E}">
        <p14:creationId xmlns:p14="http://schemas.microsoft.com/office/powerpoint/2010/main" val="404604320"/>
      </p:ext>
    </p:extLst>
  </p:cSld>
  <p:clrMapOvr>
    <a:masterClrMapping/>
  </p:clrMapOvr>
</p:notes>
</file>

<file path=ppt/notesSlides/notesSlide1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The Medeba Map,</a:t>
            </a:r>
            <a:r>
              <a:rPr lang="en-US" baseline="0" dirty="0"/>
              <a:t> </a:t>
            </a:r>
            <a:r>
              <a:rPr lang="en-US" dirty="0"/>
              <a:t>shown</a:t>
            </a:r>
            <a:r>
              <a:rPr lang="en-US" baseline="0" dirty="0"/>
              <a:t> here, was built as a mosaic floor in a Byzantine church at Medeba (Jordan) in the 6th century AD. </a:t>
            </a:r>
            <a:r>
              <a:rPr lang="en-US" sz="1200" kern="1200" dirty="0">
                <a:solidFill>
                  <a:schemeClr val="tx1"/>
                </a:solidFill>
                <a:effectLst/>
                <a:latin typeface="+mn-lt"/>
                <a:ea typeface="+mn-ea"/>
                <a:cs typeface="+mn-cs"/>
              </a:rPr>
              <a:t>O’Callaghan’s suggestion that </a:t>
            </a:r>
            <a:r>
              <a:rPr lang="en-US" sz="1200" kern="1200" dirty="0" err="1">
                <a:solidFill>
                  <a:schemeClr val="tx1"/>
                </a:solidFill>
                <a:effectLst/>
                <a:latin typeface="+mn-lt"/>
                <a:ea typeface="+mn-ea"/>
                <a:cs typeface="+mn-cs"/>
              </a:rPr>
              <a:t>Beeroth</a:t>
            </a:r>
            <a:r>
              <a:rPr lang="en-US" sz="1200" kern="1200" dirty="0">
                <a:solidFill>
                  <a:schemeClr val="tx1"/>
                </a:solidFill>
                <a:effectLst/>
                <a:latin typeface="+mn-lt"/>
                <a:ea typeface="+mn-ea"/>
                <a:cs typeface="+mn-cs"/>
              </a:rPr>
              <a:t> is included in the Medeba Map is intriguing (1951). However, two problems complicate this suggestion. One is that the name is not fully</a:t>
            </a:r>
            <a:r>
              <a:rPr lang="en-US" sz="1200" kern="1200" baseline="0" dirty="0">
                <a:solidFill>
                  <a:schemeClr val="tx1"/>
                </a:solidFill>
                <a:effectLst/>
                <a:latin typeface="+mn-lt"/>
                <a:ea typeface="+mn-ea"/>
                <a:cs typeface="+mn-cs"/>
              </a:rPr>
              <a:t> preserved on the map, as the beginning of it has been destroyed. The other is that the standard spelling used in the LXX (Gk. </a:t>
            </a:r>
            <a:r>
              <a:rPr lang="el-GR" sz="1200" kern="1200" baseline="0" dirty="0">
                <a:solidFill>
                  <a:schemeClr val="tx1"/>
                </a:solidFill>
                <a:effectLst/>
                <a:latin typeface="+mn-lt"/>
                <a:ea typeface="+mn-ea"/>
                <a:cs typeface="+mn-cs"/>
              </a:rPr>
              <a:t>ΒΗΡΩΘ</a:t>
            </a:r>
            <a:r>
              <a:rPr lang="en-US" sz="1200" kern="1200" baseline="0" dirty="0">
                <a:solidFill>
                  <a:schemeClr val="tx1"/>
                </a:solidFill>
                <a:effectLst/>
                <a:latin typeface="+mn-lt"/>
                <a:ea typeface="+mn-ea"/>
                <a:cs typeface="+mn-cs"/>
              </a:rPr>
              <a:t>) does not match what remains here (Gk. . . .</a:t>
            </a:r>
            <a:r>
              <a:rPr lang="el-GR" sz="1200" b="0" kern="1200" baseline="0" dirty="0">
                <a:solidFill>
                  <a:schemeClr val="tx1"/>
                </a:solidFill>
                <a:effectLst/>
                <a:latin typeface="+mn-lt"/>
                <a:ea typeface="+mn-ea"/>
                <a:cs typeface="+mn-cs"/>
              </a:rPr>
              <a:t>ΕΡΟΥΤΑ</a:t>
            </a:r>
            <a:r>
              <a:rPr lang="en-US" sz="1200" kern="1200" baseline="0" dirty="0">
                <a:solidFill>
                  <a:schemeClr val="tx1"/>
                </a:solidFill>
                <a:effectLst/>
                <a:latin typeface="+mn-lt"/>
                <a:ea typeface="+mn-ea"/>
                <a:cs typeface="+mn-cs"/>
              </a:rPr>
              <a:t>)</a:t>
            </a:r>
            <a:r>
              <a:rPr lang="el-GR" sz="1200" kern="1200" baseline="0" dirty="0">
                <a:solidFill>
                  <a:schemeClr val="tx1"/>
                </a:solidFill>
                <a:effectLst/>
                <a:latin typeface="+mn-lt"/>
                <a:ea typeface="+mn-ea"/>
                <a:cs typeface="+mn-cs"/>
              </a:rPr>
              <a:t>, </a:t>
            </a:r>
            <a:r>
              <a:rPr lang="en-US" sz="1200" kern="1200" baseline="0" dirty="0">
                <a:solidFill>
                  <a:schemeClr val="tx1"/>
                </a:solidFill>
                <a:effectLst/>
                <a:latin typeface="+mn-lt"/>
                <a:ea typeface="+mn-ea"/>
                <a:cs typeface="+mn-cs"/>
              </a:rPr>
              <a:t>although an alternative spelling is not impossible. </a:t>
            </a:r>
            <a:r>
              <a:rPr lang="en-US" sz="1200" kern="1200" dirty="0">
                <a:solidFill>
                  <a:schemeClr val="tx1"/>
                </a:solidFill>
                <a:effectLst/>
                <a:latin typeface="+mn-lt"/>
                <a:ea typeface="+mn-ea"/>
                <a:cs typeface="+mn-cs"/>
              </a:rPr>
              <a:t>If he is correct, then it would appear that this is another detail in favor of the Nebi Samwil/Khirbet el-</a:t>
            </a:r>
            <a:r>
              <a:rPr lang="en-US" sz="1200" kern="1200" dirty="0" err="1">
                <a:solidFill>
                  <a:schemeClr val="tx1"/>
                </a:solidFill>
                <a:effectLst/>
                <a:latin typeface="+mn-lt"/>
                <a:ea typeface="+mn-ea"/>
                <a:cs typeface="+mn-cs"/>
              </a:rPr>
              <a:t>Burj</a:t>
            </a:r>
            <a:r>
              <a:rPr lang="en-US" sz="1200" kern="1200" dirty="0">
                <a:solidFill>
                  <a:schemeClr val="tx1"/>
                </a:solidFill>
                <a:effectLst/>
                <a:latin typeface="+mn-lt"/>
                <a:ea typeface="+mn-ea"/>
                <a:cs typeface="+mn-cs"/>
              </a:rPr>
              <a:t> identification, as this town is situated north of Jerusalem and east of Beth-horon. The next slide includes labels.</a:t>
            </a:r>
          </a:p>
          <a:p>
            <a:endParaRPr lang="en-US" dirty="0"/>
          </a:p>
          <a:p>
            <a:r>
              <a:rPr lang="en-US" b="1" dirty="0"/>
              <a:t>Reference:</a:t>
            </a:r>
          </a:p>
          <a:p>
            <a:pPr>
              <a:defRPr/>
            </a:pPr>
            <a:r>
              <a:rPr lang="en-US" dirty="0"/>
              <a:t>O’Callaghan, R. T.</a:t>
            </a:r>
          </a:p>
          <a:p>
            <a:pPr marL="685800" indent="-457200">
              <a:tabLst>
                <a:tab pos="685800" algn="l"/>
              </a:tabLst>
              <a:defRPr/>
            </a:pPr>
            <a:r>
              <a:rPr lang="en-US" dirty="0"/>
              <a:t>1951	Is </a:t>
            </a:r>
            <a:r>
              <a:rPr lang="en-US" dirty="0" err="1"/>
              <a:t>Beeroth</a:t>
            </a:r>
            <a:r>
              <a:rPr lang="en-US" dirty="0"/>
              <a:t> on the </a:t>
            </a:r>
            <a:r>
              <a:rPr lang="en-US" dirty="0" err="1"/>
              <a:t>Madeba</a:t>
            </a:r>
            <a:r>
              <a:rPr lang="en-US" dirty="0"/>
              <a:t> Map? </a:t>
            </a:r>
            <a:r>
              <a:rPr lang="en-US" i="1" dirty="0" err="1"/>
              <a:t>Biblica</a:t>
            </a:r>
            <a:r>
              <a:rPr lang="en-US" dirty="0"/>
              <a:t> 32: 57–64.</a:t>
            </a:r>
            <a:br>
              <a:rPr lang="en-US" sz="1200" kern="1200" dirty="0">
                <a:solidFill>
                  <a:schemeClr val="tx1"/>
                </a:solidFill>
                <a:effectLst/>
                <a:latin typeface="+mn-lt"/>
                <a:ea typeface="+mn-ea"/>
                <a:cs typeface="+mn-cs"/>
              </a:rPr>
            </a:br>
            <a:endParaRPr lang="en-US" dirty="0"/>
          </a:p>
          <a:p>
            <a:r>
              <a:rPr lang="en-US" dirty="0"/>
              <a:t>tb053108021</a:t>
            </a:r>
          </a:p>
        </p:txBody>
      </p:sp>
      <p:sp>
        <p:nvSpPr>
          <p:cNvPr id="4" name="Slide Number Placeholder 3"/>
          <p:cNvSpPr>
            <a:spLocks noGrp="1"/>
          </p:cNvSpPr>
          <p:nvPr>
            <p:ph type="sldNum" sz="quarter" idx="10"/>
          </p:nvPr>
        </p:nvSpPr>
        <p:spPr/>
        <p:txBody>
          <a:bodyPr/>
          <a:lstStyle/>
          <a:p>
            <a:fld id="{4E4946A3-FD68-4E77-9DEF-1E7536A4AD96}" type="slidenum">
              <a:rPr lang="en-US" smtClean="0"/>
              <a:t>195</a:t>
            </a:fld>
            <a:endParaRPr lang="en-US"/>
          </a:p>
        </p:txBody>
      </p:sp>
    </p:spTree>
    <p:extLst>
      <p:ext uri="{BB962C8B-B14F-4D97-AF65-F5344CB8AC3E}">
        <p14:creationId xmlns:p14="http://schemas.microsoft.com/office/powerpoint/2010/main" val="1400214946"/>
      </p:ext>
    </p:extLst>
  </p:cSld>
  <p:clrMapOvr>
    <a:masterClrMapping/>
  </p:clrMapOvr>
</p:notes>
</file>

<file path=ppt/notesSlides/notesSlide1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The Medeba Map, shown</a:t>
            </a:r>
            <a:r>
              <a:rPr lang="en-US" baseline="0" dirty="0"/>
              <a:t> here, was built as a mosaic floor in a Byzantine church at Medeba (Jordan) in the 6th century AD. </a:t>
            </a:r>
            <a:r>
              <a:rPr lang="en-US" sz="1200" kern="1200" dirty="0">
                <a:solidFill>
                  <a:schemeClr val="tx1"/>
                </a:solidFill>
                <a:effectLst/>
                <a:latin typeface="+mn-lt"/>
                <a:ea typeface="+mn-ea"/>
                <a:cs typeface="+mn-cs"/>
              </a:rPr>
              <a:t>O’Callaghan’s suggestion that </a:t>
            </a:r>
            <a:r>
              <a:rPr lang="en-US" sz="1200" kern="1200" dirty="0" err="1">
                <a:solidFill>
                  <a:schemeClr val="tx1"/>
                </a:solidFill>
                <a:effectLst/>
                <a:latin typeface="+mn-lt"/>
                <a:ea typeface="+mn-ea"/>
                <a:cs typeface="+mn-cs"/>
              </a:rPr>
              <a:t>Beeroth</a:t>
            </a:r>
            <a:r>
              <a:rPr lang="en-US" sz="1200" kern="1200" dirty="0">
                <a:solidFill>
                  <a:schemeClr val="tx1"/>
                </a:solidFill>
                <a:effectLst/>
                <a:latin typeface="+mn-lt"/>
                <a:ea typeface="+mn-ea"/>
                <a:cs typeface="+mn-cs"/>
              </a:rPr>
              <a:t> is included in the Medeba Map is intriguing (1951). However, two problems complicate this suggestion. One is that the name is not fully</a:t>
            </a:r>
            <a:r>
              <a:rPr lang="en-US" sz="1200" kern="1200" baseline="0" dirty="0">
                <a:solidFill>
                  <a:schemeClr val="tx1"/>
                </a:solidFill>
                <a:effectLst/>
                <a:latin typeface="+mn-lt"/>
                <a:ea typeface="+mn-ea"/>
                <a:cs typeface="+mn-cs"/>
              </a:rPr>
              <a:t> preserved on the map, as the beginning of it has been destroyed. The other is that the standard spelling used in the LXX (Gk. </a:t>
            </a:r>
            <a:r>
              <a:rPr lang="el-GR" sz="1200" kern="1200" baseline="0" dirty="0">
                <a:solidFill>
                  <a:schemeClr val="tx1"/>
                </a:solidFill>
                <a:effectLst/>
                <a:latin typeface="+mn-lt"/>
                <a:ea typeface="+mn-ea"/>
                <a:cs typeface="+mn-cs"/>
              </a:rPr>
              <a:t>ΒΗΡΩΘ</a:t>
            </a:r>
            <a:r>
              <a:rPr lang="en-US" sz="1200" kern="1200" baseline="0" dirty="0">
                <a:solidFill>
                  <a:schemeClr val="tx1"/>
                </a:solidFill>
                <a:effectLst/>
                <a:latin typeface="+mn-lt"/>
                <a:ea typeface="+mn-ea"/>
                <a:cs typeface="+mn-cs"/>
              </a:rPr>
              <a:t>) does not match what remains here (Gk. . . .</a:t>
            </a:r>
            <a:r>
              <a:rPr lang="el-GR" sz="1200" b="0" kern="1200" baseline="0" dirty="0">
                <a:solidFill>
                  <a:schemeClr val="tx1"/>
                </a:solidFill>
                <a:effectLst/>
                <a:latin typeface="+mn-lt"/>
                <a:ea typeface="+mn-ea"/>
                <a:cs typeface="+mn-cs"/>
              </a:rPr>
              <a:t>ΕΡΟΥΤΑ</a:t>
            </a:r>
            <a:r>
              <a:rPr lang="en-US" sz="1200" kern="1200" baseline="0" dirty="0">
                <a:solidFill>
                  <a:schemeClr val="tx1"/>
                </a:solidFill>
                <a:effectLst/>
                <a:latin typeface="+mn-lt"/>
                <a:ea typeface="+mn-ea"/>
                <a:cs typeface="+mn-cs"/>
              </a:rPr>
              <a:t>)</a:t>
            </a:r>
            <a:r>
              <a:rPr lang="el-GR" sz="1200" kern="1200" baseline="0" dirty="0">
                <a:solidFill>
                  <a:schemeClr val="tx1"/>
                </a:solidFill>
                <a:effectLst/>
                <a:latin typeface="+mn-lt"/>
                <a:ea typeface="+mn-ea"/>
                <a:cs typeface="+mn-cs"/>
              </a:rPr>
              <a:t>, </a:t>
            </a:r>
            <a:r>
              <a:rPr lang="en-US" sz="1200" kern="1200" baseline="0" dirty="0">
                <a:solidFill>
                  <a:schemeClr val="tx1"/>
                </a:solidFill>
                <a:effectLst/>
                <a:latin typeface="+mn-lt"/>
                <a:ea typeface="+mn-ea"/>
                <a:cs typeface="+mn-cs"/>
              </a:rPr>
              <a:t>although an alternative spelling is not impossible. </a:t>
            </a:r>
            <a:r>
              <a:rPr lang="en-US" sz="1200" kern="1200" dirty="0">
                <a:solidFill>
                  <a:schemeClr val="tx1"/>
                </a:solidFill>
                <a:effectLst/>
                <a:latin typeface="+mn-lt"/>
                <a:ea typeface="+mn-ea"/>
                <a:cs typeface="+mn-cs"/>
              </a:rPr>
              <a:t>If he is correct, then it would appear that this is another detail in favor of the Nebi Samwil/Khirbet el-</a:t>
            </a:r>
            <a:r>
              <a:rPr lang="en-US" sz="1200" kern="1200" dirty="0" err="1">
                <a:solidFill>
                  <a:schemeClr val="tx1"/>
                </a:solidFill>
                <a:effectLst/>
                <a:latin typeface="+mn-lt"/>
                <a:ea typeface="+mn-ea"/>
                <a:cs typeface="+mn-cs"/>
              </a:rPr>
              <a:t>Burj</a:t>
            </a:r>
            <a:r>
              <a:rPr lang="en-US" sz="1200" kern="1200" dirty="0">
                <a:solidFill>
                  <a:schemeClr val="tx1"/>
                </a:solidFill>
                <a:effectLst/>
                <a:latin typeface="+mn-lt"/>
                <a:ea typeface="+mn-ea"/>
                <a:cs typeface="+mn-cs"/>
              </a:rPr>
              <a:t> identification, as this town is situated north of Jerusalem and east of Beth-horon.</a:t>
            </a:r>
          </a:p>
          <a:p>
            <a:endParaRPr lang="en-US" dirty="0"/>
          </a:p>
          <a:p>
            <a:r>
              <a:rPr lang="en-US" b="1" dirty="0"/>
              <a:t>Reference:</a:t>
            </a:r>
          </a:p>
          <a:p>
            <a:pPr>
              <a:defRPr/>
            </a:pPr>
            <a:r>
              <a:rPr lang="en-US" dirty="0"/>
              <a:t>O’Callaghan, R. T.</a:t>
            </a:r>
          </a:p>
          <a:p>
            <a:pPr marL="685800" indent="-457200">
              <a:tabLst>
                <a:tab pos="685800" algn="l"/>
              </a:tabLst>
              <a:defRPr/>
            </a:pPr>
            <a:r>
              <a:rPr lang="en-US" dirty="0"/>
              <a:t>1951	Is </a:t>
            </a:r>
            <a:r>
              <a:rPr lang="en-US" dirty="0" err="1"/>
              <a:t>Beeroth</a:t>
            </a:r>
            <a:r>
              <a:rPr lang="en-US" dirty="0"/>
              <a:t> on the </a:t>
            </a:r>
            <a:r>
              <a:rPr lang="en-US" dirty="0" err="1"/>
              <a:t>Madeba</a:t>
            </a:r>
            <a:r>
              <a:rPr lang="en-US" dirty="0"/>
              <a:t> Map? </a:t>
            </a:r>
            <a:r>
              <a:rPr lang="en-US" i="1" dirty="0" err="1"/>
              <a:t>Biblica</a:t>
            </a:r>
            <a:r>
              <a:rPr lang="en-US" dirty="0"/>
              <a:t> 32: 57–64.</a:t>
            </a:r>
            <a:br>
              <a:rPr lang="en-US" sz="1200" kern="1200" dirty="0">
                <a:solidFill>
                  <a:schemeClr val="tx1"/>
                </a:solidFill>
                <a:effectLst/>
                <a:latin typeface="+mn-lt"/>
                <a:ea typeface="+mn-ea"/>
                <a:cs typeface="+mn-cs"/>
              </a:rPr>
            </a:br>
            <a:endParaRPr lang="en-US" dirty="0"/>
          </a:p>
          <a:p>
            <a:r>
              <a:rPr lang="en-US" dirty="0"/>
              <a:t>tb053108021</a:t>
            </a:r>
          </a:p>
        </p:txBody>
      </p:sp>
      <p:sp>
        <p:nvSpPr>
          <p:cNvPr id="4" name="Slide Number Placeholder 3"/>
          <p:cNvSpPr>
            <a:spLocks noGrp="1"/>
          </p:cNvSpPr>
          <p:nvPr>
            <p:ph type="sldNum" sz="quarter" idx="10"/>
          </p:nvPr>
        </p:nvSpPr>
        <p:spPr/>
        <p:txBody>
          <a:bodyPr/>
          <a:lstStyle/>
          <a:p>
            <a:fld id="{4E4946A3-FD68-4E77-9DEF-1E7536A4AD96}" type="slidenum">
              <a:rPr lang="en-US" smtClean="0"/>
              <a:t>196</a:t>
            </a:fld>
            <a:endParaRPr lang="en-US"/>
          </a:p>
        </p:txBody>
      </p:sp>
    </p:spTree>
    <p:extLst>
      <p:ext uri="{BB962C8B-B14F-4D97-AF65-F5344CB8AC3E}">
        <p14:creationId xmlns:p14="http://schemas.microsoft.com/office/powerpoint/2010/main" val="1979642682"/>
      </p:ext>
    </p:extLst>
  </p:cSld>
  <p:clrMapOvr>
    <a:masterClrMapping/>
  </p:clrMapOvr>
</p:notes>
</file>

<file path=ppt/notesSlides/notesSlide1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Ira and </a:t>
            </a:r>
            <a:r>
              <a:rPr lang="en-US" dirty="0" err="1"/>
              <a:t>Gareb</a:t>
            </a:r>
            <a:r>
              <a:rPr lang="en-US" baseline="0" dirty="0"/>
              <a:t> (2 Sam 23:38; 1 Chr 11:40) were from the clan called t</a:t>
            </a:r>
            <a:r>
              <a:rPr lang="en-US" dirty="0"/>
              <a:t>he </a:t>
            </a:r>
            <a:r>
              <a:rPr lang="en-US" dirty="0" err="1"/>
              <a:t>Ithrites</a:t>
            </a:r>
            <a:r>
              <a:rPr lang="en-US" dirty="0"/>
              <a:t>,</a:t>
            </a:r>
            <a:r>
              <a:rPr lang="en-US" baseline="0" dirty="0"/>
              <a:t> which came from </a:t>
            </a:r>
            <a:r>
              <a:rPr lang="en-US" dirty="0"/>
              <a:t>Kiriath-jearim (1 Chr 2:53),</a:t>
            </a:r>
            <a:r>
              <a:rPr lang="en-US" baseline="0" dirty="0"/>
              <a:t> and were probably part of the indigenous Canaanite population as made evident by their placement in the list</a:t>
            </a:r>
            <a:r>
              <a:rPr lang="en-US" dirty="0"/>
              <a:t>. The next slide includes labels.</a:t>
            </a:r>
          </a:p>
          <a:p>
            <a:endParaRPr lang="en-US" dirty="0"/>
          </a:p>
          <a:p>
            <a:r>
              <a:rPr lang="en-US" dirty="0"/>
              <a:t>ws091914276</a:t>
            </a:r>
          </a:p>
        </p:txBody>
      </p:sp>
      <p:sp>
        <p:nvSpPr>
          <p:cNvPr id="4" name="Slide Number Placeholder 3"/>
          <p:cNvSpPr>
            <a:spLocks noGrp="1"/>
          </p:cNvSpPr>
          <p:nvPr>
            <p:ph type="sldNum" sz="quarter" idx="10"/>
          </p:nvPr>
        </p:nvSpPr>
        <p:spPr/>
        <p:txBody>
          <a:bodyPr/>
          <a:lstStyle/>
          <a:p>
            <a:fld id="{4E4946A3-FD68-4E77-9DEF-1E7536A4AD96}" type="slidenum">
              <a:rPr lang="en-US" smtClean="0"/>
              <a:t>197</a:t>
            </a:fld>
            <a:endParaRPr lang="en-US"/>
          </a:p>
        </p:txBody>
      </p:sp>
    </p:spTree>
    <p:extLst>
      <p:ext uri="{BB962C8B-B14F-4D97-AF65-F5344CB8AC3E}">
        <p14:creationId xmlns:p14="http://schemas.microsoft.com/office/powerpoint/2010/main" val="122407327"/>
      </p:ext>
    </p:extLst>
  </p:cSld>
  <p:clrMapOvr>
    <a:masterClrMapping/>
  </p:clrMapOvr>
</p:notes>
</file>

<file path=ppt/notesSlides/notesSlide1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Ira and </a:t>
            </a:r>
            <a:r>
              <a:rPr lang="en-US" dirty="0" err="1"/>
              <a:t>Gareb</a:t>
            </a:r>
            <a:r>
              <a:rPr lang="en-US" baseline="0" dirty="0"/>
              <a:t> (2 Sam 23:38; 1 Chr 11:40) were from the clan called t</a:t>
            </a:r>
            <a:r>
              <a:rPr lang="en-US" dirty="0"/>
              <a:t>he </a:t>
            </a:r>
            <a:r>
              <a:rPr lang="en-US" dirty="0" err="1"/>
              <a:t>Ithrites</a:t>
            </a:r>
            <a:r>
              <a:rPr lang="en-US" dirty="0"/>
              <a:t>,</a:t>
            </a:r>
            <a:r>
              <a:rPr lang="en-US" baseline="0" dirty="0"/>
              <a:t> which came from </a:t>
            </a:r>
            <a:r>
              <a:rPr lang="en-US" dirty="0"/>
              <a:t>Kiriath-jearim (1 Chr 2:53),</a:t>
            </a:r>
            <a:r>
              <a:rPr lang="en-US" baseline="0" dirty="0"/>
              <a:t> and were probably part of the indigenous Canaanite population as made evident by their placement in the list</a:t>
            </a:r>
            <a:r>
              <a:rPr lang="en-US" dirty="0"/>
              <a:t>.</a:t>
            </a:r>
          </a:p>
          <a:p>
            <a:endParaRPr lang="en-US" dirty="0"/>
          </a:p>
          <a:p>
            <a:r>
              <a:rPr lang="en-US" dirty="0"/>
              <a:t>ws091914276</a:t>
            </a:r>
          </a:p>
        </p:txBody>
      </p:sp>
      <p:sp>
        <p:nvSpPr>
          <p:cNvPr id="4" name="Slide Number Placeholder 3"/>
          <p:cNvSpPr>
            <a:spLocks noGrp="1"/>
          </p:cNvSpPr>
          <p:nvPr>
            <p:ph type="sldNum" sz="quarter" idx="10"/>
          </p:nvPr>
        </p:nvSpPr>
        <p:spPr/>
        <p:txBody>
          <a:bodyPr/>
          <a:lstStyle/>
          <a:p>
            <a:fld id="{4E4946A3-FD68-4E77-9DEF-1E7536A4AD96}" type="slidenum">
              <a:rPr lang="en-US" smtClean="0"/>
              <a:t>198</a:t>
            </a:fld>
            <a:endParaRPr lang="en-US"/>
          </a:p>
        </p:txBody>
      </p:sp>
    </p:spTree>
    <p:extLst>
      <p:ext uri="{BB962C8B-B14F-4D97-AF65-F5344CB8AC3E}">
        <p14:creationId xmlns:p14="http://schemas.microsoft.com/office/powerpoint/2010/main" val="98993140"/>
      </p:ext>
    </p:extLst>
  </p:cSld>
  <p:clrMapOvr>
    <a:masterClrMapping/>
  </p:clrMapOvr>
</p:notes>
</file>

<file path=ppt/notesSlides/notesSlide1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biblical and extra-biblical record indicates that the town of Kiriath-jearim was one of the more significant towns in the vicinity of Jerusalem, as it played a role in texts associated with the conquest/settlement, Judges, and the monarchy (e.g., Josh 9:17; 15:9; </a:t>
            </a:r>
            <a:r>
              <a:rPr lang="en-US" sz="1200" kern="1200" dirty="0" err="1">
                <a:solidFill>
                  <a:schemeClr val="tx1"/>
                </a:solidFill>
                <a:effectLst/>
                <a:latin typeface="+mn-lt"/>
                <a:ea typeface="+mn-ea"/>
                <a:cs typeface="+mn-cs"/>
              </a:rPr>
              <a:t>Judg</a:t>
            </a:r>
            <a:r>
              <a:rPr lang="en-US" sz="1200" kern="1200" dirty="0">
                <a:solidFill>
                  <a:schemeClr val="tx1"/>
                </a:solidFill>
                <a:effectLst/>
                <a:latin typeface="+mn-lt"/>
                <a:ea typeface="+mn-ea"/>
                <a:cs typeface="+mn-cs"/>
              </a:rPr>
              <a:t> 18:12; 1 Sam 6:21–7:2; Neh 7:29; </a:t>
            </a:r>
            <a:r>
              <a:rPr lang="en-US" sz="1200" kern="1200" dirty="0" err="1">
                <a:solidFill>
                  <a:schemeClr val="tx1"/>
                </a:solidFill>
                <a:effectLst/>
                <a:latin typeface="+mn-lt"/>
                <a:ea typeface="+mn-ea"/>
                <a:cs typeface="+mn-cs"/>
              </a:rPr>
              <a:t>Jer</a:t>
            </a:r>
            <a:r>
              <a:rPr lang="en-US" sz="1200" kern="1200" dirty="0">
                <a:solidFill>
                  <a:schemeClr val="tx1"/>
                </a:solidFill>
                <a:effectLst/>
                <a:latin typeface="+mn-lt"/>
                <a:ea typeface="+mn-ea"/>
                <a:cs typeface="+mn-cs"/>
              </a:rPr>
              <a:t> 26:20; Shishak Karnak Itinerary no. 25).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Since Edward Robinson’s suggestion in the mid-19th century, Deir el-’Azar (“the monastery of Eleazar”) has been identified as the ancient site of Kiriath-jearim. The ancient site was briefly surveyed and excavated in the early 20th century AD. Gabriel Barkay carried out a salvage excavation in 1995 before the construction of a guest house on the campus of the Church of Our Lady of the Ark of the Covenant (this material is currently being analyzed). Recently (2014), Boaz Zissu and Chris McKinny surveyed the site, in order to determine the periods of occupation on the tell.</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The preliminary evidence from Barkay’s excavation</a:t>
            </a:r>
            <a:r>
              <a:rPr lang="en-US" sz="1200" kern="1200" baseline="0" dirty="0">
                <a:solidFill>
                  <a:schemeClr val="tx1"/>
                </a:solidFill>
                <a:effectLst/>
                <a:latin typeface="+mn-lt"/>
                <a:ea typeface="+mn-ea"/>
                <a:cs typeface="+mn-cs"/>
              </a:rPr>
              <a:t> and the </a:t>
            </a:r>
            <a:r>
              <a:rPr lang="en-US" sz="1200" kern="1200" dirty="0">
                <a:solidFill>
                  <a:schemeClr val="tx1"/>
                </a:solidFill>
                <a:effectLst/>
                <a:latin typeface="+mn-lt"/>
                <a:ea typeface="+mn-ea"/>
                <a:cs typeface="+mn-cs"/>
              </a:rPr>
              <a:t>surface survey of the site shed light on the periods of occupation at Deir el-‘Azar. Barkay’s excavation provides evidence that corroborates the periods of Cooke’s survey in the 1920s and adds new indications of habitation from the Neolithic, Early Bronze II–III, Middle Bronze, Late Bronze, Iron I, Iron IIA, Persian, Hellenistic, Late Arab, Early Arab, Crusader, and Ottoman periods. During the Roman period, it appears that the area around the spring in Kuryet el-’Enab became an important occupational zone (as noted by the tenth Roman legion inscription), although the tell continued to be part of the settled area in the region (as noted by the “Imperator” inscription). The imperial nature of these remains probably underscores the significance of the route during the Roman period.</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On the one hand, the excavated architectural remains discovered from the Early Bronze II–III, Iron IIB large building, and Late Roman dwelling cave are of considerable importance and we await the final report to be produced by O. Schwartz under the direction of Fantalkin and Barkay. On the other hand, the ceramic evidence from the Late Bronze through the Iron IIA confirms that the site was possibly inhabited during the periods of time that the biblical narrative purports to portray. These narratives include the following: the Hivite Affair (Josh 9), the transfer of the Ark of the Covenant to Kiriath-Jearim (1 Sam 6:21; 7:1-2), the bringing of the Ark of the Covenant from Kiriath-jearim to Jerusalem by David (2 Sam 6:2-3; 1 </a:t>
            </a:r>
            <a:r>
              <a:rPr lang="en-US" sz="1200" kern="1200" dirty="0" err="1">
                <a:solidFill>
                  <a:schemeClr val="tx1"/>
                </a:solidFill>
                <a:effectLst/>
                <a:latin typeface="+mn-lt"/>
                <a:ea typeface="+mn-ea"/>
                <a:cs typeface="+mn-cs"/>
              </a:rPr>
              <a:t>Chr</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13:6), and the administrative division of Judah (Josh 15:60; 18:28).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The surface survey of the terraces and slopes of the site provides clear evidence of habitation from the Iron IIB, Iron IIC, Early Roman, Late Roman and Byzantine periods. This evidence matches closely with Barkay’s salvage excavation which pointed to the Iron IIB and Late Roman periods as being the most extensive periods at Deir el-‘Azar. In light of Barkay’s excavation results, the total lack of pre-Iron IIB and Persian-Hellenistic artifacts from the survey of the terraces and slopes probably indicates that occupation from these periods was limited to the summit and were relatively smaller than the Iron IIB and Late Roman-Byzantine periods when both the summit and the slopes were used by the inhabitants of Deir el-‘Azar.</a:t>
            </a:r>
          </a:p>
          <a:p>
            <a:endParaRPr lang="nl-NL" dirty="0"/>
          </a:p>
          <a:p>
            <a:r>
              <a:rPr lang="nl-NL" dirty="0"/>
              <a:t>ws012915371</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199</a:t>
            </a:fld>
            <a:endParaRPr lang="en-US"/>
          </a:p>
        </p:txBody>
      </p:sp>
    </p:spTree>
    <p:extLst>
      <p:ext uri="{BB962C8B-B14F-4D97-AF65-F5344CB8AC3E}">
        <p14:creationId xmlns:p14="http://schemas.microsoft.com/office/powerpoint/2010/main" val="145373217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King David Street is located west of the Old City of Jerusalem.</a:t>
            </a:r>
          </a:p>
          <a:p>
            <a:endParaRPr lang="en-US" dirty="0"/>
          </a:p>
          <a:p>
            <a:r>
              <a:rPr lang="en-US" dirty="0"/>
              <a:t>tb072404728</a:t>
            </a:r>
          </a:p>
        </p:txBody>
      </p:sp>
      <p:sp>
        <p:nvSpPr>
          <p:cNvPr id="4" name="Slide Number Placeholder 3"/>
          <p:cNvSpPr>
            <a:spLocks noGrp="1"/>
          </p:cNvSpPr>
          <p:nvPr>
            <p:ph type="sldNum" sz="quarter" idx="10"/>
          </p:nvPr>
        </p:nvSpPr>
        <p:spPr/>
        <p:txBody>
          <a:bodyPr/>
          <a:lstStyle/>
          <a:p>
            <a:fld id="{4E4946A3-FD68-4E77-9DEF-1E7536A4AD96}" type="slidenum">
              <a:rPr lang="en-US" smtClean="0"/>
              <a:t>2</a:t>
            </a:fld>
            <a:endParaRPr lang="en-US"/>
          </a:p>
        </p:txBody>
      </p:sp>
    </p:spTree>
    <p:extLst>
      <p:ext uri="{BB962C8B-B14F-4D97-AF65-F5344CB8AC3E}">
        <p14:creationId xmlns:p14="http://schemas.microsoft.com/office/powerpoint/2010/main" val="9568649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The</a:t>
            </a:r>
            <a:r>
              <a:rPr lang="en-US" baseline="0" dirty="0"/>
              <a:t> description of Yahweh as the “rock of Israel” is a common metaphor in Hebrew poetry. </a:t>
            </a:r>
            <a:r>
              <a:rPr lang="en-US" dirty="0"/>
              <a:t>The word </a:t>
            </a:r>
            <a:r>
              <a:rPr lang="en-US" baseline="0" dirty="0"/>
              <a:t>“rock” (Heb. </a:t>
            </a:r>
            <a:r>
              <a:rPr lang="en-US" i="1" baseline="0" dirty="0" err="1"/>
              <a:t>tsur</a:t>
            </a:r>
            <a:r>
              <a:rPr lang="en-US" baseline="0" dirty="0"/>
              <a:t>, </a:t>
            </a:r>
            <a:r>
              <a:rPr lang="he-IL" sz="1200" b="0" i="0" u="none" strike="noStrike" kern="1200" baseline="0" dirty="0">
                <a:solidFill>
                  <a:schemeClr val="tx1"/>
                </a:solidFill>
                <a:latin typeface="+mn-lt"/>
                <a:ea typeface="+mn-ea"/>
                <a:cs typeface="+mn-cs"/>
              </a:rPr>
              <a:t>צוּר</a:t>
            </a:r>
            <a:r>
              <a:rPr lang="en-US" sz="1200" b="0" i="0" u="none" strike="noStrike" kern="1200" baseline="0" dirty="0">
                <a:solidFill>
                  <a:schemeClr val="tx1"/>
                </a:solidFill>
                <a:latin typeface="+mn-lt"/>
                <a:ea typeface="+mn-ea"/>
                <a:cs typeface="+mn-cs"/>
              </a:rPr>
              <a:t>) nearly always refers not to a free-standing rock, but to a rock face, cliff, or even mountain (e.g., </a:t>
            </a:r>
            <a:r>
              <a:rPr lang="en-US" sz="1200" b="0" i="0" u="none" strike="noStrike" kern="1200" baseline="0" dirty="0" err="1">
                <a:solidFill>
                  <a:schemeClr val="tx1"/>
                </a:solidFill>
                <a:latin typeface="+mn-lt"/>
                <a:ea typeface="+mn-ea"/>
                <a:cs typeface="+mn-cs"/>
              </a:rPr>
              <a:t>Num</a:t>
            </a:r>
            <a:r>
              <a:rPr lang="en-US" sz="1200" b="0" i="0" u="none" strike="noStrike" kern="1200" baseline="0" dirty="0">
                <a:solidFill>
                  <a:schemeClr val="tx1"/>
                </a:solidFill>
                <a:latin typeface="+mn-lt"/>
                <a:ea typeface="+mn-ea"/>
                <a:cs typeface="+mn-cs"/>
              </a:rPr>
              <a:t> 23:9; 1 Chr 11:15). This is illustrated in this photo by the </a:t>
            </a:r>
            <a:r>
              <a:rPr lang="en-US" sz="1200" b="0" i="0" u="none" strike="noStrike" kern="1200" baseline="0" dirty="0" err="1">
                <a:solidFill>
                  <a:schemeClr val="tx1"/>
                </a:solidFill>
                <a:latin typeface="+mn-lt"/>
                <a:ea typeface="+mn-ea"/>
                <a:cs typeface="+mn-cs"/>
              </a:rPr>
              <a:t>Arbel</a:t>
            </a:r>
            <a:r>
              <a:rPr lang="en-US" sz="1200" b="0" i="0" u="none" strike="noStrike" kern="1200" baseline="0" dirty="0">
                <a:solidFill>
                  <a:schemeClr val="tx1"/>
                </a:solidFill>
                <a:latin typeface="+mn-lt"/>
                <a:ea typeface="+mn-ea"/>
                <a:cs typeface="+mn-cs"/>
              </a:rPr>
              <a:t> cliffs, located on the western side of the Sea of Galilee.</a:t>
            </a:r>
          </a:p>
          <a:p>
            <a:endParaRPr lang="en-US" baseline="0" dirty="0"/>
          </a:p>
          <a:p>
            <a:r>
              <a:rPr lang="en-US" dirty="0"/>
              <a:t>ws040317348</a:t>
            </a:r>
          </a:p>
        </p:txBody>
      </p:sp>
      <p:sp>
        <p:nvSpPr>
          <p:cNvPr id="4" name="Slide Number Placeholder 3"/>
          <p:cNvSpPr>
            <a:spLocks noGrp="1"/>
          </p:cNvSpPr>
          <p:nvPr>
            <p:ph type="sldNum" sz="quarter" idx="10"/>
          </p:nvPr>
        </p:nvSpPr>
        <p:spPr/>
        <p:txBody>
          <a:bodyPr/>
          <a:lstStyle/>
          <a:p>
            <a:fld id="{4E4946A3-FD68-4E77-9DEF-1E7536A4AD96}" type="slidenum">
              <a:rPr lang="en-US" smtClean="0"/>
              <a:t>20</a:t>
            </a:fld>
            <a:endParaRPr lang="en-US"/>
          </a:p>
        </p:txBody>
      </p:sp>
    </p:spTree>
    <p:extLst>
      <p:ext uri="{BB962C8B-B14F-4D97-AF65-F5344CB8AC3E}">
        <p14:creationId xmlns:p14="http://schemas.microsoft.com/office/powerpoint/2010/main" val="78125867"/>
      </p:ext>
    </p:extLst>
  </p:cSld>
  <p:clrMapOvr>
    <a:masterClrMapping/>
  </p:clrMapOvr>
</p:notes>
</file>

<file path=ppt/notesSlides/notesSlide2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dirty="0"/>
              <a:t>This photo shows several Neo-Hittite warriors from</a:t>
            </a:r>
            <a:r>
              <a:rPr lang="en-US" baseline="0" dirty="0"/>
              <a:t> Carchemish. </a:t>
            </a:r>
            <a:r>
              <a:rPr lang="en-US" dirty="0"/>
              <a:t>This limestone artifact was photographed at the Ankara Museum of Anatolian Civilizations.</a:t>
            </a:r>
          </a:p>
          <a:p>
            <a:pPr eaLnBrk="1" hangingPunct="1"/>
            <a:endParaRPr lang="en-US" dirty="0"/>
          </a:p>
          <a:p>
            <a:pPr eaLnBrk="1" hangingPunct="1"/>
            <a:r>
              <a:rPr lang="en-US" dirty="0"/>
              <a:t>adr1006032056</a:t>
            </a:r>
          </a:p>
        </p:txBody>
      </p:sp>
      <p:sp>
        <p:nvSpPr>
          <p:cNvPr id="4" name="Slide Number Placeholder 3"/>
          <p:cNvSpPr>
            <a:spLocks noGrp="1"/>
          </p:cNvSpPr>
          <p:nvPr>
            <p:ph type="sldNum" sz="quarter" idx="10"/>
          </p:nvPr>
        </p:nvSpPr>
        <p:spPr/>
        <p:txBody>
          <a:bodyPr/>
          <a:lstStyle/>
          <a:p>
            <a:fld id="{4E4946A3-FD68-4E77-9DEF-1E7536A4AD96}" type="slidenum">
              <a:rPr lang="en-US" smtClean="0"/>
              <a:t>200</a:t>
            </a:fld>
            <a:endParaRPr lang="en-US"/>
          </a:p>
        </p:txBody>
      </p:sp>
    </p:spTree>
    <p:extLst>
      <p:ext uri="{BB962C8B-B14F-4D97-AF65-F5344CB8AC3E}">
        <p14:creationId xmlns:p14="http://schemas.microsoft.com/office/powerpoint/2010/main" val="414499394"/>
      </p:ext>
    </p:extLst>
  </p:cSld>
  <p:clrMapOvr>
    <a:masterClrMapping/>
  </p:clrMapOvr>
</p:notes>
</file>

<file path=ppt/notesSlides/notesSlide2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painting depicts Joshua and the Israelites defeating giants, referred to in Joshua as </a:t>
            </a:r>
            <a:r>
              <a:rPr lang="en-US" dirty="0" err="1"/>
              <a:t>Anakim</a:t>
            </a:r>
            <a:r>
              <a:rPr lang="en-US" dirty="0"/>
              <a:t> (Josh 11:21-22; 14:12-15; 15:13-14). It </a:t>
            </a:r>
            <a:r>
              <a:rPr lang="en-US" baseline="0" dirty="0"/>
              <a:t>appears that David and several of his mighty men were responsible for the defeat of the remnant (cf. especially 2 Sam 21:15-22). </a:t>
            </a:r>
            <a:r>
              <a:rPr lang="en-US" dirty="0"/>
              <a:t>This image is in the public domain, via The Jewish Museum: https://thejewishmuseum.org/collection/26421-joshua-destroys-the-giants.</a:t>
            </a:r>
          </a:p>
          <a:p>
            <a:endParaRPr lang="en-US" dirty="0"/>
          </a:p>
          <a:p>
            <a:r>
              <a:rPr lang="en-US" dirty="0"/>
              <a:t>tjm26421</a:t>
            </a:r>
          </a:p>
        </p:txBody>
      </p:sp>
      <p:sp>
        <p:nvSpPr>
          <p:cNvPr id="4" name="Slide Number Placeholder 3"/>
          <p:cNvSpPr>
            <a:spLocks noGrp="1"/>
          </p:cNvSpPr>
          <p:nvPr>
            <p:ph type="sldNum" sz="quarter" idx="10"/>
          </p:nvPr>
        </p:nvSpPr>
        <p:spPr/>
        <p:txBody>
          <a:bodyPr/>
          <a:lstStyle/>
          <a:p>
            <a:fld id="{4E4946A3-FD68-4E77-9DEF-1E7536A4AD96}" type="slidenum">
              <a:rPr lang="en-US" smtClean="0">
                <a:solidFill>
                  <a:prstClr val="black"/>
                </a:solidFill>
              </a:rPr>
              <a:pPr/>
              <a:t>201</a:t>
            </a:fld>
            <a:endParaRPr lang="en-US">
              <a:solidFill>
                <a:prstClr val="black"/>
              </a:solidFill>
            </a:endParaRPr>
          </a:p>
        </p:txBody>
      </p:sp>
    </p:spTree>
    <p:extLst>
      <p:ext uri="{BB962C8B-B14F-4D97-AF65-F5344CB8AC3E}">
        <p14:creationId xmlns:p14="http://schemas.microsoft.com/office/powerpoint/2010/main" val="421574921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Sir</a:t>
            </a:r>
            <a:r>
              <a:rPr lang="en-US" sz="1200" b="0" i="0" kern="1200" baseline="0" dirty="0">
                <a:solidFill>
                  <a:schemeClr val="tx1"/>
                </a:solidFill>
                <a:effectLst/>
                <a:latin typeface="+mn-lt"/>
                <a:ea typeface="+mn-ea"/>
                <a:cs typeface="+mn-cs"/>
              </a:rPr>
              <a:t> </a:t>
            </a:r>
            <a:r>
              <a:rPr lang="en-US" sz="1200" b="0" i="0" kern="1200" baseline="0" dirty="0" err="1">
                <a:solidFill>
                  <a:schemeClr val="tx1"/>
                </a:solidFill>
                <a:effectLst/>
                <a:latin typeface="+mn-lt"/>
                <a:ea typeface="+mn-ea"/>
                <a:cs typeface="+mn-cs"/>
              </a:rPr>
              <a:t>Harod</a:t>
            </a:r>
            <a:r>
              <a:rPr lang="en-US" sz="1200" b="0" i="0" kern="1200" baseline="0" dirty="0">
                <a:solidFill>
                  <a:schemeClr val="tx1"/>
                </a:solidFill>
                <a:effectLst/>
                <a:latin typeface="+mn-lt"/>
                <a:ea typeface="+mn-ea"/>
                <a:cs typeface="+mn-cs"/>
              </a:rPr>
              <a:t> </a:t>
            </a:r>
            <a:r>
              <a:rPr lang="en-US" sz="1200" b="0" i="0" kern="1200" baseline="0" dirty="0" err="1">
                <a:solidFill>
                  <a:schemeClr val="tx1"/>
                </a:solidFill>
                <a:effectLst/>
                <a:latin typeface="+mn-lt"/>
                <a:ea typeface="+mn-ea"/>
                <a:cs typeface="+mn-cs"/>
              </a:rPr>
              <a:t>MacMichael</a:t>
            </a:r>
            <a:r>
              <a:rPr lang="en-US" sz="1200" b="0" i="0" kern="1200" baseline="0" dirty="0">
                <a:solidFill>
                  <a:schemeClr val="tx1"/>
                </a:solidFill>
                <a:effectLst/>
                <a:latin typeface="+mn-lt"/>
                <a:ea typeface="+mn-ea"/>
                <a:cs typeface="+mn-cs"/>
              </a:rPr>
              <a:t> was the</a:t>
            </a:r>
            <a:r>
              <a:rPr lang="en-US" sz="1200" b="0" i="0" kern="1200" dirty="0">
                <a:solidFill>
                  <a:schemeClr val="tx1"/>
                </a:solidFill>
                <a:effectLst/>
                <a:latin typeface="+mn-lt"/>
                <a:ea typeface="+mn-ea"/>
                <a:cs typeface="+mn-cs"/>
              </a:rPr>
              <a:t> High Commissioner of the British Mandate of Palestine from 1938 to 1944. He was blamed for sending at least 768 Jewish refugees aboard MV Struma to their deaths, and he was vigorously opposed by the Zionist movement Lehi, also known as the Stern Gang. In</a:t>
            </a:r>
            <a:r>
              <a:rPr lang="en-US" sz="1200" b="0" i="0" kern="1200" baseline="0" dirty="0">
                <a:solidFill>
                  <a:schemeClr val="tx1"/>
                </a:solidFill>
                <a:effectLst/>
                <a:latin typeface="+mn-lt"/>
                <a:ea typeface="+mn-ea"/>
                <a:cs typeface="+mn-cs"/>
              </a:rPr>
              <a:t> this photo, </a:t>
            </a:r>
            <a:r>
              <a:rPr lang="en-US" sz="1200" b="0" i="0" kern="1200" baseline="0" dirty="0" err="1">
                <a:solidFill>
                  <a:schemeClr val="tx1"/>
                </a:solidFill>
                <a:effectLst/>
                <a:latin typeface="+mn-lt"/>
                <a:ea typeface="+mn-ea"/>
                <a:cs typeface="+mn-cs"/>
              </a:rPr>
              <a:t>MacMichael</a:t>
            </a:r>
            <a:r>
              <a:rPr lang="en-US" sz="1200" b="0" i="0" kern="1200" baseline="0" dirty="0">
                <a:solidFill>
                  <a:schemeClr val="tx1"/>
                </a:solidFill>
                <a:effectLst/>
                <a:latin typeface="+mn-lt"/>
                <a:ea typeface="+mn-ea"/>
                <a:cs typeface="+mn-cs"/>
              </a:rPr>
              <a:t> is the fourth figure from the left behind the bench. </a:t>
            </a:r>
            <a:r>
              <a:rPr lang="en-US" sz="1200" b="0" i="0" kern="1200" dirty="0">
                <a:solidFill>
                  <a:schemeClr val="tx1"/>
                </a:solidFill>
                <a:effectLst/>
                <a:latin typeface="+mn-lt"/>
                <a:ea typeface="+mn-ea"/>
                <a:cs typeface="+mn-cs"/>
              </a:rPr>
              <a:t>This American Colony photograph was taken in June 1938.</a:t>
            </a:r>
          </a:p>
          <a:p>
            <a:endParaRPr lang="en-US" sz="1200" b="0" i="0" kern="1200" dirty="0">
              <a:solidFill>
                <a:schemeClr val="tx1"/>
              </a:solidFill>
              <a:effectLst/>
              <a:latin typeface="+mn-lt"/>
              <a:ea typeface="+mn-ea"/>
              <a:cs typeface="+mn-cs"/>
            </a:endParaRPr>
          </a:p>
          <a:p>
            <a:r>
              <a:rPr lang="en-US" dirty="0"/>
              <a:t>mat04008</a:t>
            </a:r>
          </a:p>
        </p:txBody>
      </p:sp>
      <p:sp>
        <p:nvSpPr>
          <p:cNvPr id="4" name="Slide Number Placeholder 3"/>
          <p:cNvSpPr>
            <a:spLocks noGrp="1"/>
          </p:cNvSpPr>
          <p:nvPr>
            <p:ph type="sldNum" sz="quarter" idx="10"/>
          </p:nvPr>
        </p:nvSpPr>
        <p:spPr/>
        <p:txBody>
          <a:bodyPr/>
          <a:lstStyle/>
          <a:p>
            <a:fld id="{4E4946A3-FD68-4E77-9DEF-1E7536A4AD96}" type="slidenum">
              <a:rPr lang="en-US" smtClean="0"/>
              <a:t>21</a:t>
            </a:fld>
            <a:endParaRPr lang="en-US"/>
          </a:p>
        </p:txBody>
      </p:sp>
    </p:spTree>
    <p:extLst>
      <p:ext uri="{BB962C8B-B14F-4D97-AF65-F5344CB8AC3E}">
        <p14:creationId xmlns:p14="http://schemas.microsoft.com/office/powerpoint/2010/main" val="63763822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tb090705945</a:t>
            </a:r>
          </a:p>
        </p:txBody>
      </p:sp>
      <p:sp>
        <p:nvSpPr>
          <p:cNvPr id="4" name="Slide Number Placeholder 3"/>
          <p:cNvSpPr>
            <a:spLocks noGrp="1"/>
          </p:cNvSpPr>
          <p:nvPr>
            <p:ph type="sldNum" sz="quarter" idx="10"/>
          </p:nvPr>
        </p:nvSpPr>
        <p:spPr/>
        <p:txBody>
          <a:bodyPr/>
          <a:lstStyle/>
          <a:p>
            <a:fld id="{4E4946A3-FD68-4E77-9DEF-1E7536A4AD96}" type="slidenum">
              <a:rPr lang="en-US" smtClean="0"/>
              <a:t>22</a:t>
            </a:fld>
            <a:endParaRPr lang="en-US"/>
          </a:p>
        </p:txBody>
      </p:sp>
    </p:spTree>
    <p:extLst>
      <p:ext uri="{BB962C8B-B14F-4D97-AF65-F5344CB8AC3E}">
        <p14:creationId xmlns:p14="http://schemas.microsoft.com/office/powerpoint/2010/main" val="105841854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tb060900204</a:t>
            </a:r>
          </a:p>
        </p:txBody>
      </p:sp>
      <p:sp>
        <p:nvSpPr>
          <p:cNvPr id="4" name="Slide Number Placeholder 3"/>
          <p:cNvSpPr>
            <a:spLocks noGrp="1"/>
          </p:cNvSpPr>
          <p:nvPr>
            <p:ph type="sldNum" sz="quarter" idx="10"/>
          </p:nvPr>
        </p:nvSpPr>
        <p:spPr/>
        <p:txBody>
          <a:bodyPr/>
          <a:lstStyle/>
          <a:p>
            <a:fld id="{4E4946A3-FD68-4E77-9DEF-1E7536A4AD96}" type="slidenum">
              <a:rPr lang="en-US" smtClean="0"/>
              <a:t>23</a:t>
            </a:fld>
            <a:endParaRPr lang="en-US"/>
          </a:p>
        </p:txBody>
      </p:sp>
    </p:spTree>
    <p:extLst>
      <p:ext uri="{BB962C8B-B14F-4D97-AF65-F5344CB8AC3E}">
        <p14:creationId xmlns:p14="http://schemas.microsoft.com/office/powerpoint/2010/main" val="181608322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tb090405817</a:t>
            </a:r>
          </a:p>
        </p:txBody>
      </p:sp>
      <p:sp>
        <p:nvSpPr>
          <p:cNvPr id="4" name="Slide Number Placeholder 3"/>
          <p:cNvSpPr>
            <a:spLocks noGrp="1"/>
          </p:cNvSpPr>
          <p:nvPr>
            <p:ph type="sldNum" sz="quarter" idx="10"/>
          </p:nvPr>
        </p:nvSpPr>
        <p:spPr/>
        <p:txBody>
          <a:bodyPr/>
          <a:lstStyle/>
          <a:p>
            <a:fld id="{4E4946A3-FD68-4E77-9DEF-1E7536A4AD96}" type="slidenum">
              <a:rPr lang="en-US" smtClean="0"/>
              <a:t>24</a:t>
            </a:fld>
            <a:endParaRPr lang="en-US"/>
          </a:p>
        </p:txBody>
      </p:sp>
    </p:spTree>
    <p:extLst>
      <p:ext uri="{BB962C8B-B14F-4D97-AF65-F5344CB8AC3E}">
        <p14:creationId xmlns:p14="http://schemas.microsoft.com/office/powerpoint/2010/main" val="152621090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Judean hills spring</a:t>
            </a:r>
            <a:r>
              <a:rPr lang="en-US" baseline="0" dirty="0"/>
              <a:t> to life in the fall with the arrival of the first rains. These sheep are grazing on the newly sprouted grass that has begun to grow after rain has broken a long, hot summer.</a:t>
            </a:r>
          </a:p>
          <a:p>
            <a:endParaRPr lang="en-US" dirty="0"/>
          </a:p>
          <a:p>
            <a:r>
              <a:rPr lang="en-US" dirty="0"/>
              <a:t>tb021107701</a:t>
            </a:r>
          </a:p>
        </p:txBody>
      </p:sp>
      <p:sp>
        <p:nvSpPr>
          <p:cNvPr id="4" name="Slide Number Placeholder 3"/>
          <p:cNvSpPr>
            <a:spLocks noGrp="1"/>
          </p:cNvSpPr>
          <p:nvPr>
            <p:ph type="sldNum" sz="quarter" idx="10"/>
          </p:nvPr>
        </p:nvSpPr>
        <p:spPr/>
        <p:txBody>
          <a:bodyPr/>
          <a:lstStyle/>
          <a:p>
            <a:fld id="{4E4946A3-FD68-4E77-9DEF-1E7536A4AD96}" type="slidenum">
              <a:rPr lang="en-US" smtClean="0"/>
              <a:t>25</a:t>
            </a:fld>
            <a:endParaRPr lang="en-US"/>
          </a:p>
        </p:txBody>
      </p:sp>
    </p:spTree>
    <p:extLst>
      <p:ext uri="{BB962C8B-B14F-4D97-AF65-F5344CB8AC3E}">
        <p14:creationId xmlns:p14="http://schemas.microsoft.com/office/powerpoint/2010/main" val="25170716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photograph was taken at </a:t>
            </a:r>
            <a:r>
              <a:rPr lang="en-US" dirty="0" err="1"/>
              <a:t>Socoh</a:t>
            </a:r>
            <a:r>
              <a:rPr lang="en-US" dirty="0"/>
              <a:t>, a city in the </a:t>
            </a:r>
            <a:r>
              <a:rPr lang="en-US" dirty="0" err="1"/>
              <a:t>Shephelah</a:t>
            </a:r>
            <a:r>
              <a:rPr lang="en-US" dirty="0"/>
              <a:t> of Judah.</a:t>
            </a:r>
          </a:p>
          <a:p>
            <a:endParaRPr lang="en-US" dirty="0"/>
          </a:p>
          <a:p>
            <a:r>
              <a:rPr lang="en-US" dirty="0"/>
              <a:t>mjb1902271341</a:t>
            </a:r>
          </a:p>
        </p:txBody>
      </p:sp>
      <p:sp>
        <p:nvSpPr>
          <p:cNvPr id="4" name="Slide Number Placeholder 3"/>
          <p:cNvSpPr>
            <a:spLocks noGrp="1"/>
          </p:cNvSpPr>
          <p:nvPr>
            <p:ph type="sldNum" sz="quarter" idx="10"/>
          </p:nvPr>
        </p:nvSpPr>
        <p:spPr/>
        <p:txBody>
          <a:bodyPr/>
          <a:lstStyle/>
          <a:p>
            <a:fld id="{4E4946A3-FD68-4E77-9DEF-1E7536A4AD96}" type="slidenum">
              <a:rPr lang="en-US" smtClean="0"/>
              <a:t>26</a:t>
            </a:fld>
            <a:endParaRPr lang="en-US"/>
          </a:p>
        </p:txBody>
      </p:sp>
    </p:spTree>
    <p:extLst>
      <p:ext uri="{BB962C8B-B14F-4D97-AF65-F5344CB8AC3E}">
        <p14:creationId xmlns:p14="http://schemas.microsoft.com/office/powerpoint/2010/main" val="194335518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gs040091b40</a:t>
            </a:r>
          </a:p>
        </p:txBody>
      </p:sp>
      <p:sp>
        <p:nvSpPr>
          <p:cNvPr id="4" name="Slide Number Placeholder 3"/>
          <p:cNvSpPr>
            <a:spLocks noGrp="1"/>
          </p:cNvSpPr>
          <p:nvPr>
            <p:ph type="sldNum" sz="quarter" idx="10"/>
          </p:nvPr>
        </p:nvSpPr>
        <p:spPr/>
        <p:txBody>
          <a:bodyPr/>
          <a:lstStyle/>
          <a:p>
            <a:fld id="{4E4946A3-FD68-4E77-9DEF-1E7536A4AD96}" type="slidenum">
              <a:rPr lang="en-US" smtClean="0"/>
              <a:t>27</a:t>
            </a:fld>
            <a:endParaRPr lang="en-US"/>
          </a:p>
        </p:txBody>
      </p:sp>
    </p:spTree>
    <p:extLst>
      <p:ext uri="{BB962C8B-B14F-4D97-AF65-F5344CB8AC3E}">
        <p14:creationId xmlns:p14="http://schemas.microsoft.com/office/powerpoint/2010/main" val="142239818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tb021503356</a:t>
            </a:r>
          </a:p>
        </p:txBody>
      </p:sp>
      <p:sp>
        <p:nvSpPr>
          <p:cNvPr id="4" name="Slide Number Placeholder 3"/>
          <p:cNvSpPr>
            <a:spLocks noGrp="1"/>
          </p:cNvSpPr>
          <p:nvPr>
            <p:ph type="sldNum" sz="quarter" idx="10"/>
          </p:nvPr>
        </p:nvSpPr>
        <p:spPr/>
        <p:txBody>
          <a:bodyPr/>
          <a:lstStyle/>
          <a:p>
            <a:fld id="{4E4946A3-FD68-4E77-9DEF-1E7536A4AD96}" type="slidenum">
              <a:rPr lang="en-US" smtClean="0"/>
              <a:t>28</a:t>
            </a:fld>
            <a:endParaRPr lang="en-US"/>
          </a:p>
        </p:txBody>
      </p:sp>
    </p:spTree>
    <p:extLst>
      <p:ext uri="{BB962C8B-B14F-4D97-AF65-F5344CB8AC3E}">
        <p14:creationId xmlns:p14="http://schemas.microsoft.com/office/powerpoint/2010/main" val="65744634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everlasting covenant refers to God's promises to David through Nathan the prophet. It is found in 2 Samuel 7, and is also summarized in 1 Chronicles 17:11-14 and 2 Chronicles 6:16.</a:t>
            </a:r>
          </a:p>
          <a:p>
            <a:endParaRPr lang="en-US" dirty="0"/>
          </a:p>
          <a:p>
            <a:r>
              <a:rPr lang="en-US" dirty="0"/>
              <a:t>tb051908123</a:t>
            </a:r>
          </a:p>
        </p:txBody>
      </p:sp>
      <p:sp>
        <p:nvSpPr>
          <p:cNvPr id="4" name="Slide Number Placeholder 3"/>
          <p:cNvSpPr>
            <a:spLocks noGrp="1"/>
          </p:cNvSpPr>
          <p:nvPr>
            <p:ph type="sldNum" sz="quarter" idx="10"/>
          </p:nvPr>
        </p:nvSpPr>
        <p:spPr/>
        <p:txBody>
          <a:bodyPr/>
          <a:lstStyle/>
          <a:p>
            <a:fld id="{4E4946A3-FD68-4E77-9DEF-1E7536A4AD96}" type="slidenum">
              <a:rPr lang="en-US" smtClean="0"/>
              <a:t>29</a:t>
            </a:fld>
            <a:endParaRPr lang="en-US"/>
          </a:p>
        </p:txBody>
      </p:sp>
    </p:spTree>
    <p:extLst>
      <p:ext uri="{BB962C8B-B14F-4D97-AF65-F5344CB8AC3E}">
        <p14:creationId xmlns:p14="http://schemas.microsoft.com/office/powerpoint/2010/main" val="150954898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“Jesse Street” is located in the Abu Tor neighborhood, south of the Old City.</a:t>
            </a:r>
          </a:p>
          <a:p>
            <a:endParaRPr lang="en-US" dirty="0"/>
          </a:p>
          <a:p>
            <a:r>
              <a:rPr lang="en-US" dirty="0"/>
              <a:t>lbd102318775</a:t>
            </a:r>
          </a:p>
        </p:txBody>
      </p:sp>
      <p:sp>
        <p:nvSpPr>
          <p:cNvPr id="4" name="Slide Number Placeholder 3"/>
          <p:cNvSpPr>
            <a:spLocks noGrp="1"/>
          </p:cNvSpPr>
          <p:nvPr>
            <p:ph type="sldNum" sz="quarter" idx="10"/>
          </p:nvPr>
        </p:nvSpPr>
        <p:spPr/>
        <p:txBody>
          <a:bodyPr/>
          <a:lstStyle/>
          <a:p>
            <a:fld id="{4E4946A3-FD68-4E77-9DEF-1E7536A4AD96}" type="slidenum">
              <a:rPr lang="en-US" smtClean="0"/>
              <a:t>3</a:t>
            </a:fld>
            <a:endParaRPr lang="en-US"/>
          </a:p>
        </p:txBody>
      </p:sp>
    </p:spTree>
    <p:extLst>
      <p:ext uri="{BB962C8B-B14F-4D97-AF65-F5344CB8AC3E}">
        <p14:creationId xmlns:p14="http://schemas.microsoft.com/office/powerpoint/2010/main" val="49710738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Not long after his life the descendants</a:t>
            </a:r>
            <a:r>
              <a:rPr lang="en-US" baseline="0" dirty="0"/>
              <a:t> of David were known as “the house of David.” </a:t>
            </a:r>
            <a:r>
              <a:rPr lang="en-US" dirty="0"/>
              <a:t>The Tel</a:t>
            </a:r>
            <a:r>
              <a:rPr lang="en-US" baseline="0" dirty="0"/>
              <a:t> Dan Inscription mentions an Aramean king (most probably </a:t>
            </a:r>
            <a:r>
              <a:rPr lang="en-US" baseline="0" dirty="0" err="1"/>
              <a:t>Hazael</a:t>
            </a:r>
            <a:r>
              <a:rPr lang="en-US" baseline="0" dirty="0"/>
              <a:t>) who killed Ahaziah of </a:t>
            </a:r>
            <a:r>
              <a:rPr lang="en-US" i="1" baseline="0" dirty="0"/>
              <a:t>Beit David </a:t>
            </a:r>
            <a:r>
              <a:rPr lang="en-US" i="0" baseline="0" dirty="0"/>
              <a:t>(“the house of David,” i.e., Judah) and </a:t>
            </a:r>
            <a:r>
              <a:rPr lang="en-US" i="0" baseline="0" dirty="0" err="1"/>
              <a:t>Joram</a:t>
            </a:r>
            <a:r>
              <a:rPr lang="en-US" i="0" baseline="0" dirty="0"/>
              <a:t> of Israel. This account seems to be the Aramean version of Jehu’s coup in 2 Kings 9. This inscription is the earliest preserved record of David’s name in antiquity. </a:t>
            </a:r>
            <a:r>
              <a:rPr lang="en-US" dirty="0"/>
              <a:t>The phrase “House of David” (Heb. </a:t>
            </a:r>
            <a:r>
              <a:rPr lang="he-IL" dirty="0"/>
              <a:t>בית דוד</a:t>
            </a:r>
            <a:r>
              <a:rPr lang="en-US" baseline="0" dirty="0"/>
              <a:t>) can be seen in white in this close-up of the Tel Dan Inscription. </a:t>
            </a:r>
            <a:r>
              <a:rPr lang="en-US" dirty="0"/>
              <a:t>This basalt artifact was photographed at the Israel Museum.</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adr1806199416</a:t>
            </a:r>
          </a:p>
        </p:txBody>
      </p:sp>
      <p:sp>
        <p:nvSpPr>
          <p:cNvPr id="4" name="Slide Number Placeholder 3"/>
          <p:cNvSpPr>
            <a:spLocks noGrp="1"/>
          </p:cNvSpPr>
          <p:nvPr>
            <p:ph type="sldNum" sz="quarter" idx="10"/>
          </p:nvPr>
        </p:nvSpPr>
        <p:spPr/>
        <p:txBody>
          <a:bodyPr/>
          <a:lstStyle/>
          <a:p>
            <a:fld id="{4E4946A3-FD68-4E77-9DEF-1E7536A4AD96}" type="slidenum">
              <a:rPr lang="en-US" smtClean="0"/>
              <a:t>30</a:t>
            </a:fld>
            <a:endParaRPr lang="en-US"/>
          </a:p>
        </p:txBody>
      </p:sp>
    </p:spTree>
    <p:extLst>
      <p:ext uri="{BB962C8B-B14F-4D97-AF65-F5344CB8AC3E}">
        <p14:creationId xmlns:p14="http://schemas.microsoft.com/office/powerpoint/2010/main" val="68201086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a:t>
            </a:r>
            <a:r>
              <a:rPr lang="en-US" baseline="0" dirty="0"/>
              <a:t> Mesha Stele, which records events from the mid-late 9th century BC (from the Moabite perspective), also uses the phrase “</a:t>
            </a:r>
            <a:r>
              <a:rPr lang="en-US" i="0" baseline="0" dirty="0"/>
              <a:t>House of David” as a dynastic title of the Kingdom of Judah. </a:t>
            </a:r>
            <a:r>
              <a:rPr lang="en-US" b="0" dirty="0"/>
              <a:t>This artifact was photographed at the Louvre Museum.</a:t>
            </a:r>
          </a:p>
          <a:p>
            <a:endParaRPr lang="en-US" b="1" dirty="0"/>
          </a:p>
          <a:p>
            <a:r>
              <a:rPr lang="en-US" dirty="0"/>
              <a:t>tb0927194247</a:t>
            </a:r>
          </a:p>
        </p:txBody>
      </p:sp>
      <p:sp>
        <p:nvSpPr>
          <p:cNvPr id="4" name="Slide Number Placeholder 3"/>
          <p:cNvSpPr>
            <a:spLocks noGrp="1"/>
          </p:cNvSpPr>
          <p:nvPr>
            <p:ph type="sldNum" sz="quarter" idx="10"/>
          </p:nvPr>
        </p:nvSpPr>
        <p:spPr/>
        <p:txBody>
          <a:bodyPr/>
          <a:lstStyle/>
          <a:p>
            <a:fld id="{4E4946A3-FD68-4E77-9DEF-1E7536A4AD96}" type="slidenum">
              <a:rPr lang="en-US" smtClean="0"/>
              <a:t>31</a:t>
            </a:fld>
            <a:endParaRPr lang="en-US"/>
          </a:p>
        </p:txBody>
      </p:sp>
    </p:spTree>
    <p:extLst>
      <p:ext uri="{BB962C8B-B14F-4D97-AF65-F5344CB8AC3E}">
        <p14:creationId xmlns:p14="http://schemas.microsoft.com/office/powerpoint/2010/main" val="9568649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discovery of the Tel Dan Inscription in 1993–94 led to the re-evaluation of the Mesha Stele, pictured</a:t>
            </a:r>
            <a:r>
              <a:rPr lang="en-US" baseline="0" dirty="0"/>
              <a:t> here. </a:t>
            </a:r>
            <a:r>
              <a:rPr lang="en-US" dirty="0"/>
              <a:t>Lemaire reconstructed BT[D]WD in line 31 as “House of David” (Lemaire 1994),</a:t>
            </a:r>
            <a:r>
              <a:rPr lang="en-US" baseline="0" dirty="0"/>
              <a:t> although the line has been damaged and the reconstruction is contested. A second possible reference to David appears in line 12, which may be interpreted as “the altar hearth of David” (Rainey 2001: 300–304). Both occurrences are highlighted on this photo. Both sections are located on portions of the stone that were preserved only in a squeeze taken of the stone prior to its partial destruction in 1869. The inscription at the end of line 31 was not reconstructed, and thus appears as a blank on this display.</a:t>
            </a:r>
            <a:r>
              <a:rPr lang="en-US" noProof="0" dirty="0"/>
              <a:t> </a:t>
            </a:r>
            <a:r>
              <a:rPr lang="en-US" i="0" baseline="0" dirty="0"/>
              <a:t>This inscription was photographed at the </a:t>
            </a:r>
            <a:r>
              <a:rPr lang="en-US" b="0" dirty="0"/>
              <a:t>Louvre Museum.</a:t>
            </a:r>
          </a:p>
          <a:p>
            <a:endParaRPr lang="en-US" b="1" dirty="0"/>
          </a:p>
          <a:p>
            <a:r>
              <a:rPr lang="en-US" b="1" dirty="0"/>
              <a:t>References:</a:t>
            </a:r>
          </a:p>
          <a:p>
            <a:r>
              <a:rPr lang="en-US" b="0" dirty="0"/>
              <a:t>Lemaire, André.</a:t>
            </a:r>
          </a:p>
          <a:p>
            <a:pPr marL="685800" indent="-457200">
              <a:tabLst>
                <a:tab pos="685800" algn="l"/>
              </a:tabLst>
            </a:pPr>
            <a:r>
              <a:rPr lang="en-US" b="0" dirty="0"/>
              <a:t>1994	‘House of David’ Restored in Moabite Inscription. </a:t>
            </a:r>
            <a:r>
              <a:rPr lang="en-US" b="0" i="1" dirty="0"/>
              <a:t>Biblical Archaeology Review </a:t>
            </a:r>
            <a:r>
              <a:rPr lang="en-US" b="0" dirty="0"/>
              <a:t>20/3: 30–37.</a:t>
            </a:r>
          </a:p>
          <a:p>
            <a:r>
              <a:rPr lang="en-US" b="0" dirty="0"/>
              <a:t>Rainey, Anson F.</a:t>
            </a:r>
          </a:p>
          <a:p>
            <a:pPr marL="685800" indent="-457200">
              <a:tabLst>
                <a:tab pos="685800" algn="l"/>
              </a:tabLst>
            </a:pPr>
            <a:r>
              <a:rPr lang="en-US" b="0" dirty="0"/>
              <a:t>2001	</a:t>
            </a:r>
            <a:r>
              <a:rPr lang="en-US" b="0" dirty="0" err="1"/>
              <a:t>Mesha</a:t>
            </a:r>
            <a:r>
              <a:rPr lang="en-US" b="0" dirty="0"/>
              <a:t> and Syntax</a:t>
            </a:r>
            <a:r>
              <a:rPr lang="en-US" dirty="0"/>
              <a:t>. Pp. 293–307</a:t>
            </a:r>
            <a:r>
              <a:rPr lang="en-US" b="0" dirty="0"/>
              <a:t> in </a:t>
            </a:r>
            <a:r>
              <a:rPr lang="en-US" b="0" i="1" dirty="0"/>
              <a:t>The Land That I Will Show You,</a:t>
            </a:r>
            <a:r>
              <a:rPr lang="en-US" b="0" dirty="0"/>
              <a:t> eds. J. Andrew Dearman and M. Patrick Graham. Sheffield Academic Press Supplement Series 343. Sheffield, England: Sheffield Academic Press. </a:t>
            </a:r>
          </a:p>
          <a:p>
            <a:endParaRPr lang="en-US" b="1" dirty="0"/>
          </a:p>
          <a:p>
            <a:r>
              <a:rPr lang="en-US" dirty="0"/>
              <a:t>tb060408127</a:t>
            </a:r>
          </a:p>
        </p:txBody>
      </p:sp>
      <p:sp>
        <p:nvSpPr>
          <p:cNvPr id="4" name="Slide Number Placeholder 3"/>
          <p:cNvSpPr>
            <a:spLocks noGrp="1"/>
          </p:cNvSpPr>
          <p:nvPr>
            <p:ph type="sldNum" sz="quarter" idx="10"/>
          </p:nvPr>
        </p:nvSpPr>
        <p:spPr/>
        <p:txBody>
          <a:bodyPr/>
          <a:lstStyle/>
          <a:p>
            <a:fld id="{4E4946A3-FD68-4E77-9DEF-1E7536A4AD96}" type="slidenum">
              <a:rPr lang="en-US" smtClean="0"/>
              <a:t>32</a:t>
            </a:fld>
            <a:endParaRPr lang="en-US"/>
          </a:p>
        </p:txBody>
      </p:sp>
    </p:spTree>
    <p:extLst>
      <p:ext uri="{BB962C8B-B14F-4D97-AF65-F5344CB8AC3E}">
        <p14:creationId xmlns:p14="http://schemas.microsoft.com/office/powerpoint/2010/main" val="1043346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men of Israel were known to refer to David as the “lamp of Israel” (2 Sam 21:13), illustrated</a:t>
            </a:r>
            <a:r>
              <a:rPr lang="en-US" baseline="0" dirty="0"/>
              <a:t> here by a burning oil lamp. </a:t>
            </a:r>
            <a:r>
              <a:rPr lang="en-US" dirty="0"/>
              <a:t>This artifact was photographed at the Nazareth</a:t>
            </a:r>
            <a:r>
              <a:rPr lang="en-US" baseline="0" dirty="0"/>
              <a:t> Village.</a:t>
            </a:r>
          </a:p>
          <a:p>
            <a:endParaRPr lang="en-US" baseline="0" dirty="0"/>
          </a:p>
          <a:p>
            <a:r>
              <a:rPr lang="en-US" dirty="0"/>
              <a:t>adr0807091941</a:t>
            </a:r>
          </a:p>
        </p:txBody>
      </p:sp>
      <p:sp>
        <p:nvSpPr>
          <p:cNvPr id="4" name="Slide Number Placeholder 3"/>
          <p:cNvSpPr>
            <a:spLocks noGrp="1"/>
          </p:cNvSpPr>
          <p:nvPr>
            <p:ph type="sldNum" sz="quarter" idx="10"/>
          </p:nvPr>
        </p:nvSpPr>
        <p:spPr/>
        <p:txBody>
          <a:bodyPr/>
          <a:lstStyle/>
          <a:p>
            <a:fld id="{4E4946A3-FD68-4E77-9DEF-1E7536A4AD96}" type="slidenum">
              <a:rPr lang="en-US" smtClean="0"/>
              <a:t>33</a:t>
            </a:fld>
            <a:endParaRPr lang="en-US"/>
          </a:p>
        </p:txBody>
      </p:sp>
    </p:spTree>
    <p:extLst>
      <p:ext uri="{BB962C8B-B14F-4D97-AF65-F5344CB8AC3E}">
        <p14:creationId xmlns:p14="http://schemas.microsoft.com/office/powerpoint/2010/main" val="19425051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tb041003838</a:t>
            </a:r>
          </a:p>
        </p:txBody>
      </p:sp>
      <p:sp>
        <p:nvSpPr>
          <p:cNvPr id="4" name="Slide Number Placeholder 3"/>
          <p:cNvSpPr>
            <a:spLocks noGrp="1"/>
          </p:cNvSpPr>
          <p:nvPr>
            <p:ph type="sldNum" sz="quarter" idx="10"/>
          </p:nvPr>
        </p:nvSpPr>
        <p:spPr/>
        <p:txBody>
          <a:bodyPr/>
          <a:lstStyle/>
          <a:p>
            <a:fld id="{4E4946A3-FD68-4E77-9DEF-1E7536A4AD96}" type="slidenum">
              <a:rPr lang="en-US" smtClean="0"/>
              <a:t>34</a:t>
            </a:fld>
            <a:endParaRPr lang="en-US"/>
          </a:p>
        </p:txBody>
      </p:sp>
    </p:spTree>
    <p:extLst>
      <p:ext uri="{BB962C8B-B14F-4D97-AF65-F5344CB8AC3E}">
        <p14:creationId xmlns:p14="http://schemas.microsoft.com/office/powerpoint/2010/main" val="141351849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gs110094b204</a:t>
            </a:r>
          </a:p>
        </p:txBody>
      </p:sp>
      <p:sp>
        <p:nvSpPr>
          <p:cNvPr id="4" name="Slide Number Placeholder 3"/>
          <p:cNvSpPr>
            <a:spLocks noGrp="1"/>
          </p:cNvSpPr>
          <p:nvPr>
            <p:ph type="sldNum" sz="quarter" idx="10"/>
          </p:nvPr>
        </p:nvSpPr>
        <p:spPr/>
        <p:txBody>
          <a:bodyPr/>
          <a:lstStyle/>
          <a:p>
            <a:fld id="{4E4946A3-FD68-4E77-9DEF-1E7536A4AD96}" type="slidenum">
              <a:rPr lang="en-US" smtClean="0"/>
              <a:t>35</a:t>
            </a:fld>
            <a:endParaRPr lang="en-US"/>
          </a:p>
        </p:txBody>
      </p:sp>
    </p:spTree>
    <p:extLst>
      <p:ext uri="{BB962C8B-B14F-4D97-AF65-F5344CB8AC3E}">
        <p14:creationId xmlns:p14="http://schemas.microsoft.com/office/powerpoint/2010/main" val="54065299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tb112103290</a:t>
            </a:r>
          </a:p>
        </p:txBody>
      </p:sp>
      <p:sp>
        <p:nvSpPr>
          <p:cNvPr id="4" name="Slide Number Placeholder 3"/>
          <p:cNvSpPr>
            <a:spLocks noGrp="1"/>
          </p:cNvSpPr>
          <p:nvPr>
            <p:ph type="sldNum" sz="quarter" idx="10"/>
          </p:nvPr>
        </p:nvSpPr>
        <p:spPr/>
        <p:txBody>
          <a:bodyPr/>
          <a:lstStyle/>
          <a:p>
            <a:fld id="{4E4946A3-FD68-4E77-9DEF-1E7536A4AD96}" type="slidenum">
              <a:rPr lang="en-US" smtClean="0"/>
              <a:t>36</a:t>
            </a:fld>
            <a:endParaRPr lang="en-US"/>
          </a:p>
        </p:txBody>
      </p:sp>
    </p:spTree>
    <p:extLst>
      <p:ext uri="{BB962C8B-B14F-4D97-AF65-F5344CB8AC3E}">
        <p14:creationId xmlns:p14="http://schemas.microsoft.com/office/powerpoint/2010/main" val="203650372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This American Colony photograph was taken between 1900 and 1920.</a:t>
            </a:r>
          </a:p>
          <a:p>
            <a:endParaRPr lang="en-US" sz="1200" b="0" i="0" kern="1200" dirty="0">
              <a:solidFill>
                <a:schemeClr val="tx1"/>
              </a:solidFill>
              <a:effectLst/>
              <a:latin typeface="+mn-lt"/>
              <a:ea typeface="+mn-ea"/>
              <a:cs typeface="+mn-cs"/>
            </a:endParaRPr>
          </a:p>
          <a:p>
            <a:r>
              <a:rPr lang="en-US" dirty="0"/>
              <a:t>mat05363</a:t>
            </a:r>
          </a:p>
        </p:txBody>
      </p:sp>
      <p:sp>
        <p:nvSpPr>
          <p:cNvPr id="4" name="Slide Number Placeholder 3"/>
          <p:cNvSpPr>
            <a:spLocks noGrp="1"/>
          </p:cNvSpPr>
          <p:nvPr>
            <p:ph type="sldNum" sz="quarter" idx="10"/>
          </p:nvPr>
        </p:nvSpPr>
        <p:spPr/>
        <p:txBody>
          <a:bodyPr/>
          <a:lstStyle/>
          <a:p>
            <a:fld id="{4E4946A3-FD68-4E77-9DEF-1E7536A4AD96}" type="slidenum">
              <a:rPr lang="en-US" smtClean="0"/>
              <a:t>37</a:t>
            </a:fld>
            <a:endParaRPr lang="en-US"/>
          </a:p>
        </p:txBody>
      </p:sp>
    </p:spTree>
    <p:extLst>
      <p:ext uri="{BB962C8B-B14F-4D97-AF65-F5344CB8AC3E}">
        <p14:creationId xmlns:p14="http://schemas.microsoft.com/office/powerpoint/2010/main" val="102249564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display was photographed</a:t>
            </a:r>
            <a:r>
              <a:rPr lang="en-US" baseline="0" dirty="0"/>
              <a:t> at the National Museum of Iran in Tehran.</a:t>
            </a:r>
            <a:endParaRPr lang="en-US" dirty="0"/>
          </a:p>
          <a:p>
            <a:endParaRPr lang="en-US" dirty="0"/>
          </a:p>
          <a:p>
            <a:r>
              <a:rPr lang="en-US" dirty="0"/>
              <a:t>tb0514183950</a:t>
            </a:r>
          </a:p>
        </p:txBody>
      </p:sp>
      <p:sp>
        <p:nvSpPr>
          <p:cNvPr id="4" name="Slide Number Placeholder 3"/>
          <p:cNvSpPr>
            <a:spLocks noGrp="1"/>
          </p:cNvSpPr>
          <p:nvPr>
            <p:ph type="sldNum" sz="quarter" idx="10"/>
          </p:nvPr>
        </p:nvSpPr>
        <p:spPr/>
        <p:txBody>
          <a:bodyPr/>
          <a:lstStyle/>
          <a:p>
            <a:fld id="{4E4946A3-FD68-4E77-9DEF-1E7536A4AD96}" type="slidenum">
              <a:rPr lang="en-US" smtClean="0"/>
              <a:t>38</a:t>
            </a:fld>
            <a:endParaRPr lang="en-US"/>
          </a:p>
        </p:txBody>
      </p:sp>
    </p:spTree>
    <p:extLst>
      <p:ext uri="{BB962C8B-B14F-4D97-AF65-F5344CB8AC3E}">
        <p14:creationId xmlns:p14="http://schemas.microsoft.com/office/powerpoint/2010/main" val="149920628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Iron weapons from antiquity are rarely preserved, since iron rusts and deteriorates over time. This iron sword was</a:t>
            </a:r>
            <a:r>
              <a:rPr lang="en-US" baseline="0" dirty="0"/>
              <a:t> photographed</a:t>
            </a:r>
            <a:r>
              <a:rPr lang="en-US" dirty="0"/>
              <a:t> in the National Museum of Iran.</a:t>
            </a:r>
          </a:p>
          <a:p>
            <a:endParaRPr lang="en-US" dirty="0"/>
          </a:p>
          <a:p>
            <a:r>
              <a:rPr lang="en-US" dirty="0"/>
              <a:t>tb0514184386</a:t>
            </a:r>
          </a:p>
        </p:txBody>
      </p:sp>
      <p:sp>
        <p:nvSpPr>
          <p:cNvPr id="4" name="Slide Number Placeholder 3"/>
          <p:cNvSpPr>
            <a:spLocks noGrp="1"/>
          </p:cNvSpPr>
          <p:nvPr>
            <p:ph type="sldNum" sz="quarter" idx="10"/>
          </p:nvPr>
        </p:nvSpPr>
        <p:spPr/>
        <p:txBody>
          <a:bodyPr/>
          <a:lstStyle/>
          <a:p>
            <a:fld id="{4E4946A3-FD68-4E77-9DEF-1E7536A4AD96}" type="slidenum">
              <a:rPr lang="en-US" smtClean="0"/>
              <a:t>39</a:t>
            </a:fld>
            <a:endParaRPr lang="en-US"/>
          </a:p>
        </p:txBody>
      </p:sp>
    </p:spTree>
    <p:extLst>
      <p:ext uri="{BB962C8B-B14F-4D97-AF65-F5344CB8AC3E}">
        <p14:creationId xmlns:p14="http://schemas.microsoft.com/office/powerpoint/2010/main" val="200252548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From the context, it is doubtless that David refers to honor bestowed on him by God. This relief illustrates one of the ways in which a king might reward someone who performed well in battle or served the king in some extraordinary way. In this case, the man being rewarded in Horemheb, a military leader who eventually came to the throne himself (r. 1319–1292 BC). He is being rewarded with numerous golden collars, an item that the kings of the 18th dynasty were fond of giving on special occasions. This relief </a:t>
            </a:r>
            <a:r>
              <a:rPr lang="en-US" dirty="0"/>
              <a:t>was </a:t>
            </a:r>
            <a:r>
              <a:rPr lang="en-US" baseline="0" dirty="0"/>
              <a:t>photographed at the </a:t>
            </a:r>
            <a:r>
              <a:rPr lang="en-US" dirty="0"/>
              <a:t>National Museum of Antiquities (Rijksmuseum van Oudheden) in Leiden.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adr1805205628</a:t>
            </a:r>
          </a:p>
        </p:txBody>
      </p:sp>
      <p:sp>
        <p:nvSpPr>
          <p:cNvPr id="4" name="Slide Number Placeholder 3"/>
          <p:cNvSpPr>
            <a:spLocks noGrp="1"/>
          </p:cNvSpPr>
          <p:nvPr>
            <p:ph type="sldNum" sz="quarter" idx="10"/>
          </p:nvPr>
        </p:nvSpPr>
        <p:spPr/>
        <p:txBody>
          <a:bodyPr/>
          <a:lstStyle/>
          <a:p>
            <a:fld id="{4E4946A3-FD68-4E77-9DEF-1E7536A4AD96}" type="slidenum">
              <a:rPr lang="en-US" smtClean="0"/>
              <a:t>4</a:t>
            </a:fld>
            <a:endParaRPr lang="en-US"/>
          </a:p>
        </p:txBody>
      </p:sp>
    </p:spTree>
    <p:extLst>
      <p:ext uri="{BB962C8B-B14F-4D97-AF65-F5344CB8AC3E}">
        <p14:creationId xmlns:p14="http://schemas.microsoft.com/office/powerpoint/2010/main" val="102856189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display was photographed at the British Museum.</a:t>
            </a:r>
          </a:p>
          <a:p>
            <a:endParaRPr lang="en-US" dirty="0"/>
          </a:p>
          <a:p>
            <a:r>
              <a:rPr lang="en-US" dirty="0"/>
              <a:t>tb0929197338</a:t>
            </a:r>
          </a:p>
        </p:txBody>
      </p:sp>
      <p:sp>
        <p:nvSpPr>
          <p:cNvPr id="4" name="Slide Number Placeholder 3"/>
          <p:cNvSpPr>
            <a:spLocks noGrp="1"/>
          </p:cNvSpPr>
          <p:nvPr>
            <p:ph type="sldNum" sz="quarter" idx="10"/>
          </p:nvPr>
        </p:nvSpPr>
        <p:spPr/>
        <p:txBody>
          <a:bodyPr/>
          <a:lstStyle/>
          <a:p>
            <a:fld id="{4E4946A3-FD68-4E77-9DEF-1E7536A4AD96}" type="slidenum">
              <a:rPr lang="en-US" smtClean="0"/>
              <a:t>40</a:t>
            </a:fld>
            <a:endParaRPr lang="en-US"/>
          </a:p>
        </p:txBody>
      </p:sp>
    </p:spTree>
    <p:extLst>
      <p:ext uri="{BB962C8B-B14F-4D97-AF65-F5344CB8AC3E}">
        <p14:creationId xmlns:p14="http://schemas.microsoft.com/office/powerpoint/2010/main" val="259836352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tb0506180803</a:t>
            </a:r>
          </a:p>
        </p:txBody>
      </p:sp>
      <p:sp>
        <p:nvSpPr>
          <p:cNvPr id="4" name="Slide Number Placeholder 3"/>
          <p:cNvSpPr>
            <a:spLocks noGrp="1"/>
          </p:cNvSpPr>
          <p:nvPr>
            <p:ph type="sldNum" sz="quarter" idx="10"/>
          </p:nvPr>
        </p:nvSpPr>
        <p:spPr/>
        <p:txBody>
          <a:bodyPr/>
          <a:lstStyle/>
          <a:p>
            <a:fld id="{4E4946A3-FD68-4E77-9DEF-1E7536A4AD96}" type="slidenum">
              <a:rPr lang="en-US" smtClean="0"/>
              <a:t>41</a:t>
            </a:fld>
            <a:endParaRPr lang="en-US"/>
          </a:p>
        </p:txBody>
      </p:sp>
    </p:spTree>
    <p:extLst>
      <p:ext uri="{BB962C8B-B14F-4D97-AF65-F5344CB8AC3E}">
        <p14:creationId xmlns:p14="http://schemas.microsoft.com/office/powerpoint/2010/main" val="149920628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This American Colony photograph was taken between 1900 and 1920. Homs is located in central Syria.</a:t>
            </a:r>
          </a:p>
          <a:p>
            <a:endParaRPr lang="en-US" sz="1200" b="0" i="0" kern="1200" dirty="0">
              <a:solidFill>
                <a:schemeClr val="tx1"/>
              </a:solidFill>
              <a:effectLst/>
              <a:latin typeface="+mn-lt"/>
              <a:ea typeface="+mn-ea"/>
              <a:cs typeface="+mn-cs"/>
            </a:endParaRPr>
          </a:p>
          <a:p>
            <a:r>
              <a:rPr lang="en-US" dirty="0"/>
              <a:t>mat02208</a:t>
            </a:r>
          </a:p>
        </p:txBody>
      </p:sp>
      <p:sp>
        <p:nvSpPr>
          <p:cNvPr id="4" name="Slide Number Placeholder 3"/>
          <p:cNvSpPr>
            <a:spLocks noGrp="1"/>
          </p:cNvSpPr>
          <p:nvPr>
            <p:ph type="sldNum" sz="quarter" idx="10"/>
          </p:nvPr>
        </p:nvSpPr>
        <p:spPr/>
        <p:txBody>
          <a:bodyPr/>
          <a:lstStyle/>
          <a:p>
            <a:fld id="{4E4946A3-FD68-4E77-9DEF-1E7536A4AD96}" type="slidenum">
              <a:rPr lang="en-US" smtClean="0"/>
              <a:t>42</a:t>
            </a:fld>
            <a:endParaRPr lang="en-US"/>
          </a:p>
        </p:txBody>
      </p:sp>
    </p:spTree>
    <p:extLst>
      <p:ext uri="{BB962C8B-B14F-4D97-AF65-F5344CB8AC3E}">
        <p14:creationId xmlns:p14="http://schemas.microsoft.com/office/powerpoint/2010/main" val="45478930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tb070506215</a:t>
            </a:r>
          </a:p>
        </p:txBody>
      </p:sp>
      <p:sp>
        <p:nvSpPr>
          <p:cNvPr id="4" name="Slide Number Placeholder 3"/>
          <p:cNvSpPr>
            <a:spLocks noGrp="1"/>
          </p:cNvSpPr>
          <p:nvPr>
            <p:ph type="sldNum" sz="quarter" idx="10"/>
          </p:nvPr>
        </p:nvSpPr>
        <p:spPr/>
        <p:txBody>
          <a:bodyPr/>
          <a:lstStyle/>
          <a:p>
            <a:fld id="{4E4946A3-FD68-4E77-9DEF-1E7536A4AD96}" type="slidenum">
              <a:rPr lang="en-US" smtClean="0"/>
              <a:t>43</a:t>
            </a:fld>
            <a:endParaRPr lang="en-US"/>
          </a:p>
        </p:txBody>
      </p:sp>
    </p:spTree>
    <p:extLst>
      <p:ext uri="{BB962C8B-B14F-4D97-AF65-F5344CB8AC3E}">
        <p14:creationId xmlns:p14="http://schemas.microsoft.com/office/powerpoint/2010/main" val="454789302"/>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image is in the public domain, via The Jewish Museum: https://thejewishmuseum.org/collection/26579-david-s-valiant-men.</a:t>
            </a:r>
          </a:p>
          <a:p>
            <a:endParaRPr lang="en-US" dirty="0"/>
          </a:p>
          <a:p>
            <a:r>
              <a:rPr lang="en-US" dirty="0"/>
              <a:t>tjm26579</a:t>
            </a:r>
          </a:p>
        </p:txBody>
      </p:sp>
      <p:sp>
        <p:nvSpPr>
          <p:cNvPr id="4" name="Slide Number Placeholder 3"/>
          <p:cNvSpPr>
            <a:spLocks noGrp="1"/>
          </p:cNvSpPr>
          <p:nvPr>
            <p:ph type="sldNum" sz="quarter" idx="10"/>
          </p:nvPr>
        </p:nvSpPr>
        <p:spPr/>
        <p:txBody>
          <a:bodyPr/>
          <a:lstStyle/>
          <a:p>
            <a:fld id="{4E4946A3-FD68-4E77-9DEF-1E7536A4AD96}" type="slidenum">
              <a:rPr lang="en-US" smtClean="0">
                <a:solidFill>
                  <a:prstClr val="black"/>
                </a:solidFill>
              </a:rPr>
              <a:pPr/>
              <a:t>44</a:t>
            </a:fld>
            <a:endParaRPr lang="en-US">
              <a:solidFill>
                <a:prstClr val="black"/>
              </a:solidFill>
            </a:endParaRPr>
          </a:p>
        </p:txBody>
      </p:sp>
    </p:spTree>
    <p:extLst>
      <p:ext uri="{BB962C8B-B14F-4D97-AF65-F5344CB8AC3E}">
        <p14:creationId xmlns:p14="http://schemas.microsoft.com/office/powerpoint/2010/main" val="4215749213"/>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Ancient kings surrounded</a:t>
            </a:r>
            <a:r>
              <a:rPr lang="en-US" sz="1200" kern="1200" baseline="0" dirty="0">
                <a:solidFill>
                  <a:schemeClr val="tx1"/>
                </a:solidFill>
                <a:effectLst/>
                <a:latin typeface="+mn-lt"/>
                <a:ea typeface="+mn-ea"/>
                <a:cs typeface="+mn-cs"/>
              </a:rPr>
              <a:t> themselves with those who were the most capable. David’s men of prowess were referred to as his “mighty men,” indicating their particular ability to decimate various enemies. This relief shows the Assyrian king Sennacherib on his throne, with such men standing before him. This relief was photographed at the British Museum.</a:t>
            </a:r>
            <a:endParaRPr lang="en-US" dirty="0"/>
          </a:p>
          <a:p>
            <a:endParaRPr lang="en-US" dirty="0"/>
          </a:p>
          <a:p>
            <a:r>
              <a:rPr lang="en-US" dirty="0"/>
              <a:t>tb112004325</a:t>
            </a:r>
          </a:p>
        </p:txBody>
      </p:sp>
      <p:sp>
        <p:nvSpPr>
          <p:cNvPr id="4" name="Slide Number Placeholder 3"/>
          <p:cNvSpPr>
            <a:spLocks noGrp="1"/>
          </p:cNvSpPr>
          <p:nvPr>
            <p:ph type="sldNum" sz="quarter" idx="10"/>
          </p:nvPr>
        </p:nvSpPr>
        <p:spPr/>
        <p:txBody>
          <a:bodyPr/>
          <a:lstStyle/>
          <a:p>
            <a:fld id="{4E4946A3-FD68-4E77-9DEF-1E7536A4AD96}" type="slidenum">
              <a:rPr lang="en-US" smtClean="0"/>
              <a:t>45</a:t>
            </a:fld>
            <a:endParaRPr lang="en-US"/>
          </a:p>
        </p:txBody>
      </p:sp>
    </p:spTree>
    <p:extLst>
      <p:ext uri="{BB962C8B-B14F-4D97-AF65-F5344CB8AC3E}">
        <p14:creationId xmlns:p14="http://schemas.microsoft.com/office/powerpoint/2010/main" val="2072600127"/>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a:effectLst/>
                <a:latin typeface="+mn-lt"/>
                <a:ea typeface="+mn-ea"/>
                <a:cs typeface="+mn-cs"/>
              </a:rPr>
              <a:t>This illustration comes from Sir Austen Henry Layard, </a:t>
            </a:r>
            <a:r>
              <a:rPr lang="en-US" sz="1200" i="1" kern="1200" dirty="0">
                <a:effectLst/>
                <a:latin typeface="+mn-lt"/>
                <a:ea typeface="+mn-ea"/>
                <a:cs typeface="+mn-cs"/>
              </a:rPr>
              <a:t>Second Series of the Monuments of Nineveh</a:t>
            </a:r>
            <a:r>
              <a:rPr lang="en-US" sz="1200" kern="1200" dirty="0">
                <a:effectLst/>
                <a:latin typeface="+mn-lt"/>
                <a:ea typeface="+mn-ea"/>
                <a:cs typeface="+mn-cs"/>
              </a:rPr>
              <a:t>, published in 1853. Public domain, from The New York Public Library, </a:t>
            </a:r>
            <a:r>
              <a:rPr lang="en-US" sz="1200" u="sng" kern="1200" dirty="0">
                <a:effectLst/>
                <a:latin typeface="+mn-lt"/>
                <a:ea typeface="+mn-ea"/>
                <a:cs typeface="+mn-cs"/>
                <a:hlinkClick r:id="rId3">
                  <a:extLst>
                    <a:ext uri="{A12FA001-AC4F-418D-AE19-62706E023703}">
                      <ahyp:hlinkClr xmlns:ahyp="http://schemas.microsoft.com/office/drawing/2018/hyperlinkcolor" val="tx"/>
                    </a:ext>
                  </a:extLst>
                </a:hlinkClick>
              </a:rPr>
              <a:t>http://digitalcollections.nypl.org/items/510d47dc-474b-a3d9-e040-e00a18064a99</a:t>
            </a:r>
            <a:endParaRPr lang="en-US" dirty="0"/>
          </a:p>
          <a:p>
            <a:endParaRPr lang="en-US" dirty="0"/>
          </a:p>
          <a:p>
            <a:r>
              <a:rPr lang="en-US" dirty="0"/>
              <a:t>nypl</a:t>
            </a:r>
            <a:r>
              <a:rPr lang="en-US" sz="1200" b="0" i="0" kern="1200" dirty="0">
                <a:effectLst/>
                <a:latin typeface="+mn-lt"/>
                <a:ea typeface="+mn-ea"/>
                <a:cs typeface="+mn-cs"/>
              </a:rPr>
              <a:t>494761</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46</a:t>
            </a:fld>
            <a:endParaRPr lang="en-US"/>
          </a:p>
        </p:txBody>
      </p:sp>
    </p:spTree>
    <p:extLst>
      <p:ext uri="{BB962C8B-B14F-4D97-AF65-F5344CB8AC3E}">
        <p14:creationId xmlns:p14="http://schemas.microsoft.com/office/powerpoint/2010/main" val="2072600127"/>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err="1"/>
              <a:t>Josheb-basshebeth</a:t>
            </a:r>
            <a:r>
              <a:rPr lang="en-US" baseline="0" dirty="0"/>
              <a:t> a </a:t>
            </a:r>
            <a:r>
              <a:rPr lang="en-US" baseline="0" dirty="0" err="1"/>
              <a:t>Tahchemonite</a:t>
            </a:r>
            <a:r>
              <a:rPr lang="en-US" baseline="0" dirty="0"/>
              <a:t> is probably a corruption of </a:t>
            </a:r>
            <a:r>
              <a:rPr lang="en-US" baseline="0" dirty="0" err="1"/>
              <a:t>Jashobeam</a:t>
            </a:r>
            <a:r>
              <a:rPr lang="en-US" baseline="0" dirty="0"/>
              <a:t> a </a:t>
            </a:r>
            <a:r>
              <a:rPr lang="en-US" baseline="0" dirty="0" err="1"/>
              <a:t>Hachmonite</a:t>
            </a:r>
            <a:r>
              <a:rPr lang="en-US" baseline="0" dirty="0"/>
              <a:t> (1 Chr 11:11). </a:t>
            </a:r>
            <a:r>
              <a:rPr lang="en-US" baseline="0" dirty="0" err="1"/>
              <a:t>Hachmoni</a:t>
            </a:r>
            <a:r>
              <a:rPr lang="en-US" baseline="0" dirty="0"/>
              <a:t> seems to be a clan name, but nothing else is known of this clan or its location. Some have suggested that the the original form of the name may have been Esh-baal. Interestingly, an early Iron Age IIA inscription was uncovered at Khirbet Qeiyafa that reads “Esh-baal (son) of </a:t>
            </a:r>
            <a:r>
              <a:rPr lang="en-US" baseline="0" dirty="0" err="1"/>
              <a:t>Bʿada</a:t>
            </a:r>
            <a:r>
              <a:rPr lang="en-US" baseline="0" dirty="0"/>
              <a:t>.” </a:t>
            </a:r>
            <a:r>
              <a:rPr lang="en-US" dirty="0"/>
              <a:t>This American</a:t>
            </a:r>
            <a:r>
              <a:rPr lang="en-US" baseline="0" dirty="0"/>
              <a:t> Colony photo was taken </a:t>
            </a:r>
            <a:r>
              <a:rPr lang="en-US" dirty="0"/>
              <a:t>between 1898 and 1914.</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dirty="0"/>
              <a:t>mat06823</a:t>
            </a:r>
          </a:p>
        </p:txBody>
      </p:sp>
      <p:sp>
        <p:nvSpPr>
          <p:cNvPr id="4" name="Slide Number Placeholder 3"/>
          <p:cNvSpPr>
            <a:spLocks noGrp="1"/>
          </p:cNvSpPr>
          <p:nvPr>
            <p:ph type="sldNum" sz="quarter" idx="10"/>
          </p:nvPr>
        </p:nvSpPr>
        <p:spPr/>
        <p:txBody>
          <a:bodyPr/>
          <a:lstStyle/>
          <a:p>
            <a:fld id="{4E4946A3-FD68-4E77-9DEF-1E7536A4AD96}" type="slidenum">
              <a:rPr lang="en-US" smtClean="0"/>
              <a:t>47</a:t>
            </a:fld>
            <a:endParaRPr lang="en-US"/>
          </a:p>
        </p:txBody>
      </p:sp>
    </p:spTree>
    <p:extLst>
      <p:ext uri="{BB962C8B-B14F-4D97-AF65-F5344CB8AC3E}">
        <p14:creationId xmlns:p14="http://schemas.microsoft.com/office/powerpoint/2010/main" val="1111041243"/>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This relief was photographed at the Getty Villa in</a:t>
            </a:r>
            <a:r>
              <a:rPr lang="en-US" sz="1200" kern="1200" baseline="0" dirty="0">
                <a:solidFill>
                  <a:schemeClr val="tx1"/>
                </a:solidFill>
                <a:effectLst/>
                <a:latin typeface="+mn-lt"/>
                <a:ea typeface="+mn-ea"/>
                <a:cs typeface="+mn-cs"/>
              </a:rPr>
              <a:t> southern California</a:t>
            </a:r>
            <a:r>
              <a:rPr lang="en-US" sz="1200" kern="1200" dirty="0">
                <a:solidFill>
                  <a:schemeClr val="tx1"/>
                </a:solidFill>
                <a:effectLst/>
                <a:latin typeface="+mn-lt"/>
                <a:ea typeface="+mn-ea"/>
                <a:cs typeface="+mn-cs"/>
              </a:rPr>
              <a:t>.</a:t>
            </a:r>
            <a:endParaRPr lang="en-US" dirty="0"/>
          </a:p>
          <a:p>
            <a:endParaRPr lang="en-US" dirty="0"/>
          </a:p>
          <a:p>
            <a:r>
              <a:rPr lang="en-US" dirty="0"/>
              <a:t>tb100919330</a:t>
            </a:r>
          </a:p>
        </p:txBody>
      </p:sp>
      <p:sp>
        <p:nvSpPr>
          <p:cNvPr id="4" name="Slide Number Placeholder 3"/>
          <p:cNvSpPr>
            <a:spLocks noGrp="1"/>
          </p:cNvSpPr>
          <p:nvPr>
            <p:ph type="sldNum" sz="quarter" idx="10"/>
          </p:nvPr>
        </p:nvSpPr>
        <p:spPr/>
        <p:txBody>
          <a:bodyPr/>
          <a:lstStyle/>
          <a:p>
            <a:fld id="{4E4946A3-FD68-4E77-9DEF-1E7536A4AD96}" type="slidenum">
              <a:rPr lang="en-US" smtClean="0"/>
              <a:t>48</a:t>
            </a:fld>
            <a:endParaRPr lang="en-US"/>
          </a:p>
        </p:txBody>
      </p:sp>
    </p:spTree>
    <p:extLst>
      <p:ext uri="{BB962C8B-B14F-4D97-AF65-F5344CB8AC3E}">
        <p14:creationId xmlns:p14="http://schemas.microsoft.com/office/powerpoint/2010/main" val="1508528975"/>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This spearhead was photographed at the Bible Lands Museum in Jerusalem</a:t>
            </a:r>
            <a:r>
              <a:rPr lang="en-US" sz="1200" kern="1200" baseline="0" dirty="0">
                <a:solidFill>
                  <a:schemeClr val="tx1"/>
                </a:solidFill>
                <a:effectLst/>
                <a:latin typeface="+mn-lt"/>
                <a:ea typeface="+mn-ea"/>
                <a:cs typeface="+mn-cs"/>
              </a:rPr>
              <a:t>.</a:t>
            </a:r>
            <a:endParaRPr lang="en-US" dirty="0"/>
          </a:p>
          <a:p>
            <a:endParaRPr lang="en-US" dirty="0"/>
          </a:p>
          <a:p>
            <a:r>
              <a:rPr lang="en-US" dirty="0"/>
              <a:t>adr1806263601</a:t>
            </a:r>
          </a:p>
        </p:txBody>
      </p:sp>
      <p:sp>
        <p:nvSpPr>
          <p:cNvPr id="4" name="Slide Number Placeholder 3"/>
          <p:cNvSpPr>
            <a:spLocks noGrp="1"/>
          </p:cNvSpPr>
          <p:nvPr>
            <p:ph type="sldNum" sz="quarter" idx="10"/>
          </p:nvPr>
        </p:nvSpPr>
        <p:spPr/>
        <p:txBody>
          <a:bodyPr/>
          <a:lstStyle/>
          <a:p>
            <a:fld id="{4E4946A3-FD68-4E77-9DEF-1E7536A4AD96}" type="slidenum">
              <a:rPr lang="en-US" smtClean="0"/>
              <a:t>49</a:t>
            </a:fld>
            <a:endParaRPr lang="en-US"/>
          </a:p>
        </p:txBody>
      </p:sp>
    </p:spTree>
    <p:extLst>
      <p:ext uri="{BB962C8B-B14F-4D97-AF65-F5344CB8AC3E}">
        <p14:creationId xmlns:p14="http://schemas.microsoft.com/office/powerpoint/2010/main" val="150852897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David was “raised” from being</a:t>
            </a:r>
            <a:r>
              <a:rPr lang="en-US" baseline="0" dirty="0"/>
              <a:t> the eighth-born son of Jesse in Bethlehem to being the king over all Israel in Jerusalem. This aerial photo provides a distant view of David’s hometown, Bethlehem, which is located on the hill in the medium distance.</a:t>
            </a:r>
          </a:p>
          <a:p>
            <a:endParaRPr lang="en-US" dirty="0"/>
          </a:p>
          <a:p>
            <a:r>
              <a:rPr lang="en-US" dirty="0"/>
              <a:t>ws120915337</a:t>
            </a:r>
          </a:p>
        </p:txBody>
      </p:sp>
      <p:sp>
        <p:nvSpPr>
          <p:cNvPr id="4" name="Slide Number Placeholder 3"/>
          <p:cNvSpPr>
            <a:spLocks noGrp="1"/>
          </p:cNvSpPr>
          <p:nvPr>
            <p:ph type="sldNum" sz="quarter" idx="10"/>
          </p:nvPr>
        </p:nvSpPr>
        <p:spPr/>
        <p:txBody>
          <a:bodyPr/>
          <a:lstStyle/>
          <a:p>
            <a:fld id="{4E4946A3-FD68-4E77-9DEF-1E7536A4AD96}" type="slidenum">
              <a:rPr lang="en-US" smtClean="0"/>
              <a:t>5</a:t>
            </a:fld>
            <a:endParaRPr lang="en-US"/>
          </a:p>
        </p:txBody>
      </p:sp>
    </p:spTree>
    <p:extLst>
      <p:ext uri="{BB962C8B-B14F-4D97-AF65-F5344CB8AC3E}">
        <p14:creationId xmlns:p14="http://schemas.microsoft.com/office/powerpoint/2010/main" val="868731515"/>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Spears were a standard piece of military equipment</a:t>
            </a:r>
            <a:r>
              <a:rPr lang="en-US" sz="1200" kern="1200" baseline="0" dirty="0">
                <a:solidFill>
                  <a:schemeClr val="tx1"/>
                </a:solidFill>
                <a:effectLst/>
                <a:latin typeface="+mn-lt"/>
                <a:ea typeface="+mn-ea"/>
                <a:cs typeface="+mn-cs"/>
              </a:rPr>
              <a:t> for millennia. </a:t>
            </a:r>
            <a:r>
              <a:rPr lang="en-US" sz="1200" kern="1200" dirty="0">
                <a:solidFill>
                  <a:schemeClr val="tx1"/>
                </a:solidFill>
                <a:effectLst/>
                <a:latin typeface="+mn-lt"/>
                <a:ea typeface="+mn-ea"/>
                <a:cs typeface="+mn-cs"/>
              </a:rPr>
              <a:t>This mosaic comes from the House of the Faun at Pompeii. It is</a:t>
            </a:r>
            <a:r>
              <a:rPr lang="en-US" sz="1200" kern="1200" baseline="0" dirty="0">
                <a:solidFill>
                  <a:schemeClr val="tx1"/>
                </a:solidFill>
                <a:effectLst/>
                <a:latin typeface="+mn-lt"/>
                <a:ea typeface="+mn-ea"/>
                <a:cs typeface="+mn-cs"/>
              </a:rPr>
              <a:t> thought to be based on a painting by </a:t>
            </a:r>
            <a:r>
              <a:rPr lang="en-US" sz="1200" kern="1200" baseline="0" dirty="0" err="1">
                <a:solidFill>
                  <a:schemeClr val="tx1"/>
                </a:solidFill>
                <a:effectLst/>
                <a:latin typeface="+mn-lt"/>
                <a:ea typeface="+mn-ea"/>
                <a:cs typeface="+mn-cs"/>
              </a:rPr>
              <a:t>Philoxenos</a:t>
            </a:r>
            <a:r>
              <a:rPr lang="en-US" sz="1200" kern="1200" baseline="0" dirty="0">
                <a:solidFill>
                  <a:schemeClr val="tx1"/>
                </a:solidFill>
                <a:effectLst/>
                <a:latin typeface="+mn-lt"/>
                <a:ea typeface="+mn-ea"/>
                <a:cs typeface="+mn-cs"/>
              </a:rPr>
              <a:t> in the 4th century BC. It</a:t>
            </a:r>
            <a:r>
              <a:rPr lang="en-US" sz="1200" kern="1200" dirty="0">
                <a:solidFill>
                  <a:schemeClr val="tx1"/>
                </a:solidFill>
                <a:effectLst/>
                <a:latin typeface="+mn-lt"/>
                <a:ea typeface="+mn-ea"/>
                <a:cs typeface="+mn-cs"/>
              </a:rPr>
              <a:t> was photographed at</a:t>
            </a:r>
            <a:r>
              <a:rPr lang="en-US" sz="1200" kern="1200" baseline="0" dirty="0">
                <a:solidFill>
                  <a:schemeClr val="tx1"/>
                </a:solidFill>
                <a:effectLst/>
                <a:latin typeface="+mn-lt"/>
                <a:ea typeface="+mn-ea"/>
                <a:cs typeface="+mn-cs"/>
              </a:rPr>
              <a:t> the Naples Archaeological Museum.</a:t>
            </a:r>
            <a:endParaRPr lang="en-US" dirty="0"/>
          </a:p>
          <a:p>
            <a:endParaRPr lang="en-US" dirty="0"/>
          </a:p>
          <a:p>
            <a:r>
              <a:rPr lang="en-US" dirty="0"/>
              <a:t>tb0515170674</a:t>
            </a:r>
          </a:p>
        </p:txBody>
      </p:sp>
      <p:sp>
        <p:nvSpPr>
          <p:cNvPr id="4" name="Slide Number Placeholder 3"/>
          <p:cNvSpPr>
            <a:spLocks noGrp="1"/>
          </p:cNvSpPr>
          <p:nvPr>
            <p:ph type="sldNum" sz="quarter" idx="10"/>
          </p:nvPr>
        </p:nvSpPr>
        <p:spPr/>
        <p:txBody>
          <a:bodyPr/>
          <a:lstStyle/>
          <a:p>
            <a:fld id="{4E4946A3-FD68-4E77-9DEF-1E7536A4AD96}" type="slidenum">
              <a:rPr lang="en-US" smtClean="0"/>
              <a:t>50</a:t>
            </a:fld>
            <a:endParaRPr lang="en-US"/>
          </a:p>
        </p:txBody>
      </p:sp>
    </p:spTree>
    <p:extLst>
      <p:ext uri="{BB962C8B-B14F-4D97-AF65-F5344CB8AC3E}">
        <p14:creationId xmlns:p14="http://schemas.microsoft.com/office/powerpoint/2010/main" val="1508528975"/>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effectLst/>
                <a:latin typeface="+mn-lt"/>
                <a:ea typeface="+mn-ea"/>
                <a:cs typeface="+mn-cs"/>
              </a:rPr>
              <a:t>This illustration comes from Paul Emile </a:t>
            </a:r>
            <a:r>
              <a:rPr lang="en-US" sz="1200" kern="1200" dirty="0" err="1">
                <a:effectLst/>
                <a:latin typeface="+mn-lt"/>
                <a:ea typeface="+mn-ea"/>
                <a:cs typeface="+mn-cs"/>
              </a:rPr>
              <a:t>Botta</a:t>
            </a:r>
            <a:r>
              <a:rPr lang="en-US" sz="1200" kern="1200" dirty="0">
                <a:effectLst/>
                <a:latin typeface="+mn-lt"/>
                <a:ea typeface="+mn-ea"/>
                <a:cs typeface="+mn-cs"/>
              </a:rPr>
              <a:t> and Eugène </a:t>
            </a:r>
            <a:r>
              <a:rPr lang="en-US" sz="1200" kern="1200" dirty="0" err="1">
                <a:effectLst/>
                <a:latin typeface="+mn-lt"/>
                <a:ea typeface="+mn-ea"/>
                <a:cs typeface="+mn-cs"/>
              </a:rPr>
              <a:t>Flandin</a:t>
            </a:r>
            <a:r>
              <a:rPr lang="en-US" sz="1200" kern="1200" dirty="0">
                <a:effectLst/>
                <a:latin typeface="+mn-lt"/>
                <a:ea typeface="+mn-ea"/>
                <a:cs typeface="+mn-cs"/>
              </a:rPr>
              <a:t>, </a:t>
            </a:r>
            <a:r>
              <a:rPr lang="en-US" sz="1200" i="1" kern="1200" dirty="0">
                <a:effectLst/>
                <a:latin typeface="+mn-lt"/>
                <a:ea typeface="+mn-ea"/>
                <a:cs typeface="+mn-cs"/>
              </a:rPr>
              <a:t>Monument de </a:t>
            </a:r>
            <a:r>
              <a:rPr lang="en-US" sz="1200" i="1" kern="1200" dirty="0" err="1">
                <a:effectLst/>
                <a:latin typeface="+mn-lt"/>
                <a:ea typeface="+mn-ea"/>
                <a:cs typeface="+mn-cs"/>
              </a:rPr>
              <a:t>Ninive</a:t>
            </a:r>
            <a:r>
              <a:rPr lang="en-US" sz="1200" kern="1200" dirty="0">
                <a:effectLst/>
                <a:latin typeface="+mn-lt"/>
                <a:ea typeface="+mn-ea"/>
                <a:cs typeface="+mn-cs"/>
              </a:rPr>
              <a:t>, published in 1849–50. Public domain, from The New York Public Library, </a:t>
            </a:r>
            <a:r>
              <a:rPr lang="en-US" sz="1200" u="sng" kern="1200" dirty="0">
                <a:effectLst/>
                <a:latin typeface="+mn-lt"/>
                <a:ea typeface="+mn-ea"/>
                <a:cs typeface="+mn-cs"/>
                <a:hlinkClick r:id="rId3">
                  <a:extLst>
                    <a:ext uri="{A12FA001-AC4F-418D-AE19-62706E023703}">
                      <ahyp:hlinkClr xmlns:ahyp="http://schemas.microsoft.com/office/drawing/2018/hyperlinkcolor" val="tx"/>
                    </a:ext>
                  </a:extLst>
                </a:hlinkClick>
              </a:rPr>
              <a:t>http://digitalcollections.nypl.org/items/510d47e2-728d-a3d9-e040-e00a18064a99</a:t>
            </a:r>
            <a:endParaRPr lang="en-US" dirty="0"/>
          </a:p>
          <a:p>
            <a:endParaRPr lang="en-US" dirty="0"/>
          </a:p>
          <a:p>
            <a:r>
              <a:rPr lang="en-US" dirty="0"/>
              <a:t>nypl</a:t>
            </a:r>
            <a:r>
              <a:rPr lang="en-US" sz="1200" b="0" i="0" kern="1200" dirty="0">
                <a:effectLst/>
                <a:latin typeface="+mn-lt"/>
                <a:ea typeface="+mn-ea"/>
                <a:cs typeface="+mn-cs"/>
              </a:rPr>
              <a:t>1534763</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51</a:t>
            </a:fld>
            <a:endParaRPr lang="en-US"/>
          </a:p>
        </p:txBody>
      </p:sp>
    </p:spTree>
    <p:extLst>
      <p:ext uri="{BB962C8B-B14F-4D97-AF65-F5344CB8AC3E}">
        <p14:creationId xmlns:p14="http://schemas.microsoft.com/office/powerpoint/2010/main" val="1508528975"/>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According to 1 Chronicles 8:4, </a:t>
            </a:r>
            <a:r>
              <a:rPr lang="en-US" dirty="0" err="1"/>
              <a:t>Ahoah</a:t>
            </a:r>
            <a:r>
              <a:rPr lang="en-US" dirty="0"/>
              <a:t> was a</a:t>
            </a:r>
            <a:r>
              <a:rPr lang="en-US" baseline="0" dirty="0"/>
              <a:t> clan of Benjamin. Two of David’s mighty men were from this clan—</a:t>
            </a:r>
            <a:r>
              <a:rPr lang="en-US" baseline="0" dirty="0" err="1"/>
              <a:t>Eleazar</a:t>
            </a:r>
            <a:r>
              <a:rPr lang="en-US" baseline="0" dirty="0"/>
              <a:t> (2 Sam 23:9; 1 Chr 11:12, cf. 1 Chr 27:4, which mentions </a:t>
            </a:r>
            <a:r>
              <a:rPr lang="en-US" baseline="0" dirty="0" err="1"/>
              <a:t>Dodai</a:t>
            </a:r>
            <a:r>
              <a:rPr lang="en-US" baseline="0" dirty="0"/>
              <a:t>/Dodo the father of Eleazar) and </a:t>
            </a:r>
            <a:r>
              <a:rPr lang="en-US" baseline="0" dirty="0" err="1"/>
              <a:t>Zalmon</a:t>
            </a:r>
            <a:r>
              <a:rPr lang="en-US" baseline="0" dirty="0"/>
              <a:t>/Ila (2 Sam 23:28; 1 Chr 11:29). </a:t>
            </a:r>
            <a:r>
              <a:rPr lang="en-US" dirty="0"/>
              <a:t>This limestone relief was photographed at the Ankara Museum of Anatolian Civilizations.</a:t>
            </a:r>
          </a:p>
          <a:p>
            <a:endParaRPr lang="en-US" dirty="0"/>
          </a:p>
          <a:p>
            <a:r>
              <a:rPr lang="en-US" dirty="0"/>
              <a:t>adr1006032105</a:t>
            </a:r>
          </a:p>
        </p:txBody>
      </p:sp>
      <p:sp>
        <p:nvSpPr>
          <p:cNvPr id="4" name="Slide Number Placeholder 3"/>
          <p:cNvSpPr>
            <a:spLocks noGrp="1"/>
          </p:cNvSpPr>
          <p:nvPr>
            <p:ph type="sldNum" sz="quarter" idx="10"/>
          </p:nvPr>
        </p:nvSpPr>
        <p:spPr/>
        <p:txBody>
          <a:bodyPr/>
          <a:lstStyle/>
          <a:p>
            <a:fld id="{4E4946A3-FD68-4E77-9DEF-1E7536A4AD96}" type="slidenum">
              <a:rPr lang="en-US" smtClean="0"/>
              <a:t>52</a:t>
            </a:fld>
            <a:endParaRPr lang="en-US"/>
          </a:p>
        </p:txBody>
      </p:sp>
    </p:spTree>
    <p:extLst>
      <p:ext uri="{BB962C8B-B14F-4D97-AF65-F5344CB8AC3E}">
        <p14:creationId xmlns:p14="http://schemas.microsoft.com/office/powerpoint/2010/main" val="1621863931"/>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One of the most common and easily recognizable</a:t>
            </a:r>
            <a:r>
              <a:rPr lang="en-US" baseline="0" dirty="0"/>
              <a:t> ways in which the Egyptians depicted the Philistines was wearing tall headdresses, as seen in this relief. </a:t>
            </a:r>
            <a:r>
              <a:rPr lang="en-US" dirty="0"/>
              <a:t>The Philistines can also be recognized because of their use of swan decorations, two-edged swords, spears, and rounded shields. The Egyptians on the other hand, used sickle swords and tombstone-shaped shields. Philistine women and children are shown in ox-driven carts, indicating that the Sea Peoples were not only military invaders, but migrants. The majority of the Sea Peoples are clean-shaven, but some Philistines are depicted with beards. </a:t>
            </a:r>
          </a:p>
          <a:p>
            <a:endParaRPr lang="en-US" dirty="0"/>
          </a:p>
          <a:p>
            <a:r>
              <a:rPr lang="en-US" dirty="0"/>
              <a:t>tb011105856</a:t>
            </a:r>
          </a:p>
        </p:txBody>
      </p:sp>
      <p:sp>
        <p:nvSpPr>
          <p:cNvPr id="4" name="Slide Number Placeholder 3"/>
          <p:cNvSpPr>
            <a:spLocks noGrp="1"/>
          </p:cNvSpPr>
          <p:nvPr>
            <p:ph type="sldNum" sz="quarter" idx="10"/>
          </p:nvPr>
        </p:nvSpPr>
        <p:spPr/>
        <p:txBody>
          <a:bodyPr/>
          <a:lstStyle/>
          <a:p>
            <a:fld id="{4E4946A3-FD68-4E77-9DEF-1E7536A4AD96}" type="slidenum">
              <a:rPr lang="en-US" smtClean="0"/>
              <a:t>53</a:t>
            </a:fld>
            <a:endParaRPr lang="en-US"/>
          </a:p>
        </p:txBody>
      </p:sp>
    </p:spTree>
    <p:extLst>
      <p:ext uri="{BB962C8B-B14F-4D97-AF65-F5344CB8AC3E}">
        <p14:creationId xmlns:p14="http://schemas.microsoft.com/office/powerpoint/2010/main" val="50213102"/>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Apparently,</a:t>
            </a:r>
            <a:r>
              <a:rPr lang="en-US" baseline="0" dirty="0"/>
              <a:t> Eleazar could not let go of the sword after defeating the Philistines. </a:t>
            </a:r>
            <a:r>
              <a:rPr lang="en-US" dirty="0"/>
              <a:t>This set of swords is from a slightly earlier period than David,</a:t>
            </a:r>
            <a:r>
              <a:rPr lang="en-US" baseline="0" dirty="0"/>
              <a:t> but likely represents the kind of sword used by Eleazar. This display</a:t>
            </a:r>
            <a:r>
              <a:rPr lang="en-US" dirty="0"/>
              <a:t> was photographed at the Louvre</a:t>
            </a:r>
            <a:r>
              <a:rPr lang="en-US" baseline="0" dirty="0"/>
              <a:t> </a:t>
            </a:r>
            <a:r>
              <a:rPr lang="en-US" dirty="0"/>
              <a:t>Museum.</a:t>
            </a:r>
          </a:p>
          <a:p>
            <a:endParaRPr lang="en-US" dirty="0"/>
          </a:p>
          <a:p>
            <a:r>
              <a:rPr lang="en-US" dirty="0"/>
              <a:t>tb0927195253</a:t>
            </a:r>
          </a:p>
        </p:txBody>
      </p:sp>
      <p:sp>
        <p:nvSpPr>
          <p:cNvPr id="4" name="Slide Number Placeholder 3"/>
          <p:cNvSpPr>
            <a:spLocks noGrp="1"/>
          </p:cNvSpPr>
          <p:nvPr>
            <p:ph type="sldNum" sz="quarter" idx="10"/>
          </p:nvPr>
        </p:nvSpPr>
        <p:spPr/>
        <p:txBody>
          <a:bodyPr/>
          <a:lstStyle/>
          <a:p>
            <a:fld id="{4E4946A3-FD68-4E77-9DEF-1E7536A4AD96}" type="slidenum">
              <a:rPr lang="en-US" smtClean="0"/>
              <a:t>54</a:t>
            </a:fld>
            <a:endParaRPr lang="en-US"/>
          </a:p>
        </p:txBody>
      </p:sp>
    </p:spTree>
    <p:extLst>
      <p:ext uri="{BB962C8B-B14F-4D97-AF65-F5344CB8AC3E}">
        <p14:creationId xmlns:p14="http://schemas.microsoft.com/office/powerpoint/2010/main" val="207370794"/>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a:t>
            </a:r>
            <a:r>
              <a:rPr lang="en-US" baseline="0" dirty="0"/>
              <a:t> Chronicler’s account gives the location for this event at Pas </a:t>
            </a:r>
            <a:r>
              <a:rPr lang="en-US" baseline="0" dirty="0" err="1"/>
              <a:t>Dammim</a:t>
            </a:r>
            <a:r>
              <a:rPr lang="en-US" baseline="0" dirty="0"/>
              <a:t> (1 Chr 11:13), the same site known as </a:t>
            </a:r>
            <a:r>
              <a:rPr lang="en-US" baseline="0" dirty="0" err="1"/>
              <a:t>Ephes-dammim</a:t>
            </a:r>
            <a:r>
              <a:rPr lang="en-US" baseline="0" dirty="0"/>
              <a:t> in 1 Samuel 17:2. In light of the suitable geographic position (between Socoh and Azekah) and the archaeological remains from the late 11th–early 10th centuries BC, Khirbet Qeiyafa may be identified with the site of Ephes/Pas-</a:t>
            </a:r>
            <a:r>
              <a:rPr lang="en-US" baseline="0" dirty="0" err="1"/>
              <a:t>dammim</a:t>
            </a:r>
            <a:r>
              <a:rPr lang="en-US" baseline="0" dirty="0"/>
              <a:t> (see https://www.bibleplaces.com/blog/2008/10/identity-of-khirbet-qeiyafa/). </a:t>
            </a:r>
          </a:p>
          <a:p>
            <a:endParaRPr lang="en-US" baseline="0" dirty="0"/>
          </a:p>
          <a:p>
            <a:r>
              <a:rPr lang="en-US" baseline="0" dirty="0"/>
              <a:t>On the other hand, it is not clear if Ephes/Pas-</a:t>
            </a:r>
            <a:r>
              <a:rPr lang="en-US" baseline="0" dirty="0" err="1"/>
              <a:t>dammim</a:t>
            </a:r>
            <a:r>
              <a:rPr lang="en-US" baseline="0" dirty="0"/>
              <a:t> should be understood as a town name (it does not appear in any other passage). Another possibility is that the name could be translated as “zero blood,” perhaps a reference to the ”no man’s land” of the Elah Valley between Philistine Gath and Israel/Judah. Even if the latter were the case, however, the Iron Age IIA ruins at Khirbet Qeiyafa could still mark the location of the Philistine encampment within the wider region of Ephes/Pas-</a:t>
            </a:r>
            <a:r>
              <a:rPr lang="en-US" baseline="0" dirty="0" err="1"/>
              <a:t>dammim</a:t>
            </a:r>
            <a:r>
              <a:rPr lang="en-US" baseline="0" dirty="0"/>
              <a:t>. It is worth noting that the term “Lehi” from the parallel passage in 2 Samuel 23:11 and also the Samson narrative (</a:t>
            </a:r>
            <a:r>
              <a:rPr lang="cs-CZ" baseline="0" dirty="0"/>
              <a:t>Judg 15:9, 14, 19)</a:t>
            </a:r>
            <a:r>
              <a:rPr lang="en-US" baseline="0" dirty="0"/>
              <a:t> seems to have a similar connotation as Ephes/Pas-</a:t>
            </a:r>
            <a:r>
              <a:rPr lang="en-US" baseline="0" dirty="0" err="1"/>
              <a:t>dammin</a:t>
            </a:r>
            <a:r>
              <a:rPr lang="en-US" baseline="0" dirty="0"/>
              <a:t> in that both terms refer to a contentious border zone between Israel and the Philistines in the Shephelah. The next slide includes labels.</a:t>
            </a:r>
          </a:p>
          <a:p>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t>tb021707830</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55</a:t>
            </a:fld>
            <a:endParaRPr lang="en-US"/>
          </a:p>
        </p:txBody>
      </p:sp>
    </p:spTree>
    <p:extLst>
      <p:ext uri="{BB962C8B-B14F-4D97-AF65-F5344CB8AC3E}">
        <p14:creationId xmlns:p14="http://schemas.microsoft.com/office/powerpoint/2010/main" val="1032340515"/>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a:t>
            </a:r>
            <a:r>
              <a:rPr lang="en-US" baseline="0" dirty="0"/>
              <a:t> Chronicler’s account gives the location for this event at Pas </a:t>
            </a:r>
            <a:r>
              <a:rPr lang="en-US" baseline="0" dirty="0" err="1"/>
              <a:t>Dammim</a:t>
            </a:r>
            <a:r>
              <a:rPr lang="en-US" baseline="0" dirty="0"/>
              <a:t> (1 Chr 11:13), the same site known as </a:t>
            </a:r>
            <a:r>
              <a:rPr lang="en-US" baseline="0" dirty="0" err="1"/>
              <a:t>Ephes-dammim</a:t>
            </a:r>
            <a:r>
              <a:rPr lang="en-US" baseline="0" dirty="0"/>
              <a:t> in 1 Samuel 17:2. In light of the suitable geographic position (between Socoh and Azekah) and the archaeological remains from the late 11th–early 10th centuries BC, Khirbet Qeiyafa may be identified with the site of </a:t>
            </a:r>
            <a:r>
              <a:rPr lang="en-US" baseline="0" dirty="0" err="1"/>
              <a:t>Ephes</a:t>
            </a:r>
            <a:r>
              <a:rPr lang="en-US" baseline="0" dirty="0"/>
              <a:t>/Pas-</a:t>
            </a:r>
            <a:r>
              <a:rPr lang="en-US" baseline="0" dirty="0" err="1"/>
              <a:t>dammim</a:t>
            </a:r>
            <a:r>
              <a:rPr lang="en-US" baseline="0" dirty="0"/>
              <a:t> (see https://www.bibleplaces.com/blog/2008/10/identity-of-khirbet-qeiyafa/). </a:t>
            </a:r>
          </a:p>
          <a:p>
            <a:endParaRPr lang="en-US" baseline="0" dirty="0"/>
          </a:p>
          <a:p>
            <a:r>
              <a:rPr lang="en-US" baseline="0" dirty="0"/>
              <a:t>On the other hand, it is not clear if </a:t>
            </a:r>
            <a:r>
              <a:rPr lang="en-US" baseline="0" dirty="0" err="1"/>
              <a:t>Ephes</a:t>
            </a:r>
            <a:r>
              <a:rPr lang="en-US" baseline="0" dirty="0"/>
              <a:t>/Pas-</a:t>
            </a:r>
            <a:r>
              <a:rPr lang="en-US" baseline="0" dirty="0" err="1"/>
              <a:t>dammim</a:t>
            </a:r>
            <a:r>
              <a:rPr lang="en-US" baseline="0" dirty="0"/>
              <a:t> should be understood as a town name (it does not appear in any other passage). Another possibility is that the name could be translated as “zero blood,” perhaps a reference to the ”no man’s land” of the </a:t>
            </a:r>
            <a:r>
              <a:rPr lang="en-US" baseline="0" dirty="0" err="1"/>
              <a:t>Elah</a:t>
            </a:r>
            <a:r>
              <a:rPr lang="en-US" baseline="0" dirty="0"/>
              <a:t> Valley between Philistine Gath and Israel/Judah. Even if the latter were the case, however, the Iron Age IIA ruins at Khirbet </a:t>
            </a:r>
            <a:r>
              <a:rPr lang="en-US" baseline="0" dirty="0" err="1"/>
              <a:t>Qeiyafa</a:t>
            </a:r>
            <a:r>
              <a:rPr lang="en-US" baseline="0" dirty="0"/>
              <a:t> could still mark the location of the Philistine encampment within the wider region of </a:t>
            </a:r>
            <a:r>
              <a:rPr lang="en-US" baseline="0" dirty="0" err="1"/>
              <a:t>Ephes</a:t>
            </a:r>
            <a:r>
              <a:rPr lang="en-US" baseline="0" dirty="0"/>
              <a:t>/Pas-</a:t>
            </a:r>
            <a:r>
              <a:rPr lang="en-US" baseline="0" dirty="0" err="1"/>
              <a:t>dammim</a:t>
            </a:r>
            <a:r>
              <a:rPr lang="en-US" baseline="0" dirty="0"/>
              <a:t>. It is worth noting that the term “Lehi” from the parallel passage in 2 Samuel 23:11 and also the Samson narrative (</a:t>
            </a:r>
            <a:r>
              <a:rPr lang="cs-CZ" baseline="0" dirty="0"/>
              <a:t>Judg 15:9, 14, 19)</a:t>
            </a:r>
            <a:r>
              <a:rPr lang="en-US" baseline="0" dirty="0"/>
              <a:t> seems to have a similar connotation as </a:t>
            </a:r>
            <a:r>
              <a:rPr lang="en-US" baseline="0" dirty="0" err="1"/>
              <a:t>Ephes</a:t>
            </a:r>
            <a:r>
              <a:rPr lang="en-US" baseline="0" dirty="0"/>
              <a:t>/Pas-</a:t>
            </a:r>
            <a:r>
              <a:rPr lang="en-US" baseline="0" dirty="0" err="1"/>
              <a:t>dammin</a:t>
            </a:r>
            <a:r>
              <a:rPr lang="en-US" baseline="0" dirty="0"/>
              <a:t> in that both terms refer to a contentious border zone between Israel and the Philistines in the Shephelah.</a:t>
            </a:r>
          </a:p>
          <a:p>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t>tb021707830</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56</a:t>
            </a:fld>
            <a:endParaRPr lang="en-US"/>
          </a:p>
        </p:txBody>
      </p:sp>
    </p:spTree>
    <p:extLst>
      <p:ext uri="{BB962C8B-B14F-4D97-AF65-F5344CB8AC3E}">
        <p14:creationId xmlns:p14="http://schemas.microsoft.com/office/powerpoint/2010/main" val="1705226287"/>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t>This aerial</a:t>
            </a:r>
            <a:r>
              <a:rPr lang="en-US" sz="1200" baseline="0" dirty="0"/>
              <a:t> photo looks past Azekah toward Socoh. The next slide includes labels.</a:t>
            </a:r>
          </a:p>
          <a:p>
            <a:endParaRPr lang="en-US" sz="1200" dirty="0"/>
          </a:p>
          <a:p>
            <a:r>
              <a:rPr lang="en-US" sz="1200" dirty="0"/>
              <a:t>ws031715831</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57</a:t>
            </a:fld>
            <a:endParaRPr lang="en-US"/>
          </a:p>
        </p:txBody>
      </p:sp>
    </p:spTree>
    <p:extLst>
      <p:ext uri="{BB962C8B-B14F-4D97-AF65-F5344CB8AC3E}">
        <p14:creationId xmlns:p14="http://schemas.microsoft.com/office/powerpoint/2010/main" val="499016765"/>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58</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r>
              <a:rPr lang="en-US" sz="1200" dirty="0"/>
              <a:t>This aerial</a:t>
            </a:r>
            <a:r>
              <a:rPr lang="en-US" sz="1200" baseline="0" dirty="0"/>
              <a:t> photo looks past Azekah toward </a:t>
            </a:r>
            <a:r>
              <a:rPr lang="en-US" sz="1200" baseline="0" dirty="0" err="1"/>
              <a:t>Socoh</a:t>
            </a:r>
            <a:r>
              <a:rPr lang="en-US" sz="1200" baseline="0" dirty="0"/>
              <a:t>. </a:t>
            </a:r>
          </a:p>
          <a:p>
            <a:endParaRPr lang="en-US" sz="1200" dirty="0"/>
          </a:p>
          <a:p>
            <a:r>
              <a:rPr lang="en-US" sz="1200" dirty="0"/>
              <a:t>ws031715831</a:t>
            </a:r>
            <a:endParaRPr lang="en-US" dirty="0"/>
          </a:p>
        </p:txBody>
      </p:sp>
    </p:spTree>
    <p:extLst>
      <p:ext uri="{BB962C8B-B14F-4D97-AF65-F5344CB8AC3E}">
        <p14:creationId xmlns:p14="http://schemas.microsoft.com/office/powerpoint/2010/main" val="1292026499"/>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59</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pPr eaLnBrk="1" hangingPunct="1"/>
            <a:r>
              <a:rPr lang="en-US" dirty="0"/>
              <a:t>Located next to the Elah Valley where David fought Goliath, Khirbet Qeiyafa was excavated over seven seasons between 2007 and 2013 under the direction of Yosef Garfinkel. In 2008, a 10th century BC inscription (ostracon) was discovered. An</a:t>
            </a:r>
            <a:r>
              <a:rPr lang="en-US" baseline="0" dirty="0"/>
              <a:t> unusual discovery was that the city had</a:t>
            </a:r>
            <a:r>
              <a:rPr lang="en-US" dirty="0"/>
              <a:t> two gates, one facing</a:t>
            </a:r>
            <a:r>
              <a:rPr lang="en-US" baseline="0" dirty="0"/>
              <a:t> south and one facing west. This</a:t>
            </a:r>
            <a:r>
              <a:rPr lang="en-US" dirty="0"/>
              <a:t> led </a:t>
            </a:r>
            <a:r>
              <a:rPr lang="en-US" dirty="0" err="1"/>
              <a:t>Garfinkel</a:t>
            </a:r>
            <a:r>
              <a:rPr lang="en-US" dirty="0"/>
              <a:t> to identify the site with the biblical city of Shaaraim (which means “two gates”). The next slide includes labels.</a:t>
            </a:r>
          </a:p>
          <a:p>
            <a:endParaRPr lang="en-US" sz="1200" dirty="0"/>
          </a:p>
          <a:p>
            <a:r>
              <a:rPr lang="en-US" sz="1200" dirty="0"/>
              <a:t>ws101514520</a:t>
            </a:r>
            <a:endParaRPr lang="en-US" dirty="0"/>
          </a:p>
        </p:txBody>
      </p:sp>
    </p:spTree>
    <p:extLst>
      <p:ext uri="{BB962C8B-B14F-4D97-AF65-F5344CB8AC3E}">
        <p14:creationId xmlns:p14="http://schemas.microsoft.com/office/powerpoint/2010/main" val="64948119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David became</a:t>
            </a:r>
            <a:r>
              <a:rPr lang="en-US" sz="1200" kern="1200" baseline="0" dirty="0">
                <a:solidFill>
                  <a:schemeClr val="tx1"/>
                </a:solidFill>
                <a:effectLst/>
                <a:latin typeface="+mn-lt"/>
                <a:ea typeface="+mn-ea"/>
                <a:cs typeface="+mn-cs"/>
              </a:rPr>
              <a:t> king over the entire nation of Israel. </a:t>
            </a:r>
            <a:r>
              <a:rPr lang="en-US" sz="1200" kern="1200" dirty="0">
                <a:solidFill>
                  <a:schemeClr val="tx1"/>
                </a:solidFill>
                <a:effectLst/>
                <a:latin typeface="+mn-lt"/>
                <a:ea typeface="+mn-ea"/>
                <a:cs typeface="+mn-cs"/>
              </a:rPr>
              <a:t>The small faience head shown</a:t>
            </a:r>
            <a:r>
              <a:rPr lang="en-US" sz="1200" kern="1200" baseline="0" dirty="0">
                <a:solidFill>
                  <a:schemeClr val="tx1"/>
                </a:solidFill>
                <a:effectLst/>
                <a:latin typeface="+mn-lt"/>
                <a:ea typeface="+mn-ea"/>
                <a:cs typeface="+mn-cs"/>
              </a:rPr>
              <a:t> here was discovered in 2018 at Abel Beth </a:t>
            </a:r>
            <a:r>
              <a:rPr lang="en-US" sz="1200" kern="1200" baseline="0" dirty="0" err="1">
                <a:solidFill>
                  <a:schemeClr val="tx1"/>
                </a:solidFill>
                <a:effectLst/>
                <a:latin typeface="+mn-lt"/>
                <a:ea typeface="+mn-ea"/>
                <a:cs typeface="+mn-cs"/>
              </a:rPr>
              <a:t>Maacah</a:t>
            </a:r>
            <a:r>
              <a:rPr lang="en-US" sz="1200" kern="1200" baseline="0" dirty="0">
                <a:solidFill>
                  <a:schemeClr val="tx1"/>
                </a:solidFill>
                <a:effectLst/>
                <a:latin typeface="+mn-lt"/>
                <a:ea typeface="+mn-ea"/>
                <a:cs typeface="+mn-cs"/>
              </a:rPr>
              <a:t>, a site on the northern edge of the modern state of Israel. It</a:t>
            </a:r>
            <a:r>
              <a:rPr lang="en-US" sz="1200" kern="1200" dirty="0">
                <a:solidFill>
                  <a:schemeClr val="tx1"/>
                </a:solidFill>
                <a:effectLst/>
                <a:latin typeface="+mn-lt"/>
                <a:ea typeface="+mn-ea"/>
                <a:cs typeface="+mn-cs"/>
              </a:rPr>
              <a:t> is about 2 inches (50 mm) tall</a:t>
            </a:r>
            <a:r>
              <a:rPr lang="en-US" sz="1200" kern="1200" baseline="0" dirty="0">
                <a:solidFill>
                  <a:schemeClr val="tx1"/>
                </a:solidFill>
                <a:effectLst/>
                <a:latin typeface="+mn-lt"/>
                <a:ea typeface="+mn-ea"/>
                <a:cs typeface="+mn-cs"/>
              </a:rPr>
              <a:t> and</a:t>
            </a:r>
            <a:r>
              <a:rPr lang="en-US" sz="1200" kern="1200" dirty="0">
                <a:solidFill>
                  <a:schemeClr val="tx1"/>
                </a:solidFill>
                <a:effectLst/>
                <a:latin typeface="+mn-lt"/>
                <a:ea typeface="+mn-ea"/>
                <a:cs typeface="+mn-cs"/>
              </a:rPr>
              <a:t> is thought to be a depiction of an Israelite ruler, perhaps a king of ancient Israel. It was photographed at the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Israel Museum.</a:t>
            </a:r>
            <a:endParaRPr lang="en-US" dirty="0"/>
          </a:p>
          <a:p>
            <a:endParaRPr lang="en-US" dirty="0"/>
          </a:p>
          <a:p>
            <a:r>
              <a:rPr lang="en-US" dirty="0"/>
              <a:t>adr1806199395</a:t>
            </a:r>
          </a:p>
        </p:txBody>
      </p:sp>
      <p:sp>
        <p:nvSpPr>
          <p:cNvPr id="4" name="Slide Number Placeholder 3"/>
          <p:cNvSpPr>
            <a:spLocks noGrp="1"/>
          </p:cNvSpPr>
          <p:nvPr>
            <p:ph type="sldNum" sz="quarter" idx="10"/>
          </p:nvPr>
        </p:nvSpPr>
        <p:spPr/>
        <p:txBody>
          <a:bodyPr/>
          <a:lstStyle/>
          <a:p>
            <a:fld id="{4E4946A3-FD68-4E77-9DEF-1E7536A4AD96}" type="slidenum">
              <a:rPr lang="en-US" smtClean="0"/>
              <a:t>6</a:t>
            </a:fld>
            <a:endParaRPr lang="en-US"/>
          </a:p>
        </p:txBody>
      </p:sp>
    </p:spTree>
    <p:extLst>
      <p:ext uri="{BB962C8B-B14F-4D97-AF65-F5344CB8AC3E}">
        <p14:creationId xmlns:p14="http://schemas.microsoft.com/office/powerpoint/2010/main" val="3863471240"/>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60</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pPr eaLnBrk="1" hangingPunct="1"/>
            <a:r>
              <a:rPr lang="en-US" dirty="0"/>
              <a:t>Located next to the Elah Valley where David fought Goliath, Khirbet Qeiyafa was excavated over seven seasons between 2007 and 2013 under the direction of Yosef Garfinkel. In 2008, a 10th century BC inscription (ostracon) was discovered. An</a:t>
            </a:r>
            <a:r>
              <a:rPr lang="en-US" baseline="0" dirty="0"/>
              <a:t> unusual discovery was that the city had</a:t>
            </a:r>
            <a:r>
              <a:rPr lang="en-US" dirty="0"/>
              <a:t> two gates, one facing</a:t>
            </a:r>
            <a:r>
              <a:rPr lang="en-US" baseline="0" dirty="0"/>
              <a:t> south and one facing west. This</a:t>
            </a:r>
            <a:r>
              <a:rPr lang="en-US" dirty="0"/>
              <a:t> led Garfinkel to identify the site with the biblical city of </a:t>
            </a:r>
            <a:r>
              <a:rPr lang="en-US" dirty="0" err="1"/>
              <a:t>Shaaraim</a:t>
            </a:r>
            <a:r>
              <a:rPr lang="en-US" dirty="0"/>
              <a:t> (which means “two gates”). </a:t>
            </a:r>
          </a:p>
          <a:p>
            <a:pPr eaLnBrk="1" hangingPunct="1"/>
            <a:endParaRPr lang="en-US" sz="1200" dirty="0"/>
          </a:p>
          <a:p>
            <a:r>
              <a:rPr lang="en-US" sz="1200" dirty="0"/>
              <a:t>ws101514520</a:t>
            </a:r>
            <a:endParaRPr lang="en-US" dirty="0"/>
          </a:p>
        </p:txBody>
      </p:sp>
    </p:spTree>
    <p:extLst>
      <p:ext uri="{BB962C8B-B14F-4D97-AF65-F5344CB8AC3E}">
        <p14:creationId xmlns:p14="http://schemas.microsoft.com/office/powerpoint/2010/main" val="649481198"/>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61</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pPr eaLnBrk="1" hangingPunct="1"/>
            <a:r>
              <a:rPr lang="en-US" dirty="0"/>
              <a:t>ws021917026</a:t>
            </a:r>
          </a:p>
        </p:txBody>
      </p:sp>
    </p:spTree>
    <p:extLst>
      <p:ext uri="{BB962C8B-B14F-4D97-AF65-F5344CB8AC3E}">
        <p14:creationId xmlns:p14="http://schemas.microsoft.com/office/powerpoint/2010/main" val="31657833"/>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This relief depicts Assyrian soldiers leaving after the conquest of the Judean city of Lachish. One</a:t>
            </a:r>
            <a:r>
              <a:rPr lang="en-US" baseline="0" dirty="0"/>
              <a:t> soldier leading the group carries a bundle of spears; the soldier in the middle carries a shield in each hand, while the one at the rear has a bundle of swords, presumably taken as booty. This relief </a:t>
            </a:r>
            <a:r>
              <a:rPr lang="en-US" dirty="0"/>
              <a:t>was photographed at</a:t>
            </a:r>
            <a:r>
              <a:rPr lang="en-US" baseline="0" dirty="0"/>
              <a:t> the British Museum.</a:t>
            </a: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tb112004305</a:t>
            </a:r>
          </a:p>
        </p:txBody>
      </p:sp>
      <p:sp>
        <p:nvSpPr>
          <p:cNvPr id="4" name="Slide Number Placeholder 3"/>
          <p:cNvSpPr>
            <a:spLocks noGrp="1"/>
          </p:cNvSpPr>
          <p:nvPr>
            <p:ph type="sldNum" sz="quarter" idx="10"/>
          </p:nvPr>
        </p:nvSpPr>
        <p:spPr/>
        <p:txBody>
          <a:bodyPr/>
          <a:lstStyle/>
          <a:p>
            <a:fld id="{4E4946A3-FD68-4E77-9DEF-1E7536A4AD96}" type="slidenum">
              <a:rPr lang="en-US" smtClean="0"/>
              <a:t>62</a:t>
            </a:fld>
            <a:endParaRPr lang="en-US"/>
          </a:p>
        </p:txBody>
      </p:sp>
    </p:spTree>
    <p:extLst>
      <p:ext uri="{BB962C8B-B14F-4D97-AF65-F5344CB8AC3E}">
        <p14:creationId xmlns:p14="http://schemas.microsoft.com/office/powerpoint/2010/main" val="110734151"/>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a:t>
            </a:r>
            <a:r>
              <a:rPr lang="en-US" baseline="0" dirty="0"/>
              <a:t> relief shows a pile of goods taken as booty in war. On the far left, a figure is adding items to the pile, while to the center-left, two scribes are making a record of what is there. Items include furniture, vessels of various kinds, and even arms (a quiver and a stack of bows). This relief came from the palace of Ashurbanipal at Nineveh and was photographed at the </a:t>
            </a:r>
            <a:r>
              <a:rPr lang="en-US" dirty="0"/>
              <a:t>British Museum.</a:t>
            </a:r>
          </a:p>
          <a:p>
            <a:endParaRPr lang="en-US" dirty="0"/>
          </a:p>
          <a:p>
            <a:r>
              <a:rPr lang="en-US" dirty="0"/>
              <a:t>adr1805195294</a:t>
            </a:r>
          </a:p>
        </p:txBody>
      </p:sp>
      <p:sp>
        <p:nvSpPr>
          <p:cNvPr id="4" name="Slide Number Placeholder 3"/>
          <p:cNvSpPr>
            <a:spLocks noGrp="1"/>
          </p:cNvSpPr>
          <p:nvPr>
            <p:ph type="sldNum" sz="quarter" idx="10"/>
          </p:nvPr>
        </p:nvSpPr>
        <p:spPr/>
        <p:txBody>
          <a:bodyPr/>
          <a:lstStyle/>
          <a:p>
            <a:fld id="{4E4946A3-FD68-4E77-9DEF-1E7536A4AD96}" type="slidenum">
              <a:rPr lang="en-US" smtClean="0"/>
              <a:t>63</a:t>
            </a:fld>
            <a:endParaRPr lang="en-US"/>
          </a:p>
        </p:txBody>
      </p:sp>
    </p:spTree>
    <p:extLst>
      <p:ext uri="{BB962C8B-B14F-4D97-AF65-F5344CB8AC3E}">
        <p14:creationId xmlns:p14="http://schemas.microsoft.com/office/powerpoint/2010/main" val="534004845"/>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64</a:t>
            </a:fld>
            <a:endParaRPr lang="en-US"/>
          </a:p>
        </p:txBody>
      </p:sp>
      <p:sp>
        <p:nvSpPr>
          <p:cNvPr id="106498" name="Rectangle 2"/>
          <p:cNvSpPr>
            <a:spLocks noGrp="1" noRot="1" noChangeAspect="1" noChangeArrowheads="1" noTextEdit="1"/>
          </p:cNvSpPr>
          <p:nvPr>
            <p:ph type="sldImg"/>
          </p:nvPr>
        </p:nvSpPr>
        <p:spPr>
          <a:xfrm>
            <a:off x="1143000" y="685800"/>
            <a:ext cx="4572000" cy="3429000"/>
          </a:xfrm>
          <a:ln/>
        </p:spPr>
      </p:sp>
      <p:sp>
        <p:nvSpPr>
          <p:cNvPr id="106499" name="Rectangle 3"/>
          <p:cNvSpPr>
            <a:spLocks noGrp="1" noChangeArrowheads="1"/>
          </p:cNvSpPr>
          <p:nvPr>
            <p:ph type="body" idx="1"/>
          </p:nvPr>
        </p:nvSpPr>
        <p:spPr/>
        <p:txBody>
          <a:bodyPr/>
          <a:lstStyle/>
          <a:p>
            <a:r>
              <a:rPr lang="en-US" sz="1200" kern="1200" dirty="0">
                <a:solidFill>
                  <a:schemeClr val="tx1"/>
                </a:solidFill>
                <a:effectLst/>
                <a:latin typeface="+mn-lt"/>
                <a:ea typeface="+mn-ea"/>
                <a:cs typeface="+mn-cs"/>
              </a:rPr>
              <a:t>Various forms of livestock</a:t>
            </a:r>
            <a:r>
              <a:rPr lang="en-US" sz="1200" kern="1200" baseline="0" dirty="0">
                <a:solidFill>
                  <a:schemeClr val="tx1"/>
                </a:solidFill>
                <a:effectLst/>
                <a:latin typeface="+mn-lt"/>
                <a:ea typeface="+mn-ea"/>
                <a:cs typeface="+mn-cs"/>
              </a:rPr>
              <a:t> may have also been included in the spoil, since such animals may have been brought to the Philistine camp as beasts of burden or as food sources. </a:t>
            </a:r>
            <a:r>
              <a:rPr lang="en-US" sz="1200" kern="1200" dirty="0">
                <a:solidFill>
                  <a:schemeClr val="tx1"/>
                </a:solidFill>
                <a:effectLst/>
                <a:latin typeface="+mn-lt"/>
                <a:ea typeface="+mn-ea"/>
                <a:cs typeface="+mn-cs"/>
              </a:rPr>
              <a:t>This relief comes from the palace of Tiglath-pileser III at Nimrud</a:t>
            </a:r>
            <a:r>
              <a:rPr lang="en-US" sz="1200" u="none" kern="1200" dirty="0">
                <a:solidFill>
                  <a:schemeClr val="tx1"/>
                </a:solidFill>
                <a:effectLst/>
                <a:latin typeface="+mn-lt"/>
                <a:ea typeface="+mn-ea"/>
                <a:cs typeface="+mn-cs"/>
              </a:rPr>
              <a:t>. It depicts two Assyrian scribes taking a tally as groups of captured</a:t>
            </a:r>
            <a:r>
              <a:rPr lang="en-US" sz="1200" u="none" kern="1200" baseline="0" dirty="0">
                <a:solidFill>
                  <a:schemeClr val="tx1"/>
                </a:solidFill>
                <a:effectLst/>
                <a:latin typeface="+mn-lt"/>
                <a:ea typeface="+mn-ea"/>
                <a:cs typeface="+mn-cs"/>
              </a:rPr>
              <a:t> livestock and prisoners are driven past. This relief was photographed at the British Museum.</a:t>
            </a:r>
            <a:endParaRPr lang="en-US" u="none" dirty="0"/>
          </a:p>
          <a:p>
            <a:endParaRPr lang="en-US" dirty="0"/>
          </a:p>
          <a:p>
            <a:r>
              <a:rPr lang="en-US" dirty="0"/>
              <a:t>tb0929196984</a:t>
            </a:r>
          </a:p>
        </p:txBody>
      </p:sp>
    </p:spTree>
    <p:extLst>
      <p:ext uri="{BB962C8B-B14F-4D97-AF65-F5344CB8AC3E}">
        <p14:creationId xmlns:p14="http://schemas.microsoft.com/office/powerpoint/2010/main" val="1374304948"/>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65</a:t>
            </a:fld>
            <a:endParaRPr lang="en-US"/>
          </a:p>
        </p:txBody>
      </p:sp>
      <p:sp>
        <p:nvSpPr>
          <p:cNvPr id="106498" name="Rectangle 2"/>
          <p:cNvSpPr>
            <a:spLocks noGrp="1" noRot="1" noChangeAspect="1" noChangeArrowheads="1" noTextEdit="1"/>
          </p:cNvSpPr>
          <p:nvPr>
            <p:ph type="sldImg"/>
          </p:nvPr>
        </p:nvSpPr>
        <p:spPr>
          <a:xfrm>
            <a:off x="1143000" y="685800"/>
            <a:ext cx="4572000" cy="3429000"/>
          </a:xfrm>
          <a:ln/>
        </p:spPr>
      </p:sp>
      <p:sp>
        <p:nvSpPr>
          <p:cNvPr id="106499" name="Rectangle 3"/>
          <p:cNvSpPr>
            <a:spLocks noGrp="1" noChangeArrowheads="1"/>
          </p:cNvSpPr>
          <p:nvPr>
            <p:ph type="body" idx="1"/>
          </p:nvPr>
        </p:nvSpPr>
        <p:spPr/>
        <p:txBody>
          <a:bodyPr/>
          <a:lstStyle/>
          <a:p>
            <a:r>
              <a:rPr lang="en-US" dirty="0"/>
              <a:t>The</a:t>
            </a:r>
            <a:r>
              <a:rPr lang="en-US" baseline="0" dirty="0"/>
              <a:t> spoil would have also included jewelry, clothing, or other small but valuable objects. </a:t>
            </a:r>
            <a:r>
              <a:rPr lang="en-US" dirty="0"/>
              <a:t>This photograph was taken by David Bivin in 1968.</a:t>
            </a:r>
          </a:p>
          <a:p>
            <a:endParaRPr lang="en-US" dirty="0"/>
          </a:p>
          <a:p>
            <a:r>
              <a:rPr lang="en-US" dirty="0"/>
              <a:t>db6804042908</a:t>
            </a:r>
          </a:p>
        </p:txBody>
      </p:sp>
    </p:spTree>
    <p:extLst>
      <p:ext uri="{BB962C8B-B14F-4D97-AF65-F5344CB8AC3E}">
        <p14:creationId xmlns:p14="http://schemas.microsoft.com/office/powerpoint/2010/main" val="1588462887"/>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err="1"/>
              <a:t>Shammah</a:t>
            </a:r>
            <a:r>
              <a:rPr lang="en-US" b="0" baseline="0" dirty="0"/>
              <a:t> does not appear in the Chronicler’s version of the account and his accomplishment seems to be conflated with the preceding </a:t>
            </a:r>
            <a:r>
              <a:rPr lang="en-US" dirty="0"/>
              <a:t>Eleazar. This </a:t>
            </a:r>
            <a:r>
              <a:rPr lang="en-US" dirty="0" err="1"/>
              <a:t>Shammah</a:t>
            </a:r>
            <a:r>
              <a:rPr lang="en-US" dirty="0"/>
              <a:t> may also be the same </a:t>
            </a:r>
            <a:r>
              <a:rPr lang="en-US" dirty="0" err="1"/>
              <a:t>Shammah</a:t>
            </a:r>
            <a:r>
              <a:rPr lang="en-US" dirty="0"/>
              <a:t> listed</a:t>
            </a:r>
            <a:r>
              <a:rPr lang="en-US" baseline="0" dirty="0"/>
              <a:t> in 2 Samuel 23:33 (presumably distinct from </a:t>
            </a:r>
            <a:r>
              <a:rPr lang="en-US" baseline="0" dirty="0" err="1"/>
              <a:t>Shammah</a:t>
            </a:r>
            <a:r>
              <a:rPr lang="en-US" baseline="0" dirty="0"/>
              <a:t> the </a:t>
            </a:r>
            <a:r>
              <a:rPr lang="en-US" baseline="0" dirty="0" err="1"/>
              <a:t>Harodite</a:t>
            </a:r>
            <a:r>
              <a:rPr lang="en-US" baseline="0" dirty="0"/>
              <a:t>, cf. 2 Sam 23:25; 1 Chr 11:27; 1 Chr 27:8); but 1 Chronicles 11:24 reads “Jonathan the son of </a:t>
            </a:r>
            <a:r>
              <a:rPr lang="en-US" baseline="0" dirty="0" err="1"/>
              <a:t>Shagee</a:t>
            </a:r>
            <a:r>
              <a:rPr lang="en-US" baseline="0" dirty="0"/>
              <a:t> the </a:t>
            </a:r>
            <a:r>
              <a:rPr lang="en-US" baseline="0" dirty="0" err="1"/>
              <a:t>Hararite</a:t>
            </a:r>
            <a:r>
              <a:rPr lang="en-US" baseline="0" dirty="0"/>
              <a:t>.” It is unclear if the term </a:t>
            </a:r>
            <a:r>
              <a:rPr lang="en-US" baseline="0" dirty="0" err="1"/>
              <a:t>Hararite</a:t>
            </a:r>
            <a:r>
              <a:rPr lang="en-US" baseline="0" dirty="0"/>
              <a:t> referred to a town or a clan. </a:t>
            </a:r>
            <a:r>
              <a:rPr lang="en-US" dirty="0"/>
              <a:t>This limestone relief was photographed at the Ankara Museum of Anatolian Civilizations.</a:t>
            </a:r>
          </a:p>
          <a:p>
            <a:endParaRPr lang="en-US" dirty="0"/>
          </a:p>
          <a:p>
            <a:r>
              <a:rPr lang="en-US" dirty="0"/>
              <a:t>adr1006032069c</a:t>
            </a:r>
          </a:p>
        </p:txBody>
      </p:sp>
      <p:sp>
        <p:nvSpPr>
          <p:cNvPr id="4" name="Slide Number Placeholder 3"/>
          <p:cNvSpPr>
            <a:spLocks noGrp="1"/>
          </p:cNvSpPr>
          <p:nvPr>
            <p:ph type="sldNum" sz="quarter" idx="10"/>
          </p:nvPr>
        </p:nvSpPr>
        <p:spPr/>
        <p:txBody>
          <a:bodyPr/>
          <a:lstStyle/>
          <a:p>
            <a:fld id="{4E4946A3-FD68-4E77-9DEF-1E7536A4AD96}" type="slidenum">
              <a:rPr lang="en-US" smtClean="0"/>
              <a:t>66</a:t>
            </a:fld>
            <a:endParaRPr lang="en-US"/>
          </a:p>
        </p:txBody>
      </p:sp>
    </p:spTree>
    <p:extLst>
      <p:ext uri="{BB962C8B-B14F-4D97-AF65-F5344CB8AC3E}">
        <p14:creationId xmlns:p14="http://schemas.microsoft.com/office/powerpoint/2010/main" val="1536421461"/>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t>The location of Lehi has not been determined</a:t>
            </a:r>
            <a:r>
              <a:rPr lang="en-US" b="0" baseline="0" dirty="0"/>
              <a:t> with certainty. Perhaps Lehi (found in Judg 15:5, 14, 19; 2 Sam 23:11) was a regional term referring to the area in and around the Valley of Rephaim (i.e., the area between Bethlehem and the Sorek and Elah Valleys), whereas </a:t>
            </a:r>
            <a:r>
              <a:rPr lang="en-US" b="0" baseline="0" dirty="0" err="1"/>
              <a:t>Ramath-lehi</a:t>
            </a:r>
            <a:r>
              <a:rPr lang="en-US" b="0" baseline="0" dirty="0"/>
              <a:t> and En-</a:t>
            </a:r>
            <a:r>
              <a:rPr lang="en-US" b="0" baseline="0" dirty="0" err="1"/>
              <a:t>hakkore</a:t>
            </a:r>
            <a:r>
              <a:rPr lang="en-US" b="0" baseline="0" dirty="0"/>
              <a:t> may be identified with </a:t>
            </a:r>
            <a:r>
              <a:rPr lang="en-US" sz="1200" kern="1200" dirty="0">
                <a:solidFill>
                  <a:schemeClr val="tx1"/>
                </a:solidFill>
                <a:effectLst/>
                <a:latin typeface="+mn-lt"/>
                <a:ea typeface="+mn-ea"/>
                <a:cs typeface="+mn-cs"/>
              </a:rPr>
              <a:t>ʿAin </a:t>
            </a:r>
            <a:r>
              <a:rPr lang="en-US" sz="1200" kern="1200" dirty="0" err="1">
                <a:solidFill>
                  <a:schemeClr val="tx1"/>
                </a:solidFill>
                <a:effectLst/>
                <a:latin typeface="+mn-lt"/>
                <a:ea typeface="+mn-ea"/>
                <a:cs typeface="+mn-cs"/>
              </a:rPr>
              <a:t>Hanniyeh</a:t>
            </a:r>
            <a:r>
              <a:rPr lang="en-US" sz="1200" kern="1200" dirty="0">
                <a:solidFill>
                  <a:schemeClr val="tx1"/>
                </a:solidFill>
                <a:effectLst/>
                <a:latin typeface="+mn-lt"/>
                <a:ea typeface="+mn-ea"/>
                <a:cs typeface="+mn-cs"/>
              </a:rPr>
              <a:t> (Ein </a:t>
            </a:r>
            <a:r>
              <a:rPr lang="en-US" sz="1200" kern="1200" dirty="0" err="1">
                <a:solidFill>
                  <a:schemeClr val="tx1"/>
                </a:solidFill>
                <a:effectLst/>
                <a:latin typeface="+mn-lt"/>
                <a:ea typeface="+mn-ea"/>
                <a:cs typeface="+mn-cs"/>
              </a:rPr>
              <a:t>Haniye</a:t>
            </a:r>
            <a:r>
              <a:rPr lang="en-US" sz="1200" kern="1200" dirty="0">
                <a:solidFill>
                  <a:schemeClr val="tx1"/>
                </a:solidFill>
                <a:effectLst/>
                <a:latin typeface="+mn-lt"/>
                <a:ea typeface="+mn-ea"/>
                <a:cs typeface="+mn-cs"/>
              </a:rPr>
              <a:t>) in the upper Nahal Rephaim near the Jerusalem Biblical Zoo and across</a:t>
            </a:r>
            <a:r>
              <a:rPr lang="en-US" sz="1200" kern="1200" baseline="0" dirty="0">
                <a:solidFill>
                  <a:schemeClr val="tx1"/>
                </a:solidFill>
                <a:effectLst/>
                <a:latin typeface="+mn-lt"/>
                <a:ea typeface="+mn-ea"/>
                <a:cs typeface="+mn-cs"/>
              </a:rPr>
              <a:t> from modern Givat </a:t>
            </a:r>
            <a:r>
              <a:rPr lang="en-US" sz="1200" kern="1200" baseline="0" dirty="0" err="1">
                <a:solidFill>
                  <a:schemeClr val="tx1"/>
                </a:solidFill>
                <a:effectLst/>
                <a:latin typeface="+mn-lt"/>
                <a:ea typeface="+mn-ea"/>
                <a:cs typeface="+mn-cs"/>
              </a:rPr>
              <a:t>Massua</a:t>
            </a:r>
            <a:r>
              <a:rPr lang="en-US" sz="1200" kern="1200" baseline="0" dirty="0">
                <a:solidFill>
                  <a:schemeClr val="tx1"/>
                </a:solidFill>
                <a:effectLst/>
                <a:latin typeface="+mn-lt"/>
                <a:ea typeface="+mn-ea"/>
                <a:cs typeface="+mn-cs"/>
              </a:rPr>
              <a:t> and Ora.</a:t>
            </a:r>
          </a:p>
          <a:p>
            <a:endParaRPr lang="en-US" b="1" dirty="0"/>
          </a:p>
          <a:p>
            <a:r>
              <a:rPr lang="en-US" dirty="0"/>
              <a:t>tb121302265</a:t>
            </a:r>
          </a:p>
        </p:txBody>
      </p:sp>
      <p:sp>
        <p:nvSpPr>
          <p:cNvPr id="4" name="Slide Number Placeholder 3"/>
          <p:cNvSpPr>
            <a:spLocks noGrp="1"/>
          </p:cNvSpPr>
          <p:nvPr>
            <p:ph type="sldNum" sz="quarter" idx="10"/>
          </p:nvPr>
        </p:nvSpPr>
        <p:spPr/>
        <p:txBody>
          <a:bodyPr/>
          <a:lstStyle/>
          <a:p>
            <a:fld id="{4E4946A3-FD68-4E77-9DEF-1E7536A4AD96}" type="slidenum">
              <a:rPr lang="en-US" smtClean="0"/>
              <a:t>67</a:t>
            </a:fld>
            <a:endParaRPr lang="en-US"/>
          </a:p>
        </p:txBody>
      </p:sp>
    </p:spTree>
    <p:extLst>
      <p:ext uri="{BB962C8B-B14F-4D97-AF65-F5344CB8AC3E}">
        <p14:creationId xmlns:p14="http://schemas.microsoft.com/office/powerpoint/2010/main" val="1352619791"/>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tb010107207</a:t>
            </a:r>
          </a:p>
        </p:txBody>
      </p:sp>
      <p:sp>
        <p:nvSpPr>
          <p:cNvPr id="4" name="Slide Number Placeholder 3"/>
          <p:cNvSpPr>
            <a:spLocks noGrp="1"/>
          </p:cNvSpPr>
          <p:nvPr>
            <p:ph type="sldNum" sz="quarter" idx="10"/>
          </p:nvPr>
        </p:nvSpPr>
        <p:spPr/>
        <p:txBody>
          <a:bodyPr/>
          <a:lstStyle/>
          <a:p>
            <a:fld id="{4E4946A3-FD68-4E77-9DEF-1E7536A4AD96}" type="slidenum">
              <a:rPr lang="en-US" smtClean="0"/>
              <a:t>68</a:t>
            </a:fld>
            <a:endParaRPr lang="en-US"/>
          </a:p>
        </p:txBody>
      </p:sp>
    </p:spTree>
    <p:extLst>
      <p:ext uri="{BB962C8B-B14F-4D97-AF65-F5344CB8AC3E}">
        <p14:creationId xmlns:p14="http://schemas.microsoft.com/office/powerpoint/2010/main" val="876307258"/>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a:t>
            </a:r>
            <a:r>
              <a:rPr lang="en-US" baseline="0" dirty="0"/>
              <a:t> photo illustrates the low height of lentil plants. This field was planted with modern mechanized equipment, and thus the lentils appear in rows. In antiquity a lentil field would have simply been a solid carpet of plants. The plants typically grow to a height of about 16 inches (40 cm). </a:t>
            </a:r>
            <a:r>
              <a:rPr lang="en-US" dirty="0"/>
              <a:t>This image comes from </a:t>
            </a:r>
            <a:r>
              <a:rPr lang="en-US" dirty="0" err="1"/>
              <a:t>IslandVita</a:t>
            </a:r>
            <a:r>
              <a:rPr lang="en-US" dirty="0"/>
              <a:t> and is licensed under CC BY-SA 4.0, via Wikimedia Commons</a:t>
            </a:r>
            <a:r>
              <a:rPr lang="en-US" baseline="0" dirty="0"/>
              <a:t>: https://commons.wikimedia.org/wiki/File:Lentil_field,_Ventotene,_Italy.jpg.</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a:t>wiki04262013111358427</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69</a:t>
            </a:fld>
            <a:endParaRPr lang="en-US"/>
          </a:p>
        </p:txBody>
      </p:sp>
    </p:spTree>
    <p:extLst>
      <p:ext uri="{BB962C8B-B14F-4D97-AF65-F5344CB8AC3E}">
        <p14:creationId xmlns:p14="http://schemas.microsoft.com/office/powerpoint/2010/main" val="169888612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After conquering Jerusalem from the Jebusites, David made it his capital. It continued to</a:t>
            </a:r>
            <a:r>
              <a:rPr lang="en-US" baseline="0" dirty="0"/>
              <a:t> function as the capital of the nation in the days of Solomon, and then as the capital of the southern kingdom of Judah until its destruction by the Babylonians in 586 BC. The next slide includes labels.</a:t>
            </a:r>
          </a:p>
          <a:p>
            <a:endParaRPr lang="en-US" dirty="0"/>
          </a:p>
          <a:p>
            <a:r>
              <a:rPr lang="en-US" dirty="0"/>
              <a:t>ws042515221</a:t>
            </a:r>
          </a:p>
        </p:txBody>
      </p:sp>
      <p:sp>
        <p:nvSpPr>
          <p:cNvPr id="4" name="Slide Number Placeholder 3"/>
          <p:cNvSpPr>
            <a:spLocks noGrp="1"/>
          </p:cNvSpPr>
          <p:nvPr>
            <p:ph type="sldNum" sz="quarter" idx="10"/>
          </p:nvPr>
        </p:nvSpPr>
        <p:spPr/>
        <p:txBody>
          <a:bodyPr/>
          <a:lstStyle/>
          <a:p>
            <a:fld id="{4E4946A3-FD68-4E77-9DEF-1E7536A4AD96}" type="slidenum">
              <a:rPr lang="en-US" smtClean="0"/>
              <a:t>7</a:t>
            </a:fld>
            <a:endParaRPr lang="en-US"/>
          </a:p>
        </p:txBody>
      </p:sp>
    </p:spTree>
    <p:extLst>
      <p:ext uri="{BB962C8B-B14F-4D97-AF65-F5344CB8AC3E}">
        <p14:creationId xmlns:p14="http://schemas.microsoft.com/office/powerpoint/2010/main" val="2066195230"/>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Lentils are thought to be among the earliest crops domesticated in the Old World. Carbonized remains alongside human habitations have been found dating to as early as 11,000 BC in Greece. Ancient grains are sometimes preserved for thousands of years after</a:t>
            </a:r>
            <a:r>
              <a:rPr lang="en-US" baseline="0" dirty="0"/>
              <a:t> being charred (carbonized) in a fire, if they are still held by a clay jar. Such is the case in this display, which contains remnants of both wheat and lentils. </a:t>
            </a:r>
            <a:r>
              <a:rPr lang="en-US" dirty="0"/>
              <a:t>The small grey bowl</a:t>
            </a:r>
            <a:r>
              <a:rPr lang="en-US" baseline="0" dirty="0"/>
              <a:t> in this display contains a number of bone toothpicks. </a:t>
            </a:r>
            <a:r>
              <a:rPr lang="en-US" dirty="0"/>
              <a:t>This display was photographed</a:t>
            </a:r>
            <a:r>
              <a:rPr lang="en-US" baseline="0" dirty="0"/>
              <a:t> at the British Museum.</a:t>
            </a:r>
            <a:endParaRPr lang="en-US" dirty="0"/>
          </a:p>
          <a:p>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tb0930198303</a:t>
            </a:r>
          </a:p>
        </p:txBody>
      </p:sp>
      <p:sp>
        <p:nvSpPr>
          <p:cNvPr id="4" name="Slide Number Placeholder 3"/>
          <p:cNvSpPr>
            <a:spLocks noGrp="1"/>
          </p:cNvSpPr>
          <p:nvPr>
            <p:ph type="sldNum" sz="quarter" idx="10"/>
          </p:nvPr>
        </p:nvSpPr>
        <p:spPr/>
        <p:txBody>
          <a:bodyPr/>
          <a:lstStyle/>
          <a:p>
            <a:fld id="{4E4946A3-FD68-4E77-9DEF-1E7536A4AD96}" type="slidenum">
              <a:rPr lang="en-US" smtClean="0"/>
              <a:t>70</a:t>
            </a:fld>
            <a:endParaRPr lang="en-US"/>
          </a:p>
        </p:txBody>
      </p:sp>
    </p:spTree>
    <p:extLst>
      <p:ext uri="{BB962C8B-B14F-4D97-AF65-F5344CB8AC3E}">
        <p14:creationId xmlns:p14="http://schemas.microsoft.com/office/powerpoint/2010/main" val="1698886123"/>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effectLst/>
                <a:latin typeface="+mn-lt"/>
                <a:ea typeface="+mn-ea"/>
                <a:cs typeface="+mn-cs"/>
              </a:rPr>
              <a:t>The lentil (</a:t>
            </a:r>
            <a:r>
              <a:rPr lang="en-US" sz="1200" i="1" kern="1200" dirty="0">
                <a:effectLst/>
                <a:latin typeface="+mn-lt"/>
                <a:ea typeface="+mn-ea"/>
                <a:cs typeface="+mn-cs"/>
              </a:rPr>
              <a:t>Lens </a:t>
            </a:r>
            <a:r>
              <a:rPr lang="en-US" sz="1200" i="1" kern="1200" dirty="0" err="1">
                <a:effectLst/>
                <a:latin typeface="+mn-lt"/>
                <a:ea typeface="+mn-ea"/>
                <a:cs typeface="+mn-cs"/>
              </a:rPr>
              <a:t>culinaris</a:t>
            </a:r>
            <a:r>
              <a:rPr lang="en-US" sz="1200" i="1" kern="1200" dirty="0">
                <a:effectLst/>
                <a:latin typeface="+mn-lt"/>
                <a:ea typeface="+mn-ea"/>
                <a:cs typeface="+mn-cs"/>
              </a:rPr>
              <a:t> </a:t>
            </a:r>
            <a:r>
              <a:rPr lang="en-US" sz="1200" kern="1200" dirty="0">
                <a:effectLst/>
                <a:latin typeface="+mn-lt"/>
                <a:ea typeface="+mn-ea"/>
                <a:cs typeface="+mn-cs"/>
              </a:rPr>
              <a:t>or </a:t>
            </a:r>
            <a:r>
              <a:rPr lang="en-US" sz="1200" i="1" kern="1200" dirty="0">
                <a:effectLst/>
                <a:latin typeface="+mn-lt"/>
                <a:ea typeface="+mn-ea"/>
                <a:cs typeface="+mn-cs"/>
              </a:rPr>
              <a:t>Lens </a:t>
            </a:r>
            <a:r>
              <a:rPr lang="en-US" sz="1200" i="1" kern="1200" dirty="0" err="1">
                <a:effectLst/>
                <a:latin typeface="+mn-lt"/>
                <a:ea typeface="+mn-ea"/>
                <a:cs typeface="+mn-cs"/>
              </a:rPr>
              <a:t>esculenta</a:t>
            </a:r>
            <a:r>
              <a:rPr lang="en-US" sz="1200" kern="1200" dirty="0">
                <a:effectLst/>
                <a:latin typeface="+mn-lt"/>
                <a:ea typeface="+mn-ea"/>
                <a:cs typeface="+mn-cs"/>
              </a:rPr>
              <a:t>) is a legume. Its lens-shaped seeds grow in pods, usually with two seeds in each.</a:t>
            </a:r>
            <a:r>
              <a:rPr lang="en-US" sz="1200" kern="1200" baseline="0" dirty="0">
                <a:effectLst/>
                <a:latin typeface="+mn-lt"/>
                <a:ea typeface="+mn-ea"/>
                <a:cs typeface="+mn-cs"/>
              </a:rPr>
              <a:t> </a:t>
            </a:r>
            <a:r>
              <a:rPr lang="en-US" sz="1200" kern="1200" dirty="0">
                <a:effectLst/>
                <a:latin typeface="+mn-lt"/>
                <a:ea typeface="+mn-ea"/>
                <a:cs typeface="+mn-cs"/>
              </a:rPr>
              <a:t>This illustration comes from Giorgio </a:t>
            </a:r>
            <a:r>
              <a:rPr lang="en-US" sz="1200" kern="1200" dirty="0" err="1">
                <a:effectLst/>
                <a:latin typeface="+mn-lt"/>
                <a:ea typeface="+mn-ea"/>
                <a:cs typeface="+mn-cs"/>
              </a:rPr>
              <a:t>Bonelli</a:t>
            </a:r>
            <a:r>
              <a:rPr lang="en-US" sz="1200" kern="1200" dirty="0">
                <a:effectLst/>
                <a:latin typeface="+mn-lt"/>
                <a:ea typeface="+mn-ea"/>
                <a:cs typeface="+mn-cs"/>
              </a:rPr>
              <a:t> and </a:t>
            </a:r>
            <a:r>
              <a:rPr lang="en-US" sz="1200" kern="1200" dirty="0" err="1">
                <a:effectLst/>
                <a:latin typeface="+mn-lt"/>
                <a:ea typeface="+mn-ea"/>
                <a:cs typeface="+mn-cs"/>
              </a:rPr>
              <a:t>Niccolό</a:t>
            </a:r>
            <a:r>
              <a:rPr lang="en-US" sz="1200" kern="1200" dirty="0">
                <a:effectLst/>
                <a:latin typeface="+mn-lt"/>
                <a:ea typeface="+mn-ea"/>
                <a:cs typeface="+mn-cs"/>
              </a:rPr>
              <a:t> </a:t>
            </a:r>
            <a:r>
              <a:rPr lang="en-US" sz="1200" kern="1200" dirty="0" err="1">
                <a:effectLst/>
                <a:latin typeface="+mn-lt"/>
                <a:ea typeface="+mn-ea"/>
                <a:cs typeface="+mn-cs"/>
              </a:rPr>
              <a:t>Martelli</a:t>
            </a:r>
            <a:r>
              <a:rPr lang="en-US" sz="1200" kern="1200" dirty="0">
                <a:effectLst/>
                <a:latin typeface="+mn-lt"/>
                <a:ea typeface="+mn-ea"/>
                <a:cs typeface="+mn-cs"/>
              </a:rPr>
              <a:t>, </a:t>
            </a:r>
            <a:r>
              <a:rPr lang="en-US" sz="1200" i="1" kern="1200" dirty="0">
                <a:effectLst/>
                <a:latin typeface="+mn-lt"/>
                <a:ea typeface="+mn-ea"/>
                <a:cs typeface="+mn-cs"/>
              </a:rPr>
              <a:t>Hortus Romanus Juxta Systems </a:t>
            </a:r>
            <a:r>
              <a:rPr lang="en-US" sz="1200" i="1" kern="1200" dirty="0" err="1">
                <a:effectLst/>
                <a:latin typeface="+mn-lt"/>
                <a:ea typeface="+mn-ea"/>
                <a:cs typeface="+mn-cs"/>
              </a:rPr>
              <a:t>Tournefortianum</a:t>
            </a:r>
            <a:r>
              <a:rPr lang="en-US" sz="1200" i="1" kern="1200" dirty="0">
                <a:effectLst/>
                <a:latin typeface="+mn-lt"/>
                <a:ea typeface="+mn-ea"/>
                <a:cs typeface="+mn-cs"/>
              </a:rPr>
              <a:t> Paulo</a:t>
            </a:r>
            <a:r>
              <a:rPr lang="en-US" sz="1200" kern="1200" dirty="0">
                <a:effectLst/>
                <a:latin typeface="+mn-lt"/>
                <a:ea typeface="+mn-ea"/>
                <a:cs typeface="+mn-cs"/>
              </a:rPr>
              <a:t>, published in 1772–93. Public domain, from The New York Public Library, </a:t>
            </a:r>
            <a:r>
              <a:rPr lang="en-US" sz="1200" u="sng" kern="1200" dirty="0">
                <a:effectLst/>
                <a:latin typeface="+mn-lt"/>
                <a:ea typeface="+mn-ea"/>
                <a:cs typeface="+mn-cs"/>
                <a:hlinkClick r:id="rId3">
                  <a:extLst>
                    <a:ext uri="{A12FA001-AC4F-418D-AE19-62706E023703}">
                      <ahyp:hlinkClr xmlns:ahyp="http://schemas.microsoft.com/office/drawing/2018/hyperlinkcolor" val="tx"/>
                    </a:ext>
                  </a:extLst>
                </a:hlinkClick>
              </a:rPr>
              <a:t>http://digitalcollections.nypl.org/items/510d47dd-d7eb-a3d9-e040-e00a18064a99</a:t>
            </a:r>
            <a:endParaRPr lang="en-US" dirty="0"/>
          </a:p>
          <a:p>
            <a:endParaRPr lang="en-US" dirty="0"/>
          </a:p>
          <a:p>
            <a:r>
              <a:rPr lang="en-US" dirty="0"/>
              <a:t>nypl</a:t>
            </a:r>
            <a:r>
              <a:rPr lang="en-US" sz="1200" b="0" i="0" kern="1200" dirty="0">
                <a:effectLst/>
                <a:latin typeface="+mn-lt"/>
                <a:ea typeface="+mn-ea"/>
                <a:cs typeface="+mn-cs"/>
              </a:rPr>
              <a:t>1130791</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71</a:t>
            </a:fld>
            <a:endParaRPr lang="en-US"/>
          </a:p>
        </p:txBody>
      </p:sp>
    </p:spTree>
    <p:extLst>
      <p:ext uri="{BB962C8B-B14F-4D97-AF65-F5344CB8AC3E}">
        <p14:creationId xmlns:p14="http://schemas.microsoft.com/office/powerpoint/2010/main" val="613126669"/>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Like other grains, lentils must be harvested, threshed, and winnowed to separate</a:t>
            </a:r>
            <a:r>
              <a:rPr lang="en-US" baseline="0" dirty="0"/>
              <a:t> the seeds from the chaff. Like cereals, lentils can be ground into flour.</a:t>
            </a:r>
          </a:p>
          <a:p>
            <a:endParaRPr lang="en-US" dirty="0"/>
          </a:p>
          <a:p>
            <a:r>
              <a:rPr lang="en-US" dirty="0"/>
              <a:t>kp010190127</a:t>
            </a:r>
          </a:p>
        </p:txBody>
      </p:sp>
      <p:sp>
        <p:nvSpPr>
          <p:cNvPr id="4" name="Slide Number Placeholder 3"/>
          <p:cNvSpPr>
            <a:spLocks noGrp="1"/>
          </p:cNvSpPr>
          <p:nvPr>
            <p:ph type="sldNum" sz="quarter" idx="10"/>
          </p:nvPr>
        </p:nvSpPr>
        <p:spPr/>
        <p:txBody>
          <a:bodyPr/>
          <a:lstStyle/>
          <a:p>
            <a:fld id="{4E4946A3-FD68-4E77-9DEF-1E7536A4AD96}" type="slidenum">
              <a:rPr lang="en-US" smtClean="0"/>
              <a:t>72</a:t>
            </a:fld>
            <a:endParaRPr lang="en-US"/>
          </a:p>
        </p:txBody>
      </p:sp>
    </p:spTree>
    <p:extLst>
      <p:ext uri="{BB962C8B-B14F-4D97-AF65-F5344CB8AC3E}">
        <p14:creationId xmlns:p14="http://schemas.microsoft.com/office/powerpoint/2010/main" val="613126669"/>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Lentils come in a variety</a:t>
            </a:r>
            <a:r>
              <a:rPr lang="en-US" baseline="0" dirty="0"/>
              <a:t> of colors and sizes. </a:t>
            </a:r>
            <a:r>
              <a:rPr lang="en-US" dirty="0"/>
              <a:t>They can be eaten soaked, germinated, fried, baked or boiled. Cooking time is relatively short, usually 10 to 40 minutes</a:t>
            </a:r>
            <a:r>
              <a:rPr lang="en-US" baseline="0" dirty="0"/>
              <a:t> depending on the variety. </a:t>
            </a:r>
            <a:r>
              <a:rPr lang="en-US" dirty="0"/>
              <a:t>This image comes from </a:t>
            </a:r>
            <a:r>
              <a:rPr lang="en-US" dirty="0" err="1"/>
              <a:t>Justinc</a:t>
            </a:r>
            <a:r>
              <a:rPr lang="en-US" dirty="0"/>
              <a:t> and is licensed under CC BY-SA 2.0, via Wikimedia Commons: https://commons.wikimedia.org/wiki/File:3_types_of_lentil.jpg.</a:t>
            </a:r>
          </a:p>
          <a:p>
            <a:endParaRPr lang="en-US" dirty="0"/>
          </a:p>
          <a:p>
            <a:r>
              <a:rPr lang="en-US" dirty="0"/>
              <a:t>wiki070320102357399</a:t>
            </a:r>
          </a:p>
        </p:txBody>
      </p:sp>
      <p:sp>
        <p:nvSpPr>
          <p:cNvPr id="4" name="Slide Number Placeholder 3"/>
          <p:cNvSpPr>
            <a:spLocks noGrp="1"/>
          </p:cNvSpPr>
          <p:nvPr>
            <p:ph type="sldNum" sz="quarter" idx="10"/>
          </p:nvPr>
        </p:nvSpPr>
        <p:spPr/>
        <p:txBody>
          <a:bodyPr/>
          <a:lstStyle/>
          <a:p>
            <a:fld id="{4E4946A3-FD68-4E77-9DEF-1E7536A4AD96}" type="slidenum">
              <a:rPr lang="en-US" smtClean="0"/>
              <a:t>73</a:t>
            </a:fld>
            <a:endParaRPr lang="en-US"/>
          </a:p>
        </p:txBody>
      </p:sp>
    </p:spTree>
    <p:extLst>
      <p:ext uri="{BB962C8B-B14F-4D97-AF65-F5344CB8AC3E}">
        <p14:creationId xmlns:p14="http://schemas.microsoft.com/office/powerpoint/2010/main" val="613126669"/>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t>This relief was photographed at the Vatican Museums</a:t>
            </a:r>
            <a:r>
              <a:rPr lang="en-US" sz="1200" kern="1200" dirty="0">
                <a:solidFill>
                  <a:schemeClr val="tx1"/>
                </a:solidFill>
                <a:effectLst/>
                <a:latin typeface="+mn-lt"/>
                <a:ea typeface="+mn-ea"/>
                <a:cs typeface="+mn-cs"/>
              </a:rPr>
              <a:t>.</a:t>
            </a:r>
            <a:endParaRPr lang="en-US" dirty="0">
              <a:latin typeface="Times New Roman" pitchFamily="18" charset="0"/>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latin typeface="Times New Roman" pitchFamily="18"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tb0512176440</a:t>
            </a:r>
            <a:endParaRPr lang="en-US" dirty="0">
              <a:latin typeface="Times New Roman" pitchFamily="18" charset="0"/>
            </a:endParaRPr>
          </a:p>
        </p:txBody>
      </p:sp>
      <p:sp>
        <p:nvSpPr>
          <p:cNvPr id="4" name="Slide Number Placeholder 3"/>
          <p:cNvSpPr>
            <a:spLocks noGrp="1"/>
          </p:cNvSpPr>
          <p:nvPr>
            <p:ph type="sldNum" sz="quarter" idx="10"/>
          </p:nvPr>
        </p:nvSpPr>
        <p:spPr/>
        <p:txBody>
          <a:bodyPr/>
          <a:lstStyle/>
          <a:p>
            <a:fld id="{4E4946A3-FD68-4E77-9DEF-1E7536A4AD96}" type="slidenum">
              <a:rPr lang="en-US" smtClean="0"/>
              <a:t>74</a:t>
            </a:fld>
            <a:endParaRPr lang="en-US"/>
          </a:p>
        </p:txBody>
      </p:sp>
    </p:spTree>
    <p:extLst>
      <p:ext uri="{BB962C8B-B14F-4D97-AF65-F5344CB8AC3E}">
        <p14:creationId xmlns:p14="http://schemas.microsoft.com/office/powerpoint/2010/main" val="1550719142"/>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effectLst/>
                <a:latin typeface="+mn-lt"/>
                <a:ea typeface="+mn-ea"/>
                <a:cs typeface="+mn-cs"/>
              </a:rPr>
              <a:t>This illustration comes from Sir Austen Henry Layard, </a:t>
            </a:r>
            <a:r>
              <a:rPr lang="en-US" sz="1200" i="1" kern="1200" dirty="0">
                <a:effectLst/>
                <a:latin typeface="+mn-lt"/>
                <a:ea typeface="+mn-ea"/>
                <a:cs typeface="+mn-cs"/>
              </a:rPr>
              <a:t>Second Series of the Monuments of Nineveh</a:t>
            </a:r>
            <a:r>
              <a:rPr lang="en-US" sz="1200" kern="1200" dirty="0">
                <a:effectLst/>
                <a:latin typeface="+mn-lt"/>
                <a:ea typeface="+mn-ea"/>
                <a:cs typeface="+mn-cs"/>
              </a:rPr>
              <a:t>, published in 1853. Public domain, from The New York Public Library, </a:t>
            </a:r>
            <a:r>
              <a:rPr lang="en-US" sz="1200" u="sng" kern="1200" dirty="0">
                <a:effectLst/>
                <a:latin typeface="+mn-lt"/>
                <a:ea typeface="+mn-ea"/>
                <a:cs typeface="+mn-cs"/>
                <a:hlinkClick r:id="rId3">
                  <a:extLst>
                    <a:ext uri="{A12FA001-AC4F-418D-AE19-62706E023703}">
                      <ahyp:hlinkClr xmlns:ahyp="http://schemas.microsoft.com/office/drawing/2018/hyperlinkcolor" val="tx"/>
                    </a:ext>
                  </a:extLst>
                </a:hlinkClick>
              </a:rPr>
              <a:t>http://digitalcollections.nypl.org/items/510d47dc-474e-a3d9-e040-e00a18064a99</a:t>
            </a:r>
            <a:endParaRPr lang="en-US" dirty="0"/>
          </a:p>
          <a:p>
            <a:endParaRPr lang="en-US" dirty="0"/>
          </a:p>
          <a:p>
            <a:r>
              <a:rPr lang="en-US" dirty="0"/>
              <a:t>nypl</a:t>
            </a:r>
            <a:r>
              <a:rPr lang="en-US" sz="1200" b="0" i="0" kern="1200" dirty="0">
                <a:effectLst/>
                <a:latin typeface="+mn-lt"/>
                <a:ea typeface="+mn-ea"/>
                <a:cs typeface="+mn-cs"/>
              </a:rPr>
              <a:t>494764</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75</a:t>
            </a:fld>
            <a:endParaRPr lang="en-US"/>
          </a:p>
        </p:txBody>
      </p:sp>
    </p:spTree>
    <p:extLst>
      <p:ext uri="{BB962C8B-B14F-4D97-AF65-F5344CB8AC3E}">
        <p14:creationId xmlns:p14="http://schemas.microsoft.com/office/powerpoint/2010/main" val="1550719142"/>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“Harvest time” likely refers to the harvest of cereal crops (barley, wheat, etc.), which took place around the month of May.</a:t>
            </a:r>
          </a:p>
          <a:p>
            <a:endParaRPr lang="en-US" dirty="0"/>
          </a:p>
          <a:p>
            <a:r>
              <a:rPr lang="en-US" dirty="0"/>
              <a:t>cd060087113</a:t>
            </a:r>
          </a:p>
        </p:txBody>
      </p:sp>
      <p:sp>
        <p:nvSpPr>
          <p:cNvPr id="4" name="Slide Number Placeholder 3"/>
          <p:cNvSpPr>
            <a:spLocks noGrp="1"/>
          </p:cNvSpPr>
          <p:nvPr>
            <p:ph type="sldNum" sz="quarter" idx="10"/>
          </p:nvPr>
        </p:nvSpPr>
        <p:spPr/>
        <p:txBody>
          <a:bodyPr/>
          <a:lstStyle/>
          <a:p>
            <a:fld id="{4E4946A3-FD68-4E77-9DEF-1E7536A4AD96}" type="slidenum">
              <a:rPr lang="en-US" smtClean="0"/>
              <a:t>76</a:t>
            </a:fld>
            <a:endParaRPr lang="en-US"/>
          </a:p>
        </p:txBody>
      </p:sp>
    </p:spTree>
    <p:extLst>
      <p:ext uri="{BB962C8B-B14F-4D97-AF65-F5344CB8AC3E}">
        <p14:creationId xmlns:p14="http://schemas.microsoft.com/office/powerpoint/2010/main" val="776970949"/>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This American Colony photograph was taken between 1898 and 1946.</a:t>
            </a:r>
          </a:p>
          <a:p>
            <a:endParaRPr lang="en-US" sz="1200" b="0" i="0" kern="1200" dirty="0">
              <a:solidFill>
                <a:schemeClr val="tx1"/>
              </a:solidFill>
              <a:effectLst/>
              <a:latin typeface="+mn-lt"/>
              <a:ea typeface="+mn-ea"/>
              <a:cs typeface="+mn-cs"/>
            </a:endParaRPr>
          </a:p>
          <a:p>
            <a:r>
              <a:rPr lang="en-US" dirty="0"/>
              <a:t>mat07431</a:t>
            </a:r>
          </a:p>
        </p:txBody>
      </p:sp>
      <p:sp>
        <p:nvSpPr>
          <p:cNvPr id="4" name="Slide Number Placeholder 3"/>
          <p:cNvSpPr>
            <a:spLocks noGrp="1"/>
          </p:cNvSpPr>
          <p:nvPr>
            <p:ph type="sldNum" sz="quarter" idx="10"/>
          </p:nvPr>
        </p:nvSpPr>
        <p:spPr/>
        <p:txBody>
          <a:bodyPr/>
          <a:lstStyle/>
          <a:p>
            <a:fld id="{4E4946A3-FD68-4E77-9DEF-1E7536A4AD96}" type="slidenum">
              <a:rPr lang="en-US" smtClean="0"/>
              <a:t>77</a:t>
            </a:fld>
            <a:endParaRPr lang="en-US"/>
          </a:p>
        </p:txBody>
      </p:sp>
    </p:spTree>
    <p:extLst>
      <p:ext uri="{BB962C8B-B14F-4D97-AF65-F5344CB8AC3E}">
        <p14:creationId xmlns:p14="http://schemas.microsoft.com/office/powerpoint/2010/main" val="1862427592"/>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78</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r>
              <a:rPr lang="en-US" dirty="0">
                <a:solidFill>
                  <a:srgbClr val="000000"/>
                </a:solidFill>
                <a:cs typeface="Times New Roman" pitchFamily="18" charset="0"/>
              </a:rPr>
              <a:t>David stayed at Adullam during the time when he first fled from</a:t>
            </a:r>
            <a:r>
              <a:rPr lang="en-US" baseline="0" dirty="0">
                <a:solidFill>
                  <a:srgbClr val="000000"/>
                </a:solidFill>
                <a:cs typeface="Times New Roman" pitchFamily="18" charset="0"/>
              </a:rPr>
              <a:t> Saul (1 Sam 22). </a:t>
            </a:r>
            <a:r>
              <a:rPr lang="en-US" dirty="0">
                <a:solidFill>
                  <a:srgbClr val="000000"/>
                </a:solidFill>
                <a:cs typeface="Times New Roman" pitchFamily="18" charset="0"/>
              </a:rPr>
              <a:t>Located about 16 miles (25 km) southwest of Jerusalem and 10 miles (16 km) east of Gath, Adullam is situated on the eastern end of the Elah Valley. The site seems to have been an ideal place of refuge at the time of David, in a “no man’s land” between Israelite and Philistine-controlled areas. The next slide includes labels.</a:t>
            </a:r>
            <a:endParaRPr lang="en-US" sz="1200" dirty="0"/>
          </a:p>
          <a:p>
            <a:endParaRPr lang="en-US" sz="1200" dirty="0"/>
          </a:p>
          <a:p>
            <a:r>
              <a:rPr lang="en-US" sz="1200" dirty="0"/>
              <a:t>df051002201</a:t>
            </a:r>
            <a:endParaRPr lang="en-US" dirty="0"/>
          </a:p>
        </p:txBody>
      </p:sp>
    </p:spTree>
    <p:extLst>
      <p:ext uri="{BB962C8B-B14F-4D97-AF65-F5344CB8AC3E}">
        <p14:creationId xmlns:p14="http://schemas.microsoft.com/office/powerpoint/2010/main" val="344855887"/>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79</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r>
              <a:rPr lang="en-US" dirty="0"/>
              <a:t>David stayed at Adullam during the time when he first fled from Saul (1 Sam 22). Located about 16 miles (25 km) southwest of Jerusalem and 10 miles (16 km) east of Gath, Adullam is situated on the eastern end of the Elah Valley. The site seems to have been an ideal place of refuge at the time of David, in a “no man’s land” between Israelite and Philistine-controlled areas. </a:t>
            </a:r>
          </a:p>
          <a:p>
            <a:endParaRPr lang="en-US" dirty="0"/>
          </a:p>
          <a:p>
            <a:r>
              <a:rPr lang="en-US" dirty="0"/>
              <a:t>df051002201</a:t>
            </a:r>
          </a:p>
        </p:txBody>
      </p:sp>
    </p:spTree>
    <p:extLst>
      <p:ext uri="{BB962C8B-B14F-4D97-AF65-F5344CB8AC3E}">
        <p14:creationId xmlns:p14="http://schemas.microsoft.com/office/powerpoint/2010/main" val="163817833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After conquering Jerusalem from the Jebusites, David made it his capital. It continued to</a:t>
            </a:r>
            <a:r>
              <a:rPr lang="en-US" baseline="0" dirty="0"/>
              <a:t> function as the capital of the nation in the days of Solomon, and then as the capital of the southern kingdom of Judah until its destruction by the Babylonians in 586 BC.</a:t>
            </a:r>
          </a:p>
          <a:p>
            <a:endParaRPr lang="en-US" dirty="0"/>
          </a:p>
          <a:p>
            <a:r>
              <a:rPr lang="en-US" dirty="0"/>
              <a:t>ws042515221</a:t>
            </a:r>
          </a:p>
        </p:txBody>
      </p:sp>
      <p:sp>
        <p:nvSpPr>
          <p:cNvPr id="4" name="Slide Number Placeholder 3"/>
          <p:cNvSpPr>
            <a:spLocks noGrp="1"/>
          </p:cNvSpPr>
          <p:nvPr>
            <p:ph type="sldNum" sz="quarter" idx="10"/>
          </p:nvPr>
        </p:nvSpPr>
        <p:spPr/>
        <p:txBody>
          <a:bodyPr/>
          <a:lstStyle/>
          <a:p>
            <a:fld id="{4E4946A3-FD68-4E77-9DEF-1E7536A4AD96}" type="slidenum">
              <a:rPr lang="en-US" smtClean="0"/>
              <a:t>8</a:t>
            </a:fld>
            <a:endParaRPr lang="en-US"/>
          </a:p>
        </p:txBody>
      </p:sp>
    </p:spTree>
    <p:extLst>
      <p:ext uri="{BB962C8B-B14F-4D97-AF65-F5344CB8AC3E}">
        <p14:creationId xmlns:p14="http://schemas.microsoft.com/office/powerpoint/2010/main" val="2066195230"/>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80</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r>
              <a:rPr lang="en-US" dirty="0"/>
              <a:t>This map shows the location of Adullam</a:t>
            </a:r>
            <a:r>
              <a:rPr lang="en-US" baseline="0" dirty="0"/>
              <a:t> in relation to Gath and Gibeah of Saul. Notice the natural route from Gath to Adullam via the Elah Valley. </a:t>
            </a:r>
            <a:r>
              <a:rPr lang="en-US" dirty="0"/>
              <a:t>This is a detail of map 1-10 from the </a:t>
            </a:r>
            <a:r>
              <a:rPr lang="en-US" i="1" dirty="0"/>
              <a:t>Satellite Bible Atlas</a:t>
            </a:r>
            <a:r>
              <a:rPr lang="en-US" dirty="0"/>
              <a:t>, by William Schlegel. Used by permission.</a:t>
            </a:r>
          </a:p>
        </p:txBody>
      </p:sp>
    </p:spTree>
    <p:extLst>
      <p:ext uri="{BB962C8B-B14F-4D97-AF65-F5344CB8AC3E}">
        <p14:creationId xmlns:p14="http://schemas.microsoft.com/office/powerpoint/2010/main" val="1638178330"/>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81</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r>
              <a:rPr lang="en-US" sz="1200" kern="1200" dirty="0">
                <a:solidFill>
                  <a:schemeClr val="tx1"/>
                </a:solidFill>
                <a:effectLst/>
                <a:latin typeface="+mn-lt"/>
                <a:ea typeface="+mn-ea"/>
                <a:cs typeface="+mn-cs"/>
              </a:rPr>
              <a:t>Adullam is identified at Khirbet Tell Sheikh </a:t>
            </a:r>
            <a:r>
              <a:rPr lang="en-US" sz="1200" kern="1200" dirty="0" err="1">
                <a:solidFill>
                  <a:schemeClr val="tx1"/>
                </a:solidFill>
                <a:effectLst/>
                <a:latin typeface="+mn-lt"/>
                <a:ea typeface="+mn-ea"/>
                <a:cs typeface="+mn-cs"/>
              </a:rPr>
              <a:t>Madhkûr</a:t>
            </a:r>
            <a:r>
              <a:rPr lang="en-US" sz="1200" kern="1200" dirty="0">
                <a:solidFill>
                  <a:schemeClr val="tx1"/>
                </a:solidFill>
                <a:effectLst/>
                <a:latin typeface="+mn-lt"/>
                <a:ea typeface="+mn-ea"/>
                <a:cs typeface="+mn-cs"/>
              </a:rPr>
              <a:t>, which sits beside </a:t>
            </a:r>
            <a:r>
              <a:rPr lang="en-US" sz="1200" dirty="0"/>
              <a:t>Khirbet ’Id el-Ma </a:t>
            </a:r>
            <a:r>
              <a:rPr lang="en-US" sz="1200" kern="1200" dirty="0">
                <a:solidFill>
                  <a:schemeClr val="tx1"/>
                </a:solidFill>
                <a:effectLst/>
                <a:latin typeface="+mn-lt"/>
                <a:ea typeface="+mn-ea"/>
                <a:cs typeface="+mn-cs"/>
              </a:rPr>
              <a:t>(=</a:t>
            </a:r>
            <a:r>
              <a:rPr lang="en-US" sz="1200" dirty="0"/>
              <a:t>Khirbet ’Id el-</a:t>
            </a:r>
            <a:r>
              <a:rPr lang="en-US" sz="1200" dirty="0" err="1"/>
              <a:t>M</a:t>
            </a:r>
            <a:r>
              <a:rPr lang="en-US" sz="1200" kern="1200" dirty="0" err="1">
                <a:solidFill>
                  <a:schemeClr val="tx1"/>
                </a:solidFill>
                <a:effectLst/>
                <a:latin typeface="+mn-lt"/>
                <a:ea typeface="+mn-ea"/>
                <a:cs typeface="+mn-cs"/>
              </a:rPr>
              <a:t>îyā</a:t>
            </a:r>
            <a:r>
              <a:rPr lang="en-US" sz="1200" kern="1200" dirty="0">
                <a:solidFill>
                  <a:schemeClr val="tx1"/>
                </a:solidFill>
                <a:effectLst/>
                <a:latin typeface="+mn-lt"/>
                <a:ea typeface="+mn-ea"/>
                <a:cs typeface="+mn-cs"/>
              </a:rPr>
              <a:t>), whose name preserves Adullam (</a:t>
            </a:r>
            <a:r>
              <a:rPr lang="en-US" sz="1200" kern="1200" dirty="0" err="1">
                <a:solidFill>
                  <a:schemeClr val="tx1"/>
                </a:solidFill>
                <a:effectLst/>
                <a:latin typeface="+mn-lt"/>
                <a:ea typeface="+mn-ea"/>
                <a:cs typeface="+mn-cs"/>
              </a:rPr>
              <a:t>Conder</a:t>
            </a:r>
            <a:r>
              <a:rPr lang="en-US" sz="1200" kern="1200" dirty="0">
                <a:solidFill>
                  <a:schemeClr val="tx1"/>
                </a:solidFill>
                <a:effectLst/>
                <a:latin typeface="+mn-lt"/>
                <a:ea typeface="+mn-ea"/>
                <a:cs typeface="+mn-cs"/>
              </a:rPr>
              <a:t> and Kitchener 1883: 311, 347; Clermont-</a:t>
            </a:r>
            <a:r>
              <a:rPr lang="en-US" sz="1200" kern="1200" dirty="0" err="1">
                <a:solidFill>
                  <a:schemeClr val="tx1"/>
                </a:solidFill>
                <a:effectLst/>
                <a:latin typeface="+mn-lt"/>
                <a:ea typeface="+mn-ea"/>
                <a:cs typeface="+mn-cs"/>
              </a:rPr>
              <a:t>Ganneau</a:t>
            </a:r>
            <a:r>
              <a:rPr lang="en-US" sz="1200" kern="1200" dirty="0">
                <a:solidFill>
                  <a:schemeClr val="tx1"/>
                </a:solidFill>
                <a:effectLst/>
                <a:latin typeface="+mn-lt"/>
                <a:ea typeface="+mn-ea"/>
                <a:cs typeface="+mn-cs"/>
              </a:rPr>
              <a:t> 1896: 452). The archaeological, toponymic, and geographic evidence make this identification certain. The next slide includes labels.</a:t>
            </a:r>
          </a:p>
          <a:p>
            <a:r>
              <a:rPr lang="en-US" sz="1200" kern="1200" dirty="0">
                <a:solidFill>
                  <a:schemeClr val="tx1"/>
                </a:solidFill>
                <a:effectLst/>
                <a:latin typeface="+mn-lt"/>
                <a:ea typeface="+mn-ea"/>
                <a:cs typeface="+mn-cs"/>
              </a:rPr>
              <a:t> </a:t>
            </a:r>
          </a:p>
          <a:p>
            <a:r>
              <a:rPr lang="en-US" sz="1200" b="1" kern="1200" dirty="0">
                <a:solidFill>
                  <a:schemeClr val="tx1"/>
                </a:solidFill>
                <a:effectLst/>
                <a:latin typeface="+mn-lt"/>
                <a:ea typeface="+mn-ea"/>
                <a:cs typeface="+mn-cs"/>
              </a:rPr>
              <a:t>References:</a:t>
            </a:r>
            <a:br>
              <a:rPr lang="en-US" sz="1200" kern="1200" dirty="0">
                <a:solidFill>
                  <a:schemeClr val="tx1"/>
                </a:solidFill>
                <a:effectLst/>
                <a:latin typeface="+mn-lt"/>
                <a:ea typeface="+mn-ea"/>
                <a:cs typeface="+mn-cs"/>
              </a:rPr>
            </a:br>
            <a:r>
              <a:rPr lang="en-US" sz="1200" kern="1200" dirty="0">
                <a:solidFill>
                  <a:schemeClr val="tx1"/>
                </a:solidFill>
                <a:effectLst/>
                <a:latin typeface="+mn-lt"/>
                <a:ea typeface="+mn-ea"/>
                <a:cs typeface="+mn-cs"/>
              </a:rPr>
              <a:t>Clermont-</a:t>
            </a:r>
            <a:r>
              <a:rPr lang="en-US" sz="1200" kern="1200" dirty="0" err="1">
                <a:solidFill>
                  <a:schemeClr val="tx1"/>
                </a:solidFill>
                <a:effectLst/>
                <a:latin typeface="+mn-lt"/>
                <a:ea typeface="+mn-ea"/>
                <a:cs typeface="+mn-cs"/>
              </a:rPr>
              <a:t>Ganneau</a:t>
            </a:r>
            <a:r>
              <a:rPr lang="en-US" sz="1200" kern="1200" dirty="0">
                <a:solidFill>
                  <a:schemeClr val="tx1"/>
                </a:solidFill>
                <a:effectLst/>
                <a:latin typeface="+mn-lt"/>
                <a:ea typeface="+mn-ea"/>
                <a:cs typeface="+mn-cs"/>
              </a:rPr>
              <a:t>, C.</a:t>
            </a:r>
          </a:p>
          <a:p>
            <a:pPr marL="685800" indent="-457200">
              <a:tabLst>
                <a:tab pos="685800" algn="l"/>
              </a:tabLst>
            </a:pPr>
            <a:r>
              <a:rPr lang="en-US" sz="1200" kern="1200" dirty="0">
                <a:solidFill>
                  <a:schemeClr val="tx1"/>
                </a:solidFill>
                <a:effectLst/>
                <a:latin typeface="+mn-lt"/>
                <a:ea typeface="+mn-ea"/>
                <a:cs typeface="+mn-cs"/>
              </a:rPr>
              <a:t>1896	</a:t>
            </a:r>
            <a:r>
              <a:rPr lang="en-US" sz="1200" i="1" kern="1200" dirty="0">
                <a:solidFill>
                  <a:schemeClr val="tx1"/>
                </a:solidFill>
                <a:effectLst/>
                <a:latin typeface="+mn-lt"/>
                <a:ea typeface="+mn-ea"/>
                <a:cs typeface="+mn-cs"/>
              </a:rPr>
              <a:t>Archaeological Researches in Palestine During the Years 1873–1874</a:t>
            </a:r>
            <a:r>
              <a:rPr lang="en-US" sz="1200" kern="1200" dirty="0">
                <a:solidFill>
                  <a:schemeClr val="tx1"/>
                </a:solidFill>
                <a:effectLst/>
                <a:latin typeface="+mn-lt"/>
                <a:ea typeface="+mn-ea"/>
                <a:cs typeface="+mn-cs"/>
              </a:rPr>
              <a:t>. 2 vols. London: Palestine Exploration Fund.</a:t>
            </a:r>
          </a:p>
          <a:p>
            <a:r>
              <a:rPr lang="en-US" sz="1200" kern="1200" dirty="0" err="1">
                <a:solidFill>
                  <a:schemeClr val="tx1"/>
                </a:solidFill>
                <a:effectLst/>
                <a:latin typeface="+mn-lt"/>
                <a:ea typeface="+mn-ea"/>
                <a:cs typeface="+mn-cs"/>
              </a:rPr>
              <a:t>Conder</a:t>
            </a:r>
            <a:r>
              <a:rPr lang="en-US" sz="1200" kern="1200" dirty="0">
                <a:solidFill>
                  <a:schemeClr val="tx1"/>
                </a:solidFill>
                <a:effectLst/>
                <a:latin typeface="+mn-lt"/>
                <a:ea typeface="+mn-ea"/>
                <a:cs typeface="+mn-cs"/>
              </a:rPr>
              <a:t>, C. R., and Kitchener, H. H.</a:t>
            </a:r>
          </a:p>
          <a:p>
            <a:pPr marL="685800" indent="-457200">
              <a:tabLst>
                <a:tab pos="685800" algn="l"/>
              </a:tabLst>
            </a:pPr>
            <a:r>
              <a:rPr lang="en-US" sz="1200" kern="1200" dirty="0">
                <a:solidFill>
                  <a:schemeClr val="tx1"/>
                </a:solidFill>
                <a:effectLst/>
                <a:latin typeface="+mn-lt"/>
                <a:ea typeface="+mn-ea"/>
                <a:cs typeface="+mn-cs"/>
              </a:rPr>
              <a:t>1883	</a:t>
            </a:r>
            <a:r>
              <a:rPr lang="en-US" sz="1200" i="1" kern="1200" dirty="0">
                <a:solidFill>
                  <a:schemeClr val="tx1"/>
                </a:solidFill>
                <a:effectLst/>
                <a:latin typeface="+mn-lt"/>
                <a:ea typeface="+mn-ea"/>
                <a:cs typeface="+mn-cs"/>
              </a:rPr>
              <a:t>Memoirs of the Topography, Orography, Hydrography, and Archaeology—Judea</a:t>
            </a:r>
            <a:r>
              <a:rPr lang="en-US" sz="1200" kern="1200" dirty="0">
                <a:solidFill>
                  <a:schemeClr val="tx1"/>
                </a:solidFill>
                <a:effectLst/>
                <a:latin typeface="+mn-lt"/>
                <a:ea typeface="+mn-ea"/>
                <a:cs typeface="+mn-cs"/>
              </a:rPr>
              <a:t>. Survey of Western Palestine 3. London: Palestine Exploration Fund.</a:t>
            </a:r>
          </a:p>
          <a:p>
            <a:endParaRPr lang="en-US" sz="1200" dirty="0"/>
          </a:p>
          <a:p>
            <a:r>
              <a:rPr lang="en-US" sz="1200" dirty="0"/>
              <a:t>ws031715863</a:t>
            </a:r>
            <a:endParaRPr lang="en-US" dirty="0"/>
          </a:p>
        </p:txBody>
      </p:sp>
    </p:spTree>
    <p:extLst>
      <p:ext uri="{BB962C8B-B14F-4D97-AF65-F5344CB8AC3E}">
        <p14:creationId xmlns:p14="http://schemas.microsoft.com/office/powerpoint/2010/main" val="472602648"/>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82</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r>
              <a:rPr lang="en-US" dirty="0" err="1"/>
              <a:t>Adullam</a:t>
            </a:r>
            <a:r>
              <a:rPr lang="en-US" dirty="0"/>
              <a:t> is identified at Khirbet Tell Sheikh </a:t>
            </a:r>
            <a:r>
              <a:rPr lang="en-US" dirty="0" err="1"/>
              <a:t>Madhkûr</a:t>
            </a:r>
            <a:r>
              <a:rPr lang="en-US" dirty="0"/>
              <a:t>, which sits beside Khirbet ’Id el-Ma (=Khirbet ’Id el-</a:t>
            </a:r>
            <a:r>
              <a:rPr lang="en-US" dirty="0" err="1"/>
              <a:t>Mîyā</a:t>
            </a:r>
            <a:r>
              <a:rPr lang="en-US" dirty="0"/>
              <a:t>), whose name preserves </a:t>
            </a:r>
            <a:r>
              <a:rPr lang="en-US" dirty="0" err="1"/>
              <a:t>Adullam</a:t>
            </a:r>
            <a:r>
              <a:rPr lang="en-US" dirty="0"/>
              <a:t> (</a:t>
            </a:r>
            <a:r>
              <a:rPr lang="en-US" dirty="0" err="1"/>
              <a:t>Conder</a:t>
            </a:r>
            <a:r>
              <a:rPr lang="en-US" dirty="0"/>
              <a:t> and Kitchener 1883: 311, 347; Clermont-</a:t>
            </a:r>
            <a:r>
              <a:rPr lang="en-US" dirty="0" err="1"/>
              <a:t>Ganneau</a:t>
            </a:r>
            <a:r>
              <a:rPr lang="en-US" dirty="0"/>
              <a:t> 1896: 452). The archaeological, </a:t>
            </a:r>
            <a:r>
              <a:rPr lang="en-US" dirty="0" err="1"/>
              <a:t>toponymic</a:t>
            </a:r>
            <a:r>
              <a:rPr lang="en-US" dirty="0"/>
              <a:t>, and geographic evidence make this identification certain. </a:t>
            </a:r>
          </a:p>
          <a:p>
            <a:r>
              <a:rPr lang="en-US" dirty="0"/>
              <a:t> </a:t>
            </a:r>
          </a:p>
          <a:p>
            <a:r>
              <a:rPr lang="en-US" b="1" dirty="0"/>
              <a:t>References:</a:t>
            </a:r>
            <a:br>
              <a:rPr lang="en-US" dirty="0"/>
            </a:br>
            <a:r>
              <a:rPr lang="en-US" dirty="0"/>
              <a:t>Clermont-</a:t>
            </a:r>
            <a:r>
              <a:rPr lang="en-US" dirty="0" err="1"/>
              <a:t>Ganneau</a:t>
            </a:r>
            <a:r>
              <a:rPr lang="en-US" dirty="0"/>
              <a:t>, C.</a:t>
            </a:r>
          </a:p>
          <a:p>
            <a:pPr marL="685800" indent="-457200">
              <a:tabLst>
                <a:tab pos="685800" algn="l"/>
              </a:tabLst>
            </a:pPr>
            <a:r>
              <a:rPr lang="en-US" dirty="0"/>
              <a:t>1896	</a:t>
            </a:r>
            <a:r>
              <a:rPr lang="en-US" i="1" dirty="0"/>
              <a:t>Archaeological Researches in Palestine During the Years 1873–1874</a:t>
            </a:r>
            <a:r>
              <a:rPr lang="en-US" dirty="0"/>
              <a:t>. 2 vols. London: Palestine Exploration Fund.</a:t>
            </a:r>
          </a:p>
          <a:p>
            <a:r>
              <a:rPr lang="en-US" dirty="0" err="1"/>
              <a:t>Conder</a:t>
            </a:r>
            <a:r>
              <a:rPr lang="en-US" dirty="0"/>
              <a:t>, C. R., and Kitchener, H. H.</a:t>
            </a:r>
          </a:p>
          <a:p>
            <a:pPr marL="685800" indent="-457200">
              <a:tabLst>
                <a:tab pos="685800" algn="l"/>
              </a:tabLst>
            </a:pPr>
            <a:r>
              <a:rPr lang="en-US" dirty="0"/>
              <a:t>1883	</a:t>
            </a:r>
            <a:r>
              <a:rPr lang="en-US" i="1" dirty="0"/>
              <a:t>Memoirs of the Topography, Orography, Hydrography, and Archaeology—Judea</a:t>
            </a:r>
            <a:r>
              <a:rPr lang="en-US" dirty="0"/>
              <a:t>. Survey of Western Palestine 3. London: Palestine Exploration Fund.</a:t>
            </a:r>
          </a:p>
          <a:p>
            <a:endParaRPr lang="en-US" sz="1200" dirty="0"/>
          </a:p>
          <a:p>
            <a:r>
              <a:rPr lang="en-US" sz="1200" dirty="0"/>
              <a:t>ws031715863</a:t>
            </a:r>
            <a:endParaRPr lang="en-US" dirty="0"/>
          </a:p>
        </p:txBody>
      </p:sp>
    </p:spTree>
    <p:extLst>
      <p:ext uri="{BB962C8B-B14F-4D97-AF65-F5344CB8AC3E}">
        <p14:creationId xmlns:p14="http://schemas.microsoft.com/office/powerpoint/2010/main" val="2634074980"/>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83</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r>
              <a:rPr lang="en-US" dirty="0"/>
              <a:t>There are many caves on the rocky slopes of Adullam. A number of them are to be found on the north side of the hill, seen in this aerial photo.</a:t>
            </a:r>
            <a:r>
              <a:rPr lang="en-US" baseline="0" dirty="0"/>
              <a:t> The next slide includes labels.</a:t>
            </a:r>
            <a:endParaRPr lang="en-US" dirty="0"/>
          </a:p>
          <a:p>
            <a:endParaRPr lang="en-US" dirty="0"/>
          </a:p>
          <a:p>
            <a:r>
              <a:rPr lang="en-US" dirty="0"/>
              <a:t>ws030817258d</a:t>
            </a:r>
          </a:p>
        </p:txBody>
      </p:sp>
    </p:spTree>
    <p:extLst>
      <p:ext uri="{BB962C8B-B14F-4D97-AF65-F5344CB8AC3E}">
        <p14:creationId xmlns:p14="http://schemas.microsoft.com/office/powerpoint/2010/main" val="242125583"/>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84</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r>
              <a:rPr lang="en-US" dirty="0"/>
              <a:t>There are many caves on the rocky slopes of Adullam. A number of them are to be found on the north side of the hill, seen in this aerial photo.</a:t>
            </a:r>
            <a:r>
              <a:rPr lang="en-US" baseline="0" dirty="0"/>
              <a:t> </a:t>
            </a:r>
            <a:endParaRPr lang="en-US" dirty="0"/>
          </a:p>
          <a:p>
            <a:endParaRPr lang="en-US" dirty="0"/>
          </a:p>
          <a:p>
            <a:r>
              <a:rPr lang="en-US" dirty="0"/>
              <a:t>ws030817258d</a:t>
            </a:r>
          </a:p>
        </p:txBody>
      </p:sp>
    </p:spTree>
    <p:extLst>
      <p:ext uri="{BB962C8B-B14F-4D97-AF65-F5344CB8AC3E}">
        <p14:creationId xmlns:p14="http://schemas.microsoft.com/office/powerpoint/2010/main" val="242125583"/>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85</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r>
              <a:rPr lang="en-US" dirty="0"/>
              <a:t>This exposed limestone cliff on the north side of Adullam</a:t>
            </a:r>
            <a:r>
              <a:rPr lang="en-US" baseline="0" dirty="0"/>
              <a:t> includes a number of caves.</a:t>
            </a:r>
          </a:p>
          <a:p>
            <a:endParaRPr lang="en-US" dirty="0"/>
          </a:p>
          <a:p>
            <a:r>
              <a:rPr lang="en-US" dirty="0"/>
              <a:t>ws030817263</a:t>
            </a:r>
          </a:p>
        </p:txBody>
      </p:sp>
    </p:spTree>
    <p:extLst>
      <p:ext uri="{BB962C8B-B14F-4D97-AF65-F5344CB8AC3E}">
        <p14:creationId xmlns:p14="http://schemas.microsoft.com/office/powerpoint/2010/main" val="242125583"/>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86</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r>
              <a:rPr lang="en-US" sz="1200" dirty="0"/>
              <a:t>There are many caves at Adullam. The opening to this large cave is enclosed by a wall.</a:t>
            </a:r>
          </a:p>
          <a:p>
            <a:endParaRPr lang="en-US" sz="1200" dirty="0"/>
          </a:p>
          <a:p>
            <a:r>
              <a:rPr lang="en-US" sz="1200" dirty="0"/>
              <a:t>tb021900210</a:t>
            </a:r>
            <a:endParaRPr lang="en-US" dirty="0"/>
          </a:p>
        </p:txBody>
      </p:sp>
    </p:spTree>
    <p:extLst>
      <p:ext uri="{BB962C8B-B14F-4D97-AF65-F5344CB8AC3E}">
        <p14:creationId xmlns:p14="http://schemas.microsoft.com/office/powerpoint/2010/main" val="1297358603"/>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tb011105854</a:t>
            </a:r>
          </a:p>
        </p:txBody>
      </p:sp>
      <p:sp>
        <p:nvSpPr>
          <p:cNvPr id="4" name="Slide Number Placeholder 3"/>
          <p:cNvSpPr>
            <a:spLocks noGrp="1"/>
          </p:cNvSpPr>
          <p:nvPr>
            <p:ph type="sldNum" sz="quarter" idx="10"/>
          </p:nvPr>
        </p:nvSpPr>
        <p:spPr/>
        <p:txBody>
          <a:bodyPr/>
          <a:lstStyle/>
          <a:p>
            <a:fld id="{4E4946A3-FD68-4E77-9DEF-1E7536A4AD96}" type="slidenum">
              <a:rPr lang="en-US" smtClean="0"/>
              <a:t>87</a:t>
            </a:fld>
            <a:endParaRPr lang="en-US"/>
          </a:p>
        </p:txBody>
      </p:sp>
    </p:spTree>
    <p:extLst>
      <p:ext uri="{BB962C8B-B14F-4D97-AF65-F5344CB8AC3E}">
        <p14:creationId xmlns:p14="http://schemas.microsoft.com/office/powerpoint/2010/main" val="1683646492"/>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dirty="0"/>
              <a:t>The Valley of Rephaim is located south and west of Jerusalem.</a:t>
            </a:r>
            <a:r>
              <a:rPr lang="en-US" baseline="0" dirty="0"/>
              <a:t> It provided a route to Jerusalem from the Philistine plain and </a:t>
            </a:r>
            <a:r>
              <a:rPr lang="en-US" baseline="0" dirty="0" err="1"/>
              <a:t>Sorek</a:t>
            </a:r>
            <a:r>
              <a:rPr lang="en-US" baseline="0" dirty="0"/>
              <a:t> Valley through the hill country, though historically it does not seem to have often been used, perhaps because of its rugged nature in places. </a:t>
            </a:r>
            <a:r>
              <a:rPr lang="en-US" dirty="0"/>
              <a:t>This is a detail from map 1-8 from the </a:t>
            </a:r>
            <a:r>
              <a:rPr lang="en-US" i="1" dirty="0"/>
              <a:t>Satellite Bible Atlas</a:t>
            </a:r>
            <a:r>
              <a:rPr lang="en-US" dirty="0"/>
              <a:t>, by William Schlegel. Used by permission</a:t>
            </a:r>
            <a:r>
              <a:rPr lang="en-US" dirty="0">
                <a:solidFill>
                  <a:srgbClr val="000000"/>
                </a:solidFill>
                <a:latin typeface="Times New Roman" pitchFamily="18" charset="0"/>
                <a:cs typeface="Times New Roman" pitchFamily="18" charset="0"/>
              </a:rPr>
              <a:t>.</a:t>
            </a:r>
          </a:p>
        </p:txBody>
      </p:sp>
      <p:sp>
        <p:nvSpPr>
          <p:cNvPr id="4" name="Slide Number Placeholder 3"/>
          <p:cNvSpPr>
            <a:spLocks noGrp="1"/>
          </p:cNvSpPr>
          <p:nvPr>
            <p:ph type="sldNum" sz="quarter" idx="10"/>
          </p:nvPr>
        </p:nvSpPr>
        <p:spPr/>
        <p:txBody>
          <a:bodyPr/>
          <a:lstStyle/>
          <a:p>
            <a:fld id="{4E4946A3-FD68-4E77-9DEF-1E7536A4AD96}" type="slidenum">
              <a:rPr lang="en-US" smtClean="0"/>
              <a:t>88</a:t>
            </a:fld>
            <a:endParaRPr lang="en-US"/>
          </a:p>
        </p:txBody>
      </p:sp>
    </p:spTree>
    <p:extLst>
      <p:ext uri="{BB962C8B-B14F-4D97-AF65-F5344CB8AC3E}">
        <p14:creationId xmlns:p14="http://schemas.microsoft.com/office/powerpoint/2010/main" val="4265467829"/>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The biblical “Valley of Rephaim” (</a:t>
            </a:r>
            <a:r>
              <a:rPr lang="he-IL" sz="1200" kern="1200" dirty="0">
                <a:solidFill>
                  <a:schemeClr val="tx1"/>
                </a:solidFill>
                <a:effectLst/>
                <a:latin typeface="+mn-lt"/>
                <a:ea typeface="+mn-ea"/>
                <a:cs typeface="+mn-cs"/>
              </a:rPr>
              <a:t>עֵמֶק רְפָאִים</a:t>
            </a:r>
            <a:r>
              <a:rPr lang="en-US" sz="1200" kern="1200" dirty="0">
                <a:solidFill>
                  <a:schemeClr val="tx1"/>
                </a:solidFill>
                <a:effectLst/>
                <a:latin typeface="+mn-lt"/>
                <a:ea typeface="+mn-ea"/>
                <a:cs typeface="+mn-cs"/>
              </a:rPr>
              <a:t>—Josh 15:8; 18:6; 2 Sam 5:18, 22; 23:13; 1 Chr 11:15; 14:9; Isa 17:5) may be identified with the continuous valley (i.e., the Nahal Rephaim, which includes several wadis) that runs south from the area of St. Andrew’s Church (see Josh 15:8; 18:6) through modern Jerusalem, then west through the hill country. It joins the Sorek Valley in the Shephelah, where it is joined by the Chesalon Valley, forming the biblical “Valley of Sorek” (Judg 16:4). </a:t>
            </a:r>
          </a:p>
          <a:p>
            <a:endParaRPr lang="en-US" sz="1200" kern="1200" dirty="0">
              <a:solidFill>
                <a:schemeClr val="tx1"/>
              </a:solidFill>
              <a:effectLst/>
              <a:latin typeface="+mn-lt"/>
              <a:ea typeface="+mn-ea"/>
              <a:cs typeface="+mn-cs"/>
            </a:endParaRPr>
          </a:p>
          <a:p>
            <a:r>
              <a:rPr lang="en-US" dirty="0"/>
              <a:t>tb070807025</a:t>
            </a:r>
          </a:p>
        </p:txBody>
      </p:sp>
      <p:sp>
        <p:nvSpPr>
          <p:cNvPr id="4" name="Slide Number Placeholder 3"/>
          <p:cNvSpPr>
            <a:spLocks noGrp="1"/>
          </p:cNvSpPr>
          <p:nvPr>
            <p:ph type="sldNum" sz="quarter" idx="10"/>
          </p:nvPr>
        </p:nvSpPr>
        <p:spPr/>
        <p:txBody>
          <a:bodyPr/>
          <a:lstStyle/>
          <a:p>
            <a:fld id="{4E4946A3-FD68-4E77-9DEF-1E7536A4AD96}" type="slidenum">
              <a:rPr lang="en-US" smtClean="0"/>
              <a:t>89</a:t>
            </a:fld>
            <a:endParaRPr lang="en-US"/>
          </a:p>
        </p:txBody>
      </p:sp>
    </p:spTree>
    <p:extLst>
      <p:ext uri="{BB962C8B-B14F-4D97-AF65-F5344CB8AC3E}">
        <p14:creationId xmlns:p14="http://schemas.microsoft.com/office/powerpoint/2010/main" val="186004599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This American Colony photograph was taken between 1900 and 1920.</a:t>
            </a:r>
          </a:p>
          <a:p>
            <a:endParaRPr lang="en-US" sz="1200" b="0" i="0" kern="1200" dirty="0">
              <a:solidFill>
                <a:schemeClr val="tx1"/>
              </a:solidFill>
              <a:effectLst/>
              <a:latin typeface="+mn-lt"/>
              <a:ea typeface="+mn-ea"/>
              <a:cs typeface="+mn-cs"/>
            </a:endParaRPr>
          </a:p>
          <a:p>
            <a:r>
              <a:rPr lang="en-US" dirty="0"/>
              <a:t>mat05678</a:t>
            </a:r>
          </a:p>
        </p:txBody>
      </p:sp>
      <p:sp>
        <p:nvSpPr>
          <p:cNvPr id="4" name="Slide Number Placeholder 3"/>
          <p:cNvSpPr>
            <a:spLocks noGrp="1"/>
          </p:cNvSpPr>
          <p:nvPr>
            <p:ph type="sldNum" sz="quarter" idx="10"/>
          </p:nvPr>
        </p:nvSpPr>
        <p:spPr/>
        <p:txBody>
          <a:bodyPr/>
          <a:lstStyle/>
          <a:p>
            <a:fld id="{4E4946A3-FD68-4E77-9DEF-1E7536A4AD96}" type="slidenum">
              <a:rPr lang="en-US" smtClean="0"/>
              <a:t>9</a:t>
            </a:fld>
            <a:endParaRPr lang="en-US"/>
          </a:p>
        </p:txBody>
      </p:sp>
    </p:spTree>
    <p:extLst>
      <p:ext uri="{BB962C8B-B14F-4D97-AF65-F5344CB8AC3E}">
        <p14:creationId xmlns:p14="http://schemas.microsoft.com/office/powerpoint/2010/main" val="903597001"/>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err="1">
                <a:solidFill>
                  <a:schemeClr val="tx1"/>
                </a:solidFill>
                <a:effectLst/>
                <a:latin typeface="+mn-lt"/>
                <a:ea typeface="+mn-ea"/>
                <a:cs typeface="+mn-cs"/>
              </a:rPr>
              <a:t>Elitzur’s</a:t>
            </a:r>
            <a:r>
              <a:rPr lang="en-US" sz="1200" kern="1200" dirty="0">
                <a:solidFill>
                  <a:schemeClr val="tx1"/>
                </a:solidFill>
                <a:effectLst/>
                <a:latin typeface="+mn-lt"/>
                <a:ea typeface="+mn-ea"/>
                <a:cs typeface="+mn-cs"/>
              </a:rPr>
              <a:t> suggestion (2009) for reading “valley” (Heb. </a:t>
            </a:r>
            <a:r>
              <a:rPr lang="en-US" sz="1200" i="1" kern="1200" dirty="0" err="1">
                <a:solidFill>
                  <a:schemeClr val="tx1"/>
                </a:solidFill>
                <a:effectLst/>
                <a:latin typeface="+mn-lt"/>
                <a:ea typeface="+mn-ea"/>
                <a:cs typeface="+mn-cs"/>
              </a:rPr>
              <a:t>emeq</a:t>
            </a:r>
            <a:r>
              <a:rPr lang="en-US" sz="1200" kern="1200" dirty="0">
                <a:solidFill>
                  <a:schemeClr val="tx1"/>
                </a:solidFill>
                <a:effectLst/>
                <a:latin typeface="+mn-lt"/>
                <a:ea typeface="+mn-ea"/>
                <a:cs typeface="+mn-cs"/>
              </a:rPr>
              <a:t>, </a:t>
            </a:r>
            <a:r>
              <a:rPr lang="he-IL" sz="1200" b="0" kern="1200" dirty="0">
                <a:solidFill>
                  <a:schemeClr val="tx1"/>
                </a:solidFill>
                <a:effectLst/>
                <a:latin typeface="+mn-lt"/>
                <a:ea typeface="+mn-ea"/>
                <a:cs typeface="+mn-cs"/>
              </a:rPr>
              <a:t>עֵמֶק</a:t>
            </a:r>
            <a:r>
              <a:rPr lang="en-US" sz="1200" b="0" kern="1200" dirty="0">
                <a:solidFill>
                  <a:schemeClr val="tx1"/>
                </a:solidFill>
                <a:effectLst/>
                <a:latin typeface="+mn-lt"/>
                <a:ea typeface="+mn-ea"/>
                <a:cs typeface="+mn-cs"/>
              </a:rPr>
              <a:t>) in this case</a:t>
            </a:r>
            <a:r>
              <a:rPr lang="en-US" sz="1200" kern="1200" dirty="0">
                <a:solidFill>
                  <a:schemeClr val="tx1"/>
                </a:solidFill>
                <a:effectLst/>
                <a:latin typeface="+mn-lt"/>
                <a:ea typeface="+mn-ea"/>
                <a:cs typeface="+mn-cs"/>
              </a:rPr>
              <a:t> as “hilly plain” is plausible given the term’s occurrences in the hill country (Josh 8:13; Gen 37:14). However, </a:t>
            </a:r>
            <a:r>
              <a:rPr lang="he-IL" sz="1200" b="0" kern="1200" dirty="0">
                <a:solidFill>
                  <a:schemeClr val="tx1"/>
                </a:solidFill>
                <a:effectLst/>
                <a:latin typeface="+mn-lt"/>
                <a:ea typeface="+mn-ea"/>
                <a:cs typeface="+mn-cs"/>
              </a:rPr>
              <a:t>עֵמֶק</a:t>
            </a:r>
            <a:r>
              <a:rPr lang="en-US" sz="1200" kern="1200" dirty="0">
                <a:solidFill>
                  <a:schemeClr val="tx1"/>
                </a:solidFill>
                <a:effectLst/>
                <a:latin typeface="+mn-lt"/>
                <a:ea typeface="+mn-ea"/>
                <a:cs typeface="+mn-cs"/>
              </a:rPr>
              <a:t> also occurs in the Shephelah, Jordan Valley, and Jezreel Valley (e.g., Josh 10:12; 13:27; 17:16; </a:t>
            </a:r>
            <a:r>
              <a:rPr lang="en-US" sz="1200" kern="1200" dirty="0" err="1">
                <a:solidFill>
                  <a:schemeClr val="tx1"/>
                </a:solidFill>
                <a:effectLst/>
                <a:latin typeface="+mn-lt"/>
                <a:ea typeface="+mn-ea"/>
                <a:cs typeface="+mn-cs"/>
              </a:rPr>
              <a:t>Judg</a:t>
            </a:r>
            <a:r>
              <a:rPr lang="en-US" sz="1200" kern="1200" dirty="0">
                <a:solidFill>
                  <a:schemeClr val="tx1"/>
                </a:solidFill>
                <a:effectLst/>
                <a:latin typeface="+mn-lt"/>
                <a:ea typeface="+mn-ea"/>
                <a:cs typeface="+mn-cs"/>
              </a:rPr>
              <a:t> 1:18), which probably demonstrates that it has a wide semantic range that incorporates shallow valleys or plains in different types of geographical settings.</a:t>
            </a:r>
          </a:p>
          <a:p>
            <a:r>
              <a:rPr lang="en-US" sz="1200" kern="1200" dirty="0">
                <a:solidFill>
                  <a:schemeClr val="tx1"/>
                </a:solidFill>
                <a:effectLst/>
                <a:latin typeface="+mn-lt"/>
                <a:ea typeface="+mn-ea"/>
                <a:cs typeface="+mn-cs"/>
              </a:rPr>
              <a:t> </a:t>
            </a:r>
          </a:p>
          <a:p>
            <a:r>
              <a:rPr lang="en-US" sz="1200" b="1" kern="1200" dirty="0">
                <a:solidFill>
                  <a:schemeClr val="tx1"/>
                </a:solidFill>
                <a:effectLst/>
                <a:latin typeface="+mn-lt"/>
                <a:ea typeface="+mn-ea"/>
                <a:cs typeface="+mn-cs"/>
              </a:rPr>
              <a:t>Reference:</a:t>
            </a:r>
            <a:br>
              <a:rPr lang="en-US" sz="1200" kern="1200" dirty="0">
                <a:solidFill>
                  <a:schemeClr val="tx1"/>
                </a:solidFill>
                <a:effectLst/>
                <a:latin typeface="+mn-lt"/>
                <a:ea typeface="+mn-ea"/>
                <a:cs typeface="+mn-cs"/>
              </a:rPr>
            </a:br>
            <a:r>
              <a:rPr lang="en-US" sz="1200" kern="1200" dirty="0" err="1">
                <a:solidFill>
                  <a:schemeClr val="tx1"/>
                </a:solidFill>
                <a:effectLst/>
                <a:latin typeface="+mn-lt"/>
                <a:ea typeface="+mn-ea"/>
                <a:cs typeface="+mn-cs"/>
              </a:rPr>
              <a:t>Elitzur</a:t>
            </a:r>
            <a:r>
              <a:rPr lang="en-US" sz="1200" kern="1200" dirty="0">
                <a:solidFill>
                  <a:schemeClr val="tx1"/>
                </a:solidFill>
                <a:effectLst/>
                <a:latin typeface="+mn-lt"/>
                <a:ea typeface="+mn-ea"/>
                <a:cs typeface="+mn-cs"/>
              </a:rPr>
              <a:t>, Y.</a:t>
            </a:r>
          </a:p>
          <a:p>
            <a:pPr marL="685800" indent="-457200">
              <a:tabLst>
                <a:tab pos="685800" algn="l"/>
              </a:tabLst>
            </a:pPr>
            <a:r>
              <a:rPr lang="en-US" sz="1200" kern="1200" dirty="0">
                <a:solidFill>
                  <a:schemeClr val="tx1"/>
                </a:solidFill>
                <a:effectLst/>
                <a:latin typeface="+mn-lt"/>
                <a:ea typeface="+mn-ea"/>
                <a:cs typeface="+mn-cs"/>
              </a:rPr>
              <a:t>2009	“So He Sent Him Out of the Vale of Hebron”, On the Hilly </a:t>
            </a:r>
            <a:r>
              <a:rPr lang="en-US" sz="1200" kern="1200" dirty="0" err="1">
                <a:solidFill>
                  <a:schemeClr val="tx1"/>
                </a:solidFill>
                <a:effectLst/>
                <a:latin typeface="+mn-lt"/>
                <a:ea typeface="+mn-ea"/>
                <a:cs typeface="+mn-cs"/>
              </a:rPr>
              <a:t>ʿEmeq</a:t>
            </a:r>
            <a:r>
              <a:rPr lang="en-US" sz="1200" kern="1200" dirty="0">
                <a:solidFill>
                  <a:schemeClr val="tx1"/>
                </a:solidFill>
                <a:effectLst/>
                <a:latin typeface="+mn-lt"/>
                <a:ea typeface="+mn-ea"/>
                <a:cs typeface="+mn-cs"/>
              </a:rPr>
              <a:t> In the Hebrew Bible / “</a:t>
            </a:r>
            <a:r>
              <a:rPr lang="he-IL" sz="1200" kern="1200" dirty="0">
                <a:solidFill>
                  <a:schemeClr val="tx1"/>
                </a:solidFill>
                <a:effectLst/>
                <a:latin typeface="+mn-lt"/>
                <a:ea typeface="+mn-ea"/>
                <a:cs typeface="+mn-cs"/>
              </a:rPr>
              <a:t>וישלחהו מעמק חברון” — על עמקים הרריים במקרא</a:t>
            </a:r>
            <a:r>
              <a:rPr lang="en-US" sz="1200" kern="1200" dirty="0">
                <a:solidFill>
                  <a:schemeClr val="tx1"/>
                </a:solidFill>
                <a:effectLst/>
                <a:latin typeface="+mn-lt"/>
                <a:ea typeface="+mn-ea"/>
                <a:cs typeface="+mn-cs"/>
              </a:rPr>
              <a:t>. </a:t>
            </a:r>
            <a:r>
              <a:rPr lang="en-US" sz="1200" i="1" kern="1200" dirty="0">
                <a:solidFill>
                  <a:schemeClr val="tx1"/>
                </a:solidFill>
                <a:effectLst/>
                <a:latin typeface="+mn-lt"/>
                <a:ea typeface="+mn-ea"/>
                <a:cs typeface="+mn-cs"/>
              </a:rPr>
              <a:t>Beit </a:t>
            </a:r>
            <a:r>
              <a:rPr lang="en-US" sz="1200" i="1" kern="1200" dirty="0" err="1">
                <a:solidFill>
                  <a:schemeClr val="tx1"/>
                </a:solidFill>
                <a:effectLst/>
                <a:latin typeface="+mn-lt"/>
                <a:ea typeface="+mn-ea"/>
                <a:cs typeface="+mn-cs"/>
              </a:rPr>
              <a:t>Mikra</a:t>
            </a:r>
            <a:r>
              <a:rPr lang="en-US" sz="1200" kern="1200" dirty="0">
                <a:solidFill>
                  <a:schemeClr val="tx1"/>
                </a:solidFill>
                <a:effectLst/>
                <a:latin typeface="+mn-lt"/>
                <a:ea typeface="+mn-ea"/>
                <a:cs typeface="+mn-cs"/>
              </a:rPr>
              <a:t> 54: 5–20.</a:t>
            </a:r>
            <a:br>
              <a:rPr lang="en-US" sz="1200" kern="1200" dirty="0">
                <a:solidFill>
                  <a:schemeClr val="tx1"/>
                </a:solidFill>
                <a:effectLst/>
                <a:latin typeface="+mn-lt"/>
                <a:ea typeface="+mn-ea"/>
                <a:cs typeface="+mn-cs"/>
              </a:rPr>
            </a:br>
            <a:endParaRPr lang="en-US" dirty="0"/>
          </a:p>
          <a:p>
            <a:r>
              <a:rPr lang="en-US" dirty="0"/>
              <a:t>tb010107210</a:t>
            </a:r>
          </a:p>
        </p:txBody>
      </p:sp>
      <p:sp>
        <p:nvSpPr>
          <p:cNvPr id="4" name="Slide Number Placeholder 3"/>
          <p:cNvSpPr>
            <a:spLocks noGrp="1"/>
          </p:cNvSpPr>
          <p:nvPr>
            <p:ph type="sldNum" sz="quarter" idx="10"/>
          </p:nvPr>
        </p:nvSpPr>
        <p:spPr/>
        <p:txBody>
          <a:bodyPr/>
          <a:lstStyle/>
          <a:p>
            <a:fld id="{4E4946A3-FD68-4E77-9DEF-1E7536A4AD96}" type="slidenum">
              <a:rPr lang="en-US" smtClean="0"/>
              <a:t>90</a:t>
            </a:fld>
            <a:endParaRPr lang="en-US"/>
          </a:p>
        </p:txBody>
      </p:sp>
    </p:spTree>
    <p:extLst>
      <p:ext uri="{BB962C8B-B14F-4D97-AF65-F5344CB8AC3E}">
        <p14:creationId xmlns:p14="http://schemas.microsoft.com/office/powerpoint/2010/main" val="323670365"/>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t>While</a:t>
            </a:r>
            <a:r>
              <a:rPr lang="en-US" b="0" baseline="0" dirty="0"/>
              <a:t> there is some uncertainty regarding the location of different Davidic “strongholds” (Heb. </a:t>
            </a:r>
            <a:r>
              <a:rPr lang="en-US" b="0" i="1" baseline="0" dirty="0" err="1"/>
              <a:t>metsudah</a:t>
            </a:r>
            <a:r>
              <a:rPr lang="en-US" b="0" baseline="0" dirty="0"/>
              <a:t>, </a:t>
            </a:r>
            <a:r>
              <a:rPr lang="he-IL" sz="1200" b="0" i="0" u="none" strike="noStrike" kern="1200" baseline="0" dirty="0">
                <a:solidFill>
                  <a:schemeClr val="tx1"/>
                </a:solidFill>
                <a:latin typeface="+mn-lt"/>
                <a:ea typeface="+mn-ea"/>
                <a:cs typeface="+mn-cs"/>
              </a:rPr>
              <a:t>מְּצוּדָה</a:t>
            </a:r>
            <a:r>
              <a:rPr lang="en-US" sz="1200" b="0" i="0" u="none" strike="noStrike" kern="1200" baseline="0" dirty="0">
                <a:solidFill>
                  <a:schemeClr val="tx1"/>
                </a:solidFill>
                <a:latin typeface="+mn-lt"/>
                <a:ea typeface="+mn-ea"/>
                <a:cs typeface="+mn-cs"/>
              </a:rPr>
              <a:t>)</a:t>
            </a:r>
            <a:r>
              <a:rPr lang="en-US" b="0" baseline="0" dirty="0"/>
              <a:t> (e.g., 2 Sam 5:17), the stronghold in 2 Samuel 23:16 clearly refers to a specific structure or fortified cave in Adullam, mentioned in the preceding verse. </a:t>
            </a:r>
          </a:p>
          <a:p>
            <a:endParaRPr lang="en-US" b="0" baseline="0" dirty="0"/>
          </a:p>
          <a:p>
            <a:r>
              <a:rPr lang="en-US" dirty="0"/>
              <a:t>tb102900201</a:t>
            </a:r>
            <a:endParaRPr lang="en-US" b="0" dirty="0"/>
          </a:p>
        </p:txBody>
      </p:sp>
      <p:sp>
        <p:nvSpPr>
          <p:cNvPr id="4" name="Slide Number Placeholder 3"/>
          <p:cNvSpPr>
            <a:spLocks noGrp="1"/>
          </p:cNvSpPr>
          <p:nvPr>
            <p:ph type="sldNum" sz="quarter" idx="10"/>
          </p:nvPr>
        </p:nvSpPr>
        <p:spPr/>
        <p:txBody>
          <a:bodyPr/>
          <a:lstStyle/>
          <a:p>
            <a:fld id="{4E4946A3-FD68-4E77-9DEF-1E7536A4AD96}" type="slidenum">
              <a:rPr lang="en-US" smtClean="0"/>
              <a:t>91</a:t>
            </a:fld>
            <a:endParaRPr lang="en-US"/>
          </a:p>
        </p:txBody>
      </p:sp>
    </p:spTree>
    <p:extLst>
      <p:ext uri="{BB962C8B-B14F-4D97-AF65-F5344CB8AC3E}">
        <p14:creationId xmlns:p14="http://schemas.microsoft.com/office/powerpoint/2010/main" val="1442512879"/>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92</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r>
              <a:rPr lang="en-US" sz="1200" dirty="0"/>
              <a:t>tb100800211</a:t>
            </a:r>
            <a:endParaRPr lang="en-US" dirty="0"/>
          </a:p>
        </p:txBody>
      </p:sp>
    </p:spTree>
    <p:extLst>
      <p:ext uri="{BB962C8B-B14F-4D97-AF65-F5344CB8AC3E}">
        <p14:creationId xmlns:p14="http://schemas.microsoft.com/office/powerpoint/2010/main" val="144156540"/>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Given the details in the context, it seems that the feat occurred before David had become king, since David was “at the cave of Adullam” (cf. 1 Sam 22:1-2). This passage should remind readers of David’s battles against the invading Philistines in the Valley of Rephaim after he became king (2 Sam 5:17-25), and also the Philistine “garrisons” in Benjamin and the subsequent battles that are mentioned in connection with Saul (1 Sam 10:5; 13:3-4, 23; 14:1-15). Taken together, these narratives portray the Philistine strategy for controlling the highlands of Israel and Judah as follows: the establishment of garrisons within specific regions (Geba and Michmash in Benjamin and Bethlehem in Judah), which were accessed by and then meant to control the valley or ridge routes (e.g., Beth-horon, Rephaim Valley) from Philistia into the hill country.</a:t>
            </a:r>
          </a:p>
          <a:p>
            <a:endParaRPr lang="en-US" dirty="0"/>
          </a:p>
          <a:p>
            <a:r>
              <a:rPr lang="en-US" dirty="0"/>
              <a:t>tb111106895</a:t>
            </a:r>
          </a:p>
        </p:txBody>
      </p:sp>
      <p:sp>
        <p:nvSpPr>
          <p:cNvPr id="4" name="Slide Number Placeholder 3"/>
          <p:cNvSpPr>
            <a:spLocks noGrp="1"/>
          </p:cNvSpPr>
          <p:nvPr>
            <p:ph type="sldNum" sz="quarter" idx="10"/>
          </p:nvPr>
        </p:nvSpPr>
        <p:spPr/>
        <p:txBody>
          <a:bodyPr/>
          <a:lstStyle/>
          <a:p>
            <a:fld id="{4E4946A3-FD68-4E77-9DEF-1E7536A4AD96}" type="slidenum">
              <a:rPr lang="en-US" smtClean="0"/>
              <a:t>93</a:t>
            </a:fld>
            <a:endParaRPr lang="en-US"/>
          </a:p>
        </p:txBody>
      </p:sp>
    </p:spTree>
    <p:extLst>
      <p:ext uri="{BB962C8B-B14F-4D97-AF65-F5344CB8AC3E}">
        <p14:creationId xmlns:p14="http://schemas.microsoft.com/office/powerpoint/2010/main" val="1869928685"/>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94</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r>
              <a:rPr lang="en-US" dirty="0"/>
              <a:t>Bethlehem at the time of David was probably limited to the Iron Age tell on the eastern side of the later Church of the Nativity. The area has not been excavated, but a survey of the site</a:t>
            </a:r>
            <a:r>
              <a:rPr lang="en-US" baseline="0" dirty="0"/>
              <a:t> produced Bronze and Iron Age pottery (</a:t>
            </a:r>
            <a:r>
              <a:rPr lang="en-US" baseline="0" dirty="0" err="1"/>
              <a:t>Avi</a:t>
            </a:r>
            <a:r>
              <a:rPr lang="en-US" baseline="0" dirty="0"/>
              <a:t>-Yonah 1993: 204). </a:t>
            </a:r>
            <a:r>
              <a:rPr lang="en-US" dirty="0"/>
              <a:t>Today this area is hard to see except from an aerial photograph because of the modern construction. The next</a:t>
            </a:r>
            <a:r>
              <a:rPr lang="en-US" baseline="0" dirty="0"/>
              <a:t> slide includes labels.</a:t>
            </a:r>
            <a:endParaRPr lang="en-US" dirty="0"/>
          </a:p>
          <a:p>
            <a:endParaRPr lang="en-US" dirty="0"/>
          </a:p>
          <a:p>
            <a:r>
              <a:rPr lang="en-US" b="1" dirty="0"/>
              <a:t>Reference:</a:t>
            </a:r>
          </a:p>
          <a:p>
            <a:r>
              <a:rPr lang="en-US" dirty="0" err="1"/>
              <a:t>Avi-Yonah</a:t>
            </a:r>
            <a:r>
              <a:rPr lang="en-US" dirty="0"/>
              <a:t>, Michael.</a:t>
            </a:r>
          </a:p>
          <a:p>
            <a:pPr marL="685800" indent="-457200">
              <a:tabLst>
                <a:tab pos="685800" algn="l"/>
              </a:tabLst>
            </a:pPr>
            <a:r>
              <a:rPr lang="en-US" dirty="0"/>
              <a:t>1993	Bethlehem: History and Identification.</a:t>
            </a:r>
            <a:r>
              <a:rPr lang="en-US" baseline="0" dirty="0"/>
              <a:t> </a:t>
            </a:r>
            <a:r>
              <a:rPr lang="en-US" i="1" baseline="0" dirty="0"/>
              <a:t>The New Encyclopedia of Archaeological Excavations in the Holy Land,</a:t>
            </a:r>
            <a:r>
              <a:rPr lang="en-US" baseline="0" dirty="0"/>
              <a:t> vol. 1, ed. E. Stern. Jerusalem: Israel Exploration Society.</a:t>
            </a:r>
            <a:endParaRPr lang="en-US" dirty="0"/>
          </a:p>
          <a:p>
            <a:endParaRPr lang="en-US" dirty="0"/>
          </a:p>
          <a:p>
            <a:r>
              <a:rPr lang="en-US" dirty="0"/>
              <a:t>ws100816515</a:t>
            </a:r>
          </a:p>
        </p:txBody>
      </p:sp>
    </p:spTree>
    <p:extLst>
      <p:ext uri="{BB962C8B-B14F-4D97-AF65-F5344CB8AC3E}">
        <p14:creationId xmlns:p14="http://schemas.microsoft.com/office/powerpoint/2010/main" val="3135993586"/>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95</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r>
              <a:rPr lang="en-US" dirty="0"/>
              <a:t>Bethlehem at the time of David was probably limited to the Iron Age tell on the eastern side of the later Church of the Nativity. The area has not been excavated, but a survey of the site</a:t>
            </a:r>
            <a:r>
              <a:rPr lang="en-US" baseline="0" dirty="0"/>
              <a:t> produced Bronze and Iron Age pottery (</a:t>
            </a:r>
            <a:r>
              <a:rPr lang="en-US" baseline="0" dirty="0" err="1"/>
              <a:t>Avi</a:t>
            </a:r>
            <a:r>
              <a:rPr lang="en-US" baseline="0" dirty="0"/>
              <a:t>-Yonah 1993: 204). </a:t>
            </a:r>
            <a:r>
              <a:rPr lang="en-US" dirty="0"/>
              <a:t>Today this area is hard to see except from an aerial photograph because of the modern construction. </a:t>
            </a:r>
          </a:p>
          <a:p>
            <a:endParaRPr lang="en-US" dirty="0"/>
          </a:p>
          <a:p>
            <a:r>
              <a:rPr lang="en-US" b="1" dirty="0"/>
              <a:t>Reference:</a:t>
            </a:r>
          </a:p>
          <a:p>
            <a:r>
              <a:rPr lang="en-US" dirty="0" err="1"/>
              <a:t>Avi-Yonah</a:t>
            </a:r>
            <a:r>
              <a:rPr lang="en-US" dirty="0"/>
              <a:t>, Michael.</a:t>
            </a:r>
          </a:p>
          <a:p>
            <a:pPr marL="685800" indent="-457200">
              <a:tabLst>
                <a:tab pos="685800" algn="l"/>
              </a:tabLst>
            </a:pPr>
            <a:r>
              <a:rPr lang="en-US" dirty="0"/>
              <a:t>1993	Bethlehem: History and Identification.</a:t>
            </a:r>
            <a:r>
              <a:rPr lang="en-US" baseline="0" dirty="0"/>
              <a:t> </a:t>
            </a:r>
            <a:r>
              <a:rPr lang="en-US" i="1" baseline="0" dirty="0"/>
              <a:t>The New Encyclopedia of Archaeological Excavations in the Holy Land,</a:t>
            </a:r>
            <a:r>
              <a:rPr lang="en-US" baseline="0" dirty="0"/>
              <a:t> vol. 1, ed. E. Stern. Jerusalem: Israel Exploration Society.</a:t>
            </a:r>
            <a:endParaRPr lang="en-US" dirty="0"/>
          </a:p>
          <a:p>
            <a:endParaRPr lang="en-US" dirty="0"/>
          </a:p>
          <a:p>
            <a:r>
              <a:rPr lang="en-US" dirty="0"/>
              <a:t>ws100816515</a:t>
            </a:r>
          </a:p>
        </p:txBody>
      </p:sp>
    </p:spTree>
    <p:extLst>
      <p:ext uri="{BB962C8B-B14F-4D97-AF65-F5344CB8AC3E}">
        <p14:creationId xmlns:p14="http://schemas.microsoft.com/office/powerpoint/2010/main" val="2302651497"/>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If not incorporated within</a:t>
            </a:r>
            <a:r>
              <a:rPr lang="en-US" baseline="0" dirty="0"/>
              <a:t> the actual fortifications of an ancient town, w</a:t>
            </a:r>
            <a:r>
              <a:rPr lang="en-US" dirty="0"/>
              <a:t>ater sources were often found in close proximity to the gate complex. In fact</a:t>
            </a:r>
            <a:r>
              <a:rPr lang="en-US" baseline="0" dirty="0"/>
              <a:t>, the location of a water source like a well would have been one of the main factors in choosing the location for the city gate. Archaeologists dated this well to about the 12th century BC.</a:t>
            </a:r>
            <a:endParaRPr lang="en-US" dirty="0"/>
          </a:p>
          <a:p>
            <a:r>
              <a:rPr lang="en-US" dirty="0"/>
              <a:t> </a:t>
            </a:r>
          </a:p>
          <a:p>
            <a:r>
              <a:rPr lang="en-US" dirty="0"/>
              <a:t>tb062400149</a:t>
            </a:r>
          </a:p>
        </p:txBody>
      </p:sp>
      <p:sp>
        <p:nvSpPr>
          <p:cNvPr id="4" name="Slide Number Placeholder 3"/>
          <p:cNvSpPr>
            <a:spLocks noGrp="1"/>
          </p:cNvSpPr>
          <p:nvPr>
            <p:ph type="sldNum" sz="quarter" idx="10"/>
          </p:nvPr>
        </p:nvSpPr>
        <p:spPr/>
        <p:txBody>
          <a:bodyPr/>
          <a:lstStyle/>
          <a:p>
            <a:fld id="{4E4946A3-FD68-4E77-9DEF-1E7536A4AD96}" type="slidenum">
              <a:rPr lang="en-US" smtClean="0"/>
              <a:t>96</a:t>
            </a:fld>
            <a:endParaRPr lang="en-US"/>
          </a:p>
        </p:txBody>
      </p:sp>
    </p:spTree>
    <p:extLst>
      <p:ext uri="{BB962C8B-B14F-4D97-AF65-F5344CB8AC3E}">
        <p14:creationId xmlns:p14="http://schemas.microsoft.com/office/powerpoint/2010/main" val="630106381"/>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reconstructed well was photographed at the biblical gardens once located at </a:t>
            </a:r>
            <a:r>
              <a:rPr lang="en-US" dirty="0" err="1"/>
              <a:t>Tantur</a:t>
            </a:r>
            <a:r>
              <a:rPr lang="en-US" dirty="0"/>
              <a:t>, a short distance north</a:t>
            </a:r>
            <a:r>
              <a:rPr lang="en-US" baseline="0" dirty="0"/>
              <a:t> of Bethlehem. </a:t>
            </a:r>
          </a:p>
          <a:p>
            <a:endParaRPr lang="en-US" dirty="0"/>
          </a:p>
          <a:p>
            <a:r>
              <a:rPr lang="en-US" dirty="0"/>
              <a:t>tbs79349402</a:t>
            </a:r>
          </a:p>
        </p:txBody>
      </p:sp>
      <p:sp>
        <p:nvSpPr>
          <p:cNvPr id="4" name="Slide Number Placeholder 3"/>
          <p:cNvSpPr>
            <a:spLocks noGrp="1"/>
          </p:cNvSpPr>
          <p:nvPr>
            <p:ph type="sldNum" sz="quarter" idx="10"/>
          </p:nvPr>
        </p:nvSpPr>
        <p:spPr/>
        <p:txBody>
          <a:bodyPr/>
          <a:lstStyle/>
          <a:p>
            <a:fld id="{4E4946A3-FD68-4E77-9DEF-1E7536A4AD96}" type="slidenum">
              <a:rPr lang="en-US" smtClean="0"/>
              <a:t>97</a:t>
            </a:fld>
            <a:endParaRPr lang="en-US"/>
          </a:p>
        </p:txBody>
      </p:sp>
    </p:spTree>
    <p:extLst>
      <p:ext uri="{BB962C8B-B14F-4D97-AF65-F5344CB8AC3E}">
        <p14:creationId xmlns:p14="http://schemas.microsoft.com/office/powerpoint/2010/main" val="1694165261"/>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basalt relief was photographed at the Ankara Museum of Anatolian Civilizations.</a:t>
            </a:r>
          </a:p>
          <a:p>
            <a:endParaRPr lang="en-US" dirty="0"/>
          </a:p>
          <a:p>
            <a:r>
              <a:rPr lang="en-US" dirty="0"/>
              <a:t>adr1006032077</a:t>
            </a:r>
          </a:p>
        </p:txBody>
      </p:sp>
      <p:sp>
        <p:nvSpPr>
          <p:cNvPr id="4" name="Slide Number Placeholder 3"/>
          <p:cNvSpPr>
            <a:spLocks noGrp="1"/>
          </p:cNvSpPr>
          <p:nvPr>
            <p:ph type="sldNum" sz="quarter" idx="10"/>
          </p:nvPr>
        </p:nvSpPr>
        <p:spPr/>
        <p:txBody>
          <a:bodyPr/>
          <a:lstStyle/>
          <a:p>
            <a:fld id="{4E4946A3-FD68-4E77-9DEF-1E7536A4AD96}" type="slidenum">
              <a:rPr lang="en-US" smtClean="0"/>
              <a:t>98</a:t>
            </a:fld>
            <a:endParaRPr lang="en-US"/>
          </a:p>
        </p:txBody>
      </p:sp>
    </p:spTree>
    <p:extLst>
      <p:ext uri="{BB962C8B-B14F-4D97-AF65-F5344CB8AC3E}">
        <p14:creationId xmlns:p14="http://schemas.microsoft.com/office/powerpoint/2010/main" val="150416730"/>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route taken by David’s three mighty men</a:t>
            </a:r>
            <a:r>
              <a:rPr lang="en-US" baseline="0" dirty="0"/>
              <a:t>, from Adullam to Bethlehem, is not specified; a likely route would have followed the </a:t>
            </a:r>
            <a:r>
              <a:rPr lang="en-US" baseline="0" dirty="0" err="1"/>
              <a:t>Hushah</a:t>
            </a:r>
            <a:r>
              <a:rPr lang="en-US" baseline="0" dirty="0"/>
              <a:t> Ridge, shown here. </a:t>
            </a:r>
            <a:r>
              <a:rPr lang="en-US" dirty="0"/>
              <a:t>The </a:t>
            </a:r>
            <a:r>
              <a:rPr lang="en-US" baseline="0" dirty="0" err="1"/>
              <a:t>Hushah</a:t>
            </a:r>
            <a:r>
              <a:rPr lang="en-US" baseline="0" dirty="0"/>
              <a:t> Ridge is a natural route (along with the Valley of Rephaim) that connects the Elah Valley with the area of Bethlehem. Presumably, the Philistines with their garrison at Bethlehem and in the Valley of Rephaim were controlling these routes and attempting to limit Israelite access into the hills. The next slide includes labels.</a:t>
            </a:r>
          </a:p>
          <a:p>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solidFill>
                  <a:srgbClr val="000000"/>
                </a:solidFill>
                <a:latin typeface="Times New Roman" pitchFamily="18" charset="0"/>
                <a:cs typeface="Times New Roman" pitchFamily="18" charset="0"/>
              </a:rPr>
              <a:t>tb082406484</a:t>
            </a:r>
          </a:p>
        </p:txBody>
      </p:sp>
      <p:sp>
        <p:nvSpPr>
          <p:cNvPr id="4" name="Slide Number Placeholder 3"/>
          <p:cNvSpPr>
            <a:spLocks noGrp="1"/>
          </p:cNvSpPr>
          <p:nvPr>
            <p:ph type="sldNum" sz="quarter" idx="10"/>
          </p:nvPr>
        </p:nvSpPr>
        <p:spPr/>
        <p:txBody>
          <a:bodyPr/>
          <a:lstStyle/>
          <a:p>
            <a:fld id="{4E4946A3-FD68-4E77-9DEF-1E7536A4AD96}" type="slidenum">
              <a:rPr lang="en-US" smtClean="0"/>
              <a:t>99</a:t>
            </a:fld>
            <a:endParaRPr lang="en-US"/>
          </a:p>
        </p:txBody>
      </p:sp>
    </p:spTree>
    <p:extLst>
      <p:ext uri="{BB962C8B-B14F-4D97-AF65-F5344CB8AC3E}">
        <p14:creationId xmlns:p14="http://schemas.microsoft.com/office/powerpoint/2010/main" val="71959596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CC754077-4F67-407A-91D1-C0F87332270D}"/>
              </a:ext>
            </a:extLst>
          </p:cNvPr>
          <p:cNvSpPr/>
          <p:nvPr userDrawn="1"/>
        </p:nvSpPr>
        <p:spPr>
          <a:xfrm>
            <a:off x="0" y="0"/>
            <a:ext cx="9144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7">
            <a:extLst>
              <a:ext uri="{FF2B5EF4-FFF2-40B4-BE49-F238E27FC236}">
                <a16:creationId xmlns:a16="http://schemas.microsoft.com/office/drawing/2014/main" id="{946CDFF6-DC76-4CE0-8A46-71F5DB7AC7D6}"/>
              </a:ext>
            </a:extLst>
          </p:cNvPr>
          <p:cNvSpPr>
            <a:spLocks noGrp="1"/>
          </p:cNvSpPr>
          <p:nvPr>
            <p:ph type="title" hasCustomPrompt="1"/>
          </p:nvPr>
        </p:nvSpPr>
        <p:spPr>
          <a:xfrm>
            <a:off x="0" y="3227832"/>
            <a:ext cx="9144000" cy="585216"/>
          </a:xfrm>
          <a:noFill/>
        </p:spPr>
        <p:txBody>
          <a:bodyPr anchor="ctr" anchorCtr="0">
            <a:noAutofit/>
          </a:bodyPr>
          <a:lstStyle>
            <a:lvl1pPr marL="0" algn="ctr" defTabSz="914400" rtl="0" eaLnBrk="1" fontAlgn="base" latinLnBrk="0" hangingPunct="1">
              <a:spcBef>
                <a:spcPct val="0"/>
              </a:spcBef>
              <a:spcAft>
                <a:spcPct val="0"/>
              </a:spcAft>
              <a:defRPr lang="en-US" sz="2800" b="1" i="0" cap="all" spc="300" baseline="0" dirty="0">
                <a:solidFill>
                  <a:srgbClr val="FEFFFF"/>
                </a:solidFill>
                <a:latin typeface="+mj-lt"/>
                <a:cs typeface="Calibri" panose="020F0502020204030204" pitchFamily="34" charset="0"/>
              </a:defRPr>
            </a:lvl1pPr>
          </a:lstStyle>
          <a:p>
            <a:r>
              <a:rPr lang="en-US" dirty="0"/>
              <a:t>Chapter</a:t>
            </a:r>
          </a:p>
        </p:txBody>
      </p:sp>
    </p:spTree>
    <p:extLst>
      <p:ext uri="{BB962C8B-B14F-4D97-AF65-F5344CB8AC3E}">
        <p14:creationId xmlns:p14="http://schemas.microsoft.com/office/powerpoint/2010/main" val="2787945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F21C66B-4871-4E97-8C98-4AB1B90A13EB}"/>
              </a:ext>
            </a:extLst>
          </p:cNvPr>
          <p:cNvSpPr/>
          <p:nvPr userDrawn="1"/>
        </p:nvSpPr>
        <p:spPr>
          <a:xfrm>
            <a:off x="0" y="0"/>
            <a:ext cx="9144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 Placeholder 10"/>
          <p:cNvSpPr>
            <a:spLocks noGrp="1"/>
          </p:cNvSpPr>
          <p:nvPr>
            <p:ph type="body" sz="quarter" idx="10" hasCustomPrompt="1"/>
          </p:nvPr>
        </p:nvSpPr>
        <p:spPr>
          <a:xfrm>
            <a:off x="0" y="6519672"/>
            <a:ext cx="8074152" cy="338328"/>
          </a:xfrm>
          <a:solidFill>
            <a:srgbClr val="010000"/>
          </a:solidFill>
        </p:spPr>
        <p:txBody>
          <a:bodyPr anchor="b" anchorCtr="0">
            <a:noAutofit/>
          </a:bodyPr>
          <a:lstStyle>
            <a:lvl1pPr marL="0" indent="0">
              <a:spcBef>
                <a:spcPts val="0"/>
              </a:spcBef>
              <a:buNone/>
              <a:defRPr sz="1600" i="0">
                <a:solidFill>
                  <a:srgbClr val="FEFFFF"/>
                </a:solidFill>
                <a:latin typeface="Calibri" panose="020F0502020204030204" pitchFamily="34" charset="0"/>
                <a:cs typeface="Calibri" panose="020F0502020204030204" pitchFamily="34" charset="0"/>
              </a:defRPr>
            </a:lvl1pPr>
          </a:lstStyle>
          <a:p>
            <a:pPr lvl="0"/>
            <a:r>
              <a:rPr lang="en-US" dirty="0"/>
              <a:t>Description</a:t>
            </a:r>
          </a:p>
        </p:txBody>
      </p:sp>
      <p:sp>
        <p:nvSpPr>
          <p:cNvPr id="15" name="Text Placeholder 14"/>
          <p:cNvSpPr>
            <a:spLocks noGrp="1"/>
          </p:cNvSpPr>
          <p:nvPr>
            <p:ph type="body" sz="quarter" idx="12" hasCustomPrompt="1"/>
          </p:nvPr>
        </p:nvSpPr>
        <p:spPr>
          <a:xfrm>
            <a:off x="8074152" y="6519672"/>
            <a:ext cx="1069848" cy="338328"/>
          </a:xfrm>
          <a:solidFill>
            <a:srgbClr val="010000"/>
          </a:solidFill>
        </p:spPr>
        <p:txBody>
          <a:bodyPr anchor="b" anchorCtr="0">
            <a:noAutofit/>
          </a:bodyPr>
          <a:lstStyle>
            <a:lvl1pPr marL="342900" indent="-342900" algn="r">
              <a:spcBef>
                <a:spcPts val="0"/>
              </a:spcBef>
              <a:buFont typeface="+mj-lt"/>
              <a:buNone/>
              <a:defRPr lang="en-US" sz="1600" kern="1200" dirty="0">
                <a:solidFill>
                  <a:srgbClr val="FEFFFF"/>
                </a:solidFill>
                <a:latin typeface="Calibri" panose="020F0502020204030204" pitchFamily="34" charset="0"/>
                <a:ea typeface="+mn-ea"/>
                <a:cs typeface="Calibri" panose="020F0502020204030204" pitchFamily="34" charset="0"/>
              </a:defRPr>
            </a:lvl1pPr>
          </a:lstStyle>
          <a:p>
            <a:pPr marL="0" lvl="0" indent="0" algn="r" defTabSz="914400" rtl="0" eaLnBrk="1" latinLnBrk="0" hangingPunct="1">
              <a:spcBef>
                <a:spcPct val="20000"/>
              </a:spcBef>
            </a:pPr>
            <a:r>
              <a:rPr lang="en-US" dirty="0"/>
              <a:t>1:1</a:t>
            </a:r>
          </a:p>
        </p:txBody>
      </p:sp>
      <p:sp>
        <p:nvSpPr>
          <p:cNvPr id="18" name="Title 17"/>
          <p:cNvSpPr>
            <a:spLocks noGrp="1"/>
          </p:cNvSpPr>
          <p:nvPr>
            <p:ph type="title"/>
          </p:nvPr>
        </p:nvSpPr>
        <p:spPr>
          <a:xfrm>
            <a:off x="0" y="0"/>
            <a:ext cx="9144000" cy="369332"/>
          </a:xfrm>
          <a:solidFill>
            <a:srgbClr val="000000"/>
          </a:solidFill>
        </p:spPr>
        <p:txBody>
          <a:bodyPr anchor="ctr" anchorCtr="0">
            <a:noAutofit/>
          </a:bodyPr>
          <a:lstStyle>
            <a:lvl1pPr marL="0" algn="l" defTabSz="914400" rtl="0" eaLnBrk="1" fontAlgn="base" latinLnBrk="0" hangingPunct="1">
              <a:spcBef>
                <a:spcPct val="0"/>
              </a:spcBef>
              <a:spcAft>
                <a:spcPct val="0"/>
              </a:spcAft>
              <a:defRPr lang="en-US" sz="1800" i="1" dirty="0">
                <a:solidFill>
                  <a:srgbClr val="FEFFFF"/>
                </a:solidFill>
                <a:latin typeface="Calibri" panose="020F0502020204030204" pitchFamily="34" charset="0"/>
                <a:cs typeface="Calibri" panose="020F0502020204030204" pitchFamily="34" charset="0"/>
              </a:defRPr>
            </a:lvl1pPr>
          </a:lstStyle>
          <a:p>
            <a:r>
              <a:rPr lang="en-US"/>
              <a:t>Click to edit Master title style</a:t>
            </a:r>
            <a:endParaRPr lang="en-US" dirty="0"/>
          </a:p>
        </p:txBody>
      </p:sp>
    </p:spTree>
    <p:extLst>
      <p:ext uri="{BB962C8B-B14F-4D97-AF65-F5344CB8AC3E}">
        <p14:creationId xmlns:p14="http://schemas.microsoft.com/office/powerpoint/2010/main" val="128243680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5643A83-CC93-44D9-BC3E-EFDFB76602A7}" type="datetimeFigureOut">
              <a:rPr lang="en-US" smtClean="0"/>
              <a:t>12/23/2021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E036866-7909-4FA5-8D06-7EA27414A1CE}" type="slidenum">
              <a:rPr lang="en-US" smtClean="0"/>
              <a:t>‹#›</a:t>
            </a:fld>
            <a:endParaRPr lang="en-US"/>
          </a:p>
        </p:txBody>
      </p:sp>
    </p:spTree>
    <p:extLst>
      <p:ext uri="{BB962C8B-B14F-4D97-AF65-F5344CB8AC3E}">
        <p14:creationId xmlns:p14="http://schemas.microsoft.com/office/powerpoint/2010/main" val="3670653478"/>
      </p:ext>
    </p:extLst>
  </p:cSld>
  <p:clrMap bg1="dk1" tx1="lt1" bg2="dk2" tx2="lt2" accent1="accent1" accent2="accent2" accent3="accent3" accent4="accent4" accent5="accent5" accent6="accent6" hlink="hlink" folHlink="folHlink"/>
  <p:sldLayoutIdLst>
    <p:sldLayoutId id="2147483703" r:id="rId1"/>
    <p:sldLayoutId id="2147483702" r:id="rId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jpg"/></Relationships>
</file>

<file path=ppt/slides/_rels/slide1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3" Type="http://schemas.openxmlformats.org/officeDocument/2006/relationships/image" Target="../media/image92.jpg"/><Relationship Id="rId2" Type="http://schemas.openxmlformats.org/officeDocument/2006/relationships/notesSlide" Target="../notesSlides/notesSlide100.xml"/><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3" Type="http://schemas.openxmlformats.org/officeDocument/2006/relationships/image" Target="../media/image93.jpg"/><Relationship Id="rId2" Type="http://schemas.openxmlformats.org/officeDocument/2006/relationships/notesSlide" Target="../notesSlides/notesSlide101.xml"/><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3" Type="http://schemas.openxmlformats.org/officeDocument/2006/relationships/image" Target="../media/image94.jpg"/><Relationship Id="rId2" Type="http://schemas.openxmlformats.org/officeDocument/2006/relationships/notesSlide" Target="../notesSlides/notesSlide102.xml"/><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3" Type="http://schemas.openxmlformats.org/officeDocument/2006/relationships/image" Target="../media/image95.jpeg"/><Relationship Id="rId2" Type="http://schemas.openxmlformats.org/officeDocument/2006/relationships/notesSlide" Target="../notesSlides/notesSlide103.xml"/><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3" Type="http://schemas.openxmlformats.org/officeDocument/2006/relationships/image" Target="../media/image96.jpg"/><Relationship Id="rId2" Type="http://schemas.openxmlformats.org/officeDocument/2006/relationships/notesSlide" Target="../notesSlides/notesSlide104.xml"/><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3" Type="http://schemas.openxmlformats.org/officeDocument/2006/relationships/image" Target="../media/image97.jpg"/><Relationship Id="rId2" Type="http://schemas.openxmlformats.org/officeDocument/2006/relationships/notesSlide" Target="../notesSlides/notesSlide105.xml"/><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3" Type="http://schemas.openxmlformats.org/officeDocument/2006/relationships/image" Target="../media/image98.jpg"/><Relationship Id="rId2" Type="http://schemas.openxmlformats.org/officeDocument/2006/relationships/notesSlide" Target="../notesSlides/notesSlide106.xml"/><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3" Type="http://schemas.openxmlformats.org/officeDocument/2006/relationships/image" Target="../media/image99.jpg"/><Relationship Id="rId2" Type="http://schemas.openxmlformats.org/officeDocument/2006/relationships/notesSlide" Target="../notesSlides/notesSlide107.xml"/><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3" Type="http://schemas.openxmlformats.org/officeDocument/2006/relationships/image" Target="../media/image99.jpg"/><Relationship Id="rId2" Type="http://schemas.openxmlformats.org/officeDocument/2006/relationships/notesSlide" Target="../notesSlides/notesSlide108.xml"/><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3" Type="http://schemas.openxmlformats.org/officeDocument/2006/relationships/image" Target="../media/image100.jpg"/><Relationship Id="rId2" Type="http://schemas.openxmlformats.org/officeDocument/2006/relationships/notesSlide" Target="../notesSlides/notesSlide10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3" Type="http://schemas.openxmlformats.org/officeDocument/2006/relationships/image" Target="../media/image100.jpg"/><Relationship Id="rId2" Type="http://schemas.openxmlformats.org/officeDocument/2006/relationships/notesSlide" Target="../notesSlides/notesSlide110.xml"/><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3" Type="http://schemas.openxmlformats.org/officeDocument/2006/relationships/image" Target="../media/image101.jpeg"/><Relationship Id="rId2" Type="http://schemas.openxmlformats.org/officeDocument/2006/relationships/notesSlide" Target="../notesSlides/notesSlide111.xml"/><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3" Type="http://schemas.openxmlformats.org/officeDocument/2006/relationships/image" Target="../media/image102.jpg"/><Relationship Id="rId2" Type="http://schemas.openxmlformats.org/officeDocument/2006/relationships/notesSlide" Target="../notesSlides/notesSlide112.xml"/><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3" Type="http://schemas.openxmlformats.org/officeDocument/2006/relationships/image" Target="../media/image103.jpg"/><Relationship Id="rId2" Type="http://schemas.openxmlformats.org/officeDocument/2006/relationships/notesSlide" Target="../notesSlides/notesSlide113.xml"/><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3" Type="http://schemas.openxmlformats.org/officeDocument/2006/relationships/image" Target="../media/image104.jpeg"/><Relationship Id="rId2" Type="http://schemas.openxmlformats.org/officeDocument/2006/relationships/notesSlide" Target="../notesSlides/notesSlide114.xml"/><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3" Type="http://schemas.openxmlformats.org/officeDocument/2006/relationships/image" Target="../media/image105.jpeg"/><Relationship Id="rId2" Type="http://schemas.openxmlformats.org/officeDocument/2006/relationships/notesSlide" Target="../notesSlides/notesSlide115.xml"/><Relationship Id="rId1" Type="http://schemas.openxmlformats.org/officeDocument/2006/relationships/slideLayout" Target="../slideLayouts/slideLayout2.xml"/><Relationship Id="rId4" Type="http://schemas.openxmlformats.org/officeDocument/2006/relationships/image" Target="../media/image106.png"/></Relationships>
</file>

<file path=ppt/slides/_rels/slide116.xml.rels><?xml version="1.0" encoding="UTF-8" standalone="yes"?>
<Relationships xmlns="http://schemas.openxmlformats.org/package/2006/relationships"><Relationship Id="rId3" Type="http://schemas.openxmlformats.org/officeDocument/2006/relationships/image" Target="../media/image107.png"/><Relationship Id="rId2" Type="http://schemas.openxmlformats.org/officeDocument/2006/relationships/notesSlide" Target="../notesSlides/notesSlide116.xml"/><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3" Type="http://schemas.openxmlformats.org/officeDocument/2006/relationships/image" Target="../media/image108.jpeg"/><Relationship Id="rId2" Type="http://schemas.openxmlformats.org/officeDocument/2006/relationships/notesSlide" Target="../notesSlides/notesSlide117.xml"/><Relationship Id="rId1" Type="http://schemas.openxmlformats.org/officeDocument/2006/relationships/slideLayout" Target="../slideLayouts/slideLayout2.xml"/><Relationship Id="rId4" Type="http://schemas.openxmlformats.org/officeDocument/2006/relationships/image" Target="../media/image109.jpg"/></Relationships>
</file>

<file path=ppt/slides/_rels/slide118.xml.rels><?xml version="1.0" encoding="UTF-8" standalone="yes"?>
<Relationships xmlns="http://schemas.openxmlformats.org/package/2006/relationships"><Relationship Id="rId3" Type="http://schemas.openxmlformats.org/officeDocument/2006/relationships/image" Target="../media/image110.jpeg"/><Relationship Id="rId2" Type="http://schemas.openxmlformats.org/officeDocument/2006/relationships/notesSlide" Target="../notesSlides/notesSlide118.xml"/><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3" Type="http://schemas.openxmlformats.org/officeDocument/2006/relationships/image" Target="../media/image111.jpg"/><Relationship Id="rId2" Type="http://schemas.openxmlformats.org/officeDocument/2006/relationships/notesSlide" Target="../notesSlides/notesSlide119.xml"/><Relationship Id="rId1" Type="http://schemas.openxmlformats.org/officeDocument/2006/relationships/slideLayout" Target="../slideLayouts/slideLayout2.xml"/><Relationship Id="rId4" Type="http://schemas.openxmlformats.org/officeDocument/2006/relationships/image" Target="../media/image112.jpg"/></Relationships>
</file>

<file path=ppt/slides/_rels/slide12.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3" Type="http://schemas.openxmlformats.org/officeDocument/2006/relationships/image" Target="../media/image113.jpg"/><Relationship Id="rId2" Type="http://schemas.openxmlformats.org/officeDocument/2006/relationships/notesSlide" Target="../notesSlides/notesSlide120.xml"/><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3" Type="http://schemas.openxmlformats.org/officeDocument/2006/relationships/image" Target="../media/image114.jpeg"/><Relationship Id="rId2" Type="http://schemas.openxmlformats.org/officeDocument/2006/relationships/notesSlide" Target="../notesSlides/notesSlide121.xml"/><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3" Type="http://schemas.openxmlformats.org/officeDocument/2006/relationships/image" Target="../media/image115.jpg"/><Relationship Id="rId2" Type="http://schemas.openxmlformats.org/officeDocument/2006/relationships/notesSlide" Target="../notesSlides/notesSlide122.xml"/><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3" Type="http://schemas.openxmlformats.org/officeDocument/2006/relationships/image" Target="../media/image116.jpeg"/><Relationship Id="rId2" Type="http://schemas.openxmlformats.org/officeDocument/2006/relationships/notesSlide" Target="../notesSlides/notesSlide123.xml"/><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3" Type="http://schemas.openxmlformats.org/officeDocument/2006/relationships/image" Target="../media/image117.jpeg"/><Relationship Id="rId2" Type="http://schemas.openxmlformats.org/officeDocument/2006/relationships/notesSlide" Target="../notesSlides/notesSlide124.xml"/><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3" Type="http://schemas.openxmlformats.org/officeDocument/2006/relationships/image" Target="../media/image118.jpeg"/><Relationship Id="rId2" Type="http://schemas.openxmlformats.org/officeDocument/2006/relationships/notesSlide" Target="../notesSlides/notesSlide125.xml"/><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3" Type="http://schemas.openxmlformats.org/officeDocument/2006/relationships/image" Target="../media/image119.jpg"/><Relationship Id="rId2" Type="http://schemas.openxmlformats.org/officeDocument/2006/relationships/notesSlide" Target="../notesSlides/notesSlide126.xml"/><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3" Type="http://schemas.openxmlformats.org/officeDocument/2006/relationships/image" Target="../media/image120.jpg"/><Relationship Id="rId2" Type="http://schemas.openxmlformats.org/officeDocument/2006/relationships/notesSlide" Target="../notesSlides/notesSlide127.xml"/><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3" Type="http://schemas.openxmlformats.org/officeDocument/2006/relationships/image" Target="../media/image121.jpeg"/><Relationship Id="rId2" Type="http://schemas.openxmlformats.org/officeDocument/2006/relationships/notesSlide" Target="../notesSlides/notesSlide128.xml"/><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3" Type="http://schemas.openxmlformats.org/officeDocument/2006/relationships/image" Target="../media/image122.jpg"/><Relationship Id="rId2" Type="http://schemas.openxmlformats.org/officeDocument/2006/relationships/notesSlide" Target="../notesSlides/notesSlide129.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3" Type="http://schemas.openxmlformats.org/officeDocument/2006/relationships/image" Target="../media/image123.jpeg"/><Relationship Id="rId2" Type="http://schemas.openxmlformats.org/officeDocument/2006/relationships/notesSlide" Target="../notesSlides/notesSlide130.xml"/><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3" Type="http://schemas.openxmlformats.org/officeDocument/2006/relationships/image" Target="../media/image124.jpeg"/><Relationship Id="rId2" Type="http://schemas.openxmlformats.org/officeDocument/2006/relationships/notesSlide" Target="../notesSlides/notesSlide131.xml"/><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3" Type="http://schemas.openxmlformats.org/officeDocument/2006/relationships/image" Target="../media/image125.jpeg"/><Relationship Id="rId2" Type="http://schemas.openxmlformats.org/officeDocument/2006/relationships/notesSlide" Target="../notesSlides/notesSlide132.xml"/><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3" Type="http://schemas.openxmlformats.org/officeDocument/2006/relationships/image" Target="../media/image126.jpg"/><Relationship Id="rId2" Type="http://schemas.openxmlformats.org/officeDocument/2006/relationships/notesSlide" Target="../notesSlides/notesSlide133.xml"/><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3" Type="http://schemas.openxmlformats.org/officeDocument/2006/relationships/image" Target="../media/image127.jpg"/><Relationship Id="rId2" Type="http://schemas.openxmlformats.org/officeDocument/2006/relationships/notesSlide" Target="../notesSlides/notesSlide134.xml"/><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3" Type="http://schemas.openxmlformats.org/officeDocument/2006/relationships/image" Target="../media/image128.jpeg"/><Relationship Id="rId2" Type="http://schemas.openxmlformats.org/officeDocument/2006/relationships/notesSlide" Target="../notesSlides/notesSlide135.xml"/><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3" Type="http://schemas.openxmlformats.org/officeDocument/2006/relationships/image" Target="../media/image129.jpg"/><Relationship Id="rId2" Type="http://schemas.openxmlformats.org/officeDocument/2006/relationships/notesSlide" Target="../notesSlides/notesSlide136.xml"/><Relationship Id="rId1" Type="http://schemas.openxmlformats.org/officeDocument/2006/relationships/slideLayout" Target="../slideLayouts/slideLayout2.xml"/><Relationship Id="rId4" Type="http://schemas.openxmlformats.org/officeDocument/2006/relationships/image" Target="../media/image130.png"/></Relationships>
</file>

<file path=ppt/slides/_rels/slide137.xml.rels><?xml version="1.0" encoding="UTF-8" standalone="yes"?>
<Relationships xmlns="http://schemas.openxmlformats.org/package/2006/relationships"><Relationship Id="rId3" Type="http://schemas.openxmlformats.org/officeDocument/2006/relationships/image" Target="../media/image131.jpeg"/><Relationship Id="rId2" Type="http://schemas.openxmlformats.org/officeDocument/2006/relationships/notesSlide" Target="../notesSlides/notesSlide137.xml"/><Relationship Id="rId1" Type="http://schemas.openxmlformats.org/officeDocument/2006/relationships/slideLayout" Target="../slideLayouts/slideLayout2.xml"/></Relationships>
</file>

<file path=ppt/slides/_rels/slide138.xml.rels><?xml version="1.0" encoding="UTF-8" standalone="yes"?>
<Relationships xmlns="http://schemas.openxmlformats.org/package/2006/relationships"><Relationship Id="rId3" Type="http://schemas.openxmlformats.org/officeDocument/2006/relationships/image" Target="../media/image132.jpg"/><Relationship Id="rId2" Type="http://schemas.openxmlformats.org/officeDocument/2006/relationships/notesSlide" Target="../notesSlides/notesSlide138.xml"/><Relationship Id="rId1" Type="http://schemas.openxmlformats.org/officeDocument/2006/relationships/slideLayout" Target="../slideLayouts/slideLayout2.xml"/></Relationships>
</file>

<file path=ppt/slides/_rels/slide139.xml.rels><?xml version="1.0" encoding="UTF-8" standalone="yes"?>
<Relationships xmlns="http://schemas.openxmlformats.org/package/2006/relationships"><Relationship Id="rId3" Type="http://schemas.openxmlformats.org/officeDocument/2006/relationships/image" Target="../media/image133.jpeg"/><Relationship Id="rId2" Type="http://schemas.openxmlformats.org/officeDocument/2006/relationships/notesSlide" Target="../notesSlides/notesSlide139.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40.xml.rels><?xml version="1.0" encoding="UTF-8" standalone="yes"?>
<Relationships xmlns="http://schemas.openxmlformats.org/package/2006/relationships"><Relationship Id="rId3" Type="http://schemas.openxmlformats.org/officeDocument/2006/relationships/image" Target="../media/image108.jpeg"/><Relationship Id="rId2" Type="http://schemas.openxmlformats.org/officeDocument/2006/relationships/notesSlide" Target="../notesSlides/notesSlide140.xml"/><Relationship Id="rId1" Type="http://schemas.openxmlformats.org/officeDocument/2006/relationships/slideLayout" Target="../slideLayouts/slideLayout2.xml"/><Relationship Id="rId4" Type="http://schemas.openxmlformats.org/officeDocument/2006/relationships/image" Target="../media/image109.jpg"/></Relationships>
</file>

<file path=ppt/slides/_rels/slide141.xml.rels><?xml version="1.0" encoding="UTF-8" standalone="yes"?>
<Relationships xmlns="http://schemas.openxmlformats.org/package/2006/relationships"><Relationship Id="rId3" Type="http://schemas.openxmlformats.org/officeDocument/2006/relationships/image" Target="../media/image52.jpg"/><Relationship Id="rId2" Type="http://schemas.openxmlformats.org/officeDocument/2006/relationships/notesSlide" Target="../notesSlides/notesSlide141.xml"/><Relationship Id="rId1" Type="http://schemas.openxmlformats.org/officeDocument/2006/relationships/slideLayout" Target="../slideLayouts/slideLayout2.xml"/></Relationships>
</file>

<file path=ppt/slides/_rels/slide142.xml.rels><?xml version="1.0" encoding="UTF-8" standalone="yes"?>
<Relationships xmlns="http://schemas.openxmlformats.org/package/2006/relationships"><Relationship Id="rId3" Type="http://schemas.openxmlformats.org/officeDocument/2006/relationships/image" Target="../media/image134.jpeg"/><Relationship Id="rId2" Type="http://schemas.openxmlformats.org/officeDocument/2006/relationships/notesSlide" Target="../notesSlides/notesSlide142.xml"/><Relationship Id="rId1" Type="http://schemas.openxmlformats.org/officeDocument/2006/relationships/slideLayout" Target="../slideLayouts/slideLayout2.xml"/></Relationships>
</file>

<file path=ppt/slides/_rels/slide143.xml.rels><?xml version="1.0" encoding="UTF-8" standalone="yes"?>
<Relationships xmlns="http://schemas.openxmlformats.org/package/2006/relationships"><Relationship Id="rId3" Type="http://schemas.openxmlformats.org/officeDocument/2006/relationships/image" Target="../media/image46.jpg"/><Relationship Id="rId2" Type="http://schemas.openxmlformats.org/officeDocument/2006/relationships/notesSlide" Target="../notesSlides/notesSlide143.xml"/><Relationship Id="rId1" Type="http://schemas.openxmlformats.org/officeDocument/2006/relationships/slideLayout" Target="../slideLayouts/slideLayout2.xml"/></Relationships>
</file>

<file path=ppt/slides/_rels/slide144.xml.rels><?xml version="1.0" encoding="UTF-8" standalone="yes"?>
<Relationships xmlns="http://schemas.openxmlformats.org/package/2006/relationships"><Relationship Id="rId3" Type="http://schemas.openxmlformats.org/officeDocument/2006/relationships/image" Target="../media/image135.jpg"/><Relationship Id="rId2" Type="http://schemas.openxmlformats.org/officeDocument/2006/relationships/notesSlide" Target="../notesSlides/notesSlide144.xml"/><Relationship Id="rId1" Type="http://schemas.openxmlformats.org/officeDocument/2006/relationships/slideLayout" Target="../slideLayouts/slideLayout2.xml"/></Relationships>
</file>

<file path=ppt/slides/_rels/slide145.xml.rels><?xml version="1.0" encoding="UTF-8" standalone="yes"?>
<Relationships xmlns="http://schemas.openxmlformats.org/package/2006/relationships"><Relationship Id="rId3" Type="http://schemas.openxmlformats.org/officeDocument/2006/relationships/image" Target="../media/image136.jpeg"/><Relationship Id="rId2" Type="http://schemas.openxmlformats.org/officeDocument/2006/relationships/notesSlide" Target="../notesSlides/notesSlide145.xml"/><Relationship Id="rId1" Type="http://schemas.openxmlformats.org/officeDocument/2006/relationships/slideLayout" Target="../slideLayouts/slideLayout2.xml"/></Relationships>
</file>

<file path=ppt/slides/_rels/slide146.xml.rels><?xml version="1.0" encoding="UTF-8" standalone="yes"?>
<Relationships xmlns="http://schemas.openxmlformats.org/package/2006/relationships"><Relationship Id="rId3" Type="http://schemas.openxmlformats.org/officeDocument/2006/relationships/image" Target="../media/image136.jpeg"/><Relationship Id="rId2" Type="http://schemas.openxmlformats.org/officeDocument/2006/relationships/notesSlide" Target="../notesSlides/notesSlide146.xml"/><Relationship Id="rId1" Type="http://schemas.openxmlformats.org/officeDocument/2006/relationships/slideLayout" Target="../slideLayouts/slideLayout2.xml"/></Relationships>
</file>

<file path=ppt/slides/_rels/slide147.xml.rels><?xml version="1.0" encoding="UTF-8" standalone="yes"?>
<Relationships xmlns="http://schemas.openxmlformats.org/package/2006/relationships"><Relationship Id="rId3" Type="http://schemas.openxmlformats.org/officeDocument/2006/relationships/image" Target="../media/image137.jpeg"/><Relationship Id="rId2" Type="http://schemas.openxmlformats.org/officeDocument/2006/relationships/notesSlide" Target="../notesSlides/notesSlide147.xml"/><Relationship Id="rId1" Type="http://schemas.openxmlformats.org/officeDocument/2006/relationships/slideLayout" Target="../slideLayouts/slideLayout2.xml"/></Relationships>
</file>

<file path=ppt/slides/_rels/slide148.xml.rels><?xml version="1.0" encoding="UTF-8" standalone="yes"?>
<Relationships xmlns="http://schemas.openxmlformats.org/package/2006/relationships"><Relationship Id="rId3" Type="http://schemas.openxmlformats.org/officeDocument/2006/relationships/image" Target="../media/image138.jpg"/><Relationship Id="rId2" Type="http://schemas.openxmlformats.org/officeDocument/2006/relationships/notesSlide" Target="../notesSlides/notesSlide148.xml"/><Relationship Id="rId1" Type="http://schemas.openxmlformats.org/officeDocument/2006/relationships/slideLayout" Target="../slideLayouts/slideLayout2.xml"/></Relationships>
</file>

<file path=ppt/slides/_rels/slide149.xml.rels><?xml version="1.0" encoding="UTF-8" standalone="yes"?>
<Relationships xmlns="http://schemas.openxmlformats.org/package/2006/relationships"><Relationship Id="rId3" Type="http://schemas.openxmlformats.org/officeDocument/2006/relationships/image" Target="../media/image137.jpeg"/><Relationship Id="rId2" Type="http://schemas.openxmlformats.org/officeDocument/2006/relationships/notesSlide" Target="../notesSlides/notesSlide149.xml"/><Relationship Id="rId1" Type="http://schemas.openxmlformats.org/officeDocument/2006/relationships/slideLayout" Target="../slideLayouts/slideLayout2.xml"/><Relationship Id="rId4" Type="http://schemas.openxmlformats.org/officeDocument/2006/relationships/image" Target="../media/image139.jpg"/></Relationships>
</file>

<file path=ppt/slides/_rels/slide15.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50.xml.rels><?xml version="1.0" encoding="UTF-8" standalone="yes"?>
<Relationships xmlns="http://schemas.openxmlformats.org/package/2006/relationships"><Relationship Id="rId3" Type="http://schemas.openxmlformats.org/officeDocument/2006/relationships/image" Target="../media/image140.jpg"/><Relationship Id="rId2" Type="http://schemas.openxmlformats.org/officeDocument/2006/relationships/notesSlide" Target="../notesSlides/notesSlide150.xml"/><Relationship Id="rId1" Type="http://schemas.openxmlformats.org/officeDocument/2006/relationships/slideLayout" Target="../slideLayouts/slideLayout2.xml"/></Relationships>
</file>

<file path=ppt/slides/_rels/slide151.xml.rels><?xml version="1.0" encoding="UTF-8" standalone="yes"?>
<Relationships xmlns="http://schemas.openxmlformats.org/package/2006/relationships"><Relationship Id="rId3" Type="http://schemas.openxmlformats.org/officeDocument/2006/relationships/image" Target="../media/image141.jpg"/><Relationship Id="rId2" Type="http://schemas.openxmlformats.org/officeDocument/2006/relationships/notesSlide" Target="../notesSlides/notesSlide151.xml"/><Relationship Id="rId1" Type="http://schemas.openxmlformats.org/officeDocument/2006/relationships/slideLayout" Target="../slideLayouts/slideLayout2.xml"/><Relationship Id="rId4" Type="http://schemas.openxmlformats.org/officeDocument/2006/relationships/image" Target="../media/image142.jpg"/></Relationships>
</file>

<file path=ppt/slides/_rels/slide152.xml.rels><?xml version="1.0" encoding="UTF-8" standalone="yes"?>
<Relationships xmlns="http://schemas.openxmlformats.org/package/2006/relationships"><Relationship Id="rId3" Type="http://schemas.openxmlformats.org/officeDocument/2006/relationships/image" Target="../media/image143.jpg"/><Relationship Id="rId2" Type="http://schemas.openxmlformats.org/officeDocument/2006/relationships/notesSlide" Target="../notesSlides/notesSlide152.xml"/><Relationship Id="rId1" Type="http://schemas.openxmlformats.org/officeDocument/2006/relationships/slideLayout" Target="../slideLayouts/slideLayout2.xml"/><Relationship Id="rId4" Type="http://schemas.openxmlformats.org/officeDocument/2006/relationships/image" Target="../media/image144.jpg"/></Relationships>
</file>

<file path=ppt/slides/_rels/slide153.xml.rels><?xml version="1.0" encoding="UTF-8" standalone="yes"?>
<Relationships xmlns="http://schemas.openxmlformats.org/package/2006/relationships"><Relationship Id="rId3" Type="http://schemas.openxmlformats.org/officeDocument/2006/relationships/image" Target="../media/image145.jpeg"/><Relationship Id="rId2" Type="http://schemas.openxmlformats.org/officeDocument/2006/relationships/notesSlide" Target="../notesSlides/notesSlide153.xml"/><Relationship Id="rId1" Type="http://schemas.openxmlformats.org/officeDocument/2006/relationships/slideLayout" Target="../slideLayouts/slideLayout2.xml"/></Relationships>
</file>

<file path=ppt/slides/_rels/slide154.xml.rels><?xml version="1.0" encoding="UTF-8" standalone="yes"?>
<Relationships xmlns="http://schemas.openxmlformats.org/package/2006/relationships"><Relationship Id="rId3" Type="http://schemas.openxmlformats.org/officeDocument/2006/relationships/image" Target="../media/image146.jpg"/><Relationship Id="rId2" Type="http://schemas.openxmlformats.org/officeDocument/2006/relationships/notesSlide" Target="../notesSlides/notesSlide154.xml"/><Relationship Id="rId1" Type="http://schemas.openxmlformats.org/officeDocument/2006/relationships/slideLayout" Target="../slideLayouts/slideLayout2.xml"/></Relationships>
</file>

<file path=ppt/slides/_rels/slide155.xml.rels><?xml version="1.0" encoding="UTF-8" standalone="yes"?>
<Relationships xmlns="http://schemas.openxmlformats.org/package/2006/relationships"><Relationship Id="rId3" Type="http://schemas.openxmlformats.org/officeDocument/2006/relationships/image" Target="../media/image147.jpg"/><Relationship Id="rId2" Type="http://schemas.openxmlformats.org/officeDocument/2006/relationships/notesSlide" Target="../notesSlides/notesSlide155.xml"/><Relationship Id="rId1" Type="http://schemas.openxmlformats.org/officeDocument/2006/relationships/slideLayout" Target="../slideLayouts/slideLayout2.xml"/></Relationships>
</file>

<file path=ppt/slides/_rels/slide156.xml.rels><?xml version="1.0" encoding="UTF-8" standalone="yes"?>
<Relationships xmlns="http://schemas.openxmlformats.org/package/2006/relationships"><Relationship Id="rId3" Type="http://schemas.openxmlformats.org/officeDocument/2006/relationships/image" Target="../media/image148.jpg"/><Relationship Id="rId2" Type="http://schemas.openxmlformats.org/officeDocument/2006/relationships/notesSlide" Target="../notesSlides/notesSlide156.xml"/><Relationship Id="rId1" Type="http://schemas.openxmlformats.org/officeDocument/2006/relationships/slideLayout" Target="../slideLayouts/slideLayout2.xml"/></Relationships>
</file>

<file path=ppt/slides/_rels/slide157.xml.rels><?xml version="1.0" encoding="UTF-8" standalone="yes"?>
<Relationships xmlns="http://schemas.openxmlformats.org/package/2006/relationships"><Relationship Id="rId3" Type="http://schemas.openxmlformats.org/officeDocument/2006/relationships/image" Target="../media/image149.jpg"/><Relationship Id="rId2" Type="http://schemas.openxmlformats.org/officeDocument/2006/relationships/notesSlide" Target="../notesSlides/notesSlide157.xml"/><Relationship Id="rId1" Type="http://schemas.openxmlformats.org/officeDocument/2006/relationships/slideLayout" Target="../slideLayouts/slideLayout2.xml"/></Relationships>
</file>

<file path=ppt/slides/_rels/slide158.xml.rels><?xml version="1.0" encoding="UTF-8" standalone="yes"?>
<Relationships xmlns="http://schemas.openxmlformats.org/package/2006/relationships"><Relationship Id="rId3" Type="http://schemas.openxmlformats.org/officeDocument/2006/relationships/image" Target="../media/image150.jpg"/><Relationship Id="rId2" Type="http://schemas.openxmlformats.org/officeDocument/2006/relationships/notesSlide" Target="../notesSlides/notesSlide158.xml"/><Relationship Id="rId1" Type="http://schemas.openxmlformats.org/officeDocument/2006/relationships/slideLayout" Target="../slideLayouts/slideLayout2.xml"/></Relationships>
</file>

<file path=ppt/slides/_rels/slide159.xml.rels><?xml version="1.0" encoding="UTF-8" standalone="yes"?>
<Relationships xmlns="http://schemas.openxmlformats.org/package/2006/relationships"><Relationship Id="rId3" Type="http://schemas.openxmlformats.org/officeDocument/2006/relationships/image" Target="../media/image151.jpeg"/><Relationship Id="rId2" Type="http://schemas.openxmlformats.org/officeDocument/2006/relationships/notesSlide" Target="../notesSlides/notesSlide159.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60.xml.rels><?xml version="1.0" encoding="UTF-8" standalone="yes"?>
<Relationships xmlns="http://schemas.openxmlformats.org/package/2006/relationships"><Relationship Id="rId3" Type="http://schemas.openxmlformats.org/officeDocument/2006/relationships/image" Target="../media/image152.png"/><Relationship Id="rId2" Type="http://schemas.openxmlformats.org/officeDocument/2006/relationships/notesSlide" Target="../notesSlides/notesSlide160.xml"/><Relationship Id="rId1" Type="http://schemas.openxmlformats.org/officeDocument/2006/relationships/slideLayout" Target="../slideLayouts/slideLayout2.xml"/></Relationships>
</file>

<file path=ppt/slides/_rels/slide161.xml.rels><?xml version="1.0" encoding="UTF-8" standalone="yes"?>
<Relationships xmlns="http://schemas.openxmlformats.org/package/2006/relationships"><Relationship Id="rId3" Type="http://schemas.openxmlformats.org/officeDocument/2006/relationships/image" Target="../media/image153.jpg"/><Relationship Id="rId2" Type="http://schemas.openxmlformats.org/officeDocument/2006/relationships/notesSlide" Target="../notesSlides/notesSlide161.xml"/><Relationship Id="rId1" Type="http://schemas.openxmlformats.org/officeDocument/2006/relationships/slideLayout" Target="../slideLayouts/slideLayout2.xml"/></Relationships>
</file>

<file path=ppt/slides/_rels/slide162.xml.rels><?xml version="1.0" encoding="UTF-8" standalone="yes"?>
<Relationships xmlns="http://schemas.openxmlformats.org/package/2006/relationships"><Relationship Id="rId3" Type="http://schemas.openxmlformats.org/officeDocument/2006/relationships/image" Target="../media/image154.jpg"/><Relationship Id="rId2" Type="http://schemas.openxmlformats.org/officeDocument/2006/relationships/notesSlide" Target="../notesSlides/notesSlide162.xml"/><Relationship Id="rId1" Type="http://schemas.openxmlformats.org/officeDocument/2006/relationships/slideLayout" Target="../slideLayouts/slideLayout2.xml"/></Relationships>
</file>

<file path=ppt/slides/_rels/slide163.xml.rels><?xml version="1.0" encoding="UTF-8" standalone="yes"?>
<Relationships xmlns="http://schemas.openxmlformats.org/package/2006/relationships"><Relationship Id="rId3" Type="http://schemas.openxmlformats.org/officeDocument/2006/relationships/notesSlide" Target="../notesSlides/notesSlide163.xml"/><Relationship Id="rId2" Type="http://schemas.openxmlformats.org/officeDocument/2006/relationships/slideLayout" Target="../slideLayouts/slideLayout2.xml"/><Relationship Id="rId1" Type="http://schemas.openxmlformats.org/officeDocument/2006/relationships/tags" Target="../tags/tag1.xml"/><Relationship Id="rId4" Type="http://schemas.openxmlformats.org/officeDocument/2006/relationships/image" Target="../media/image155.jpeg"/></Relationships>
</file>

<file path=ppt/slides/_rels/slide164.xml.rels><?xml version="1.0" encoding="UTF-8" standalone="yes"?>
<Relationships xmlns="http://schemas.openxmlformats.org/package/2006/relationships"><Relationship Id="rId3" Type="http://schemas.openxmlformats.org/officeDocument/2006/relationships/image" Target="../media/image156.jpeg"/><Relationship Id="rId2" Type="http://schemas.openxmlformats.org/officeDocument/2006/relationships/notesSlide" Target="../notesSlides/notesSlide164.xml"/><Relationship Id="rId1" Type="http://schemas.openxmlformats.org/officeDocument/2006/relationships/slideLayout" Target="../slideLayouts/slideLayout2.xml"/></Relationships>
</file>

<file path=ppt/slides/_rels/slide165.xml.rels><?xml version="1.0" encoding="UTF-8" standalone="yes"?>
<Relationships xmlns="http://schemas.openxmlformats.org/package/2006/relationships"><Relationship Id="rId3" Type="http://schemas.openxmlformats.org/officeDocument/2006/relationships/image" Target="../media/image157.jpg"/><Relationship Id="rId2" Type="http://schemas.openxmlformats.org/officeDocument/2006/relationships/notesSlide" Target="../notesSlides/notesSlide165.xml"/><Relationship Id="rId1" Type="http://schemas.openxmlformats.org/officeDocument/2006/relationships/slideLayout" Target="../slideLayouts/slideLayout2.xml"/></Relationships>
</file>

<file path=ppt/slides/_rels/slide166.xml.rels><?xml version="1.0" encoding="UTF-8" standalone="yes"?>
<Relationships xmlns="http://schemas.openxmlformats.org/package/2006/relationships"><Relationship Id="rId3" Type="http://schemas.openxmlformats.org/officeDocument/2006/relationships/image" Target="../media/image157.jpg"/><Relationship Id="rId2" Type="http://schemas.openxmlformats.org/officeDocument/2006/relationships/notesSlide" Target="../notesSlides/notesSlide166.xml"/><Relationship Id="rId1" Type="http://schemas.openxmlformats.org/officeDocument/2006/relationships/slideLayout" Target="../slideLayouts/slideLayout2.xml"/></Relationships>
</file>

<file path=ppt/slides/_rels/slide167.xml.rels><?xml version="1.0" encoding="UTF-8" standalone="yes"?>
<Relationships xmlns="http://schemas.openxmlformats.org/package/2006/relationships"><Relationship Id="rId3" Type="http://schemas.openxmlformats.org/officeDocument/2006/relationships/image" Target="../media/image158.jpg"/><Relationship Id="rId2" Type="http://schemas.openxmlformats.org/officeDocument/2006/relationships/notesSlide" Target="../notesSlides/notesSlide167.xml"/><Relationship Id="rId1" Type="http://schemas.openxmlformats.org/officeDocument/2006/relationships/slideLayout" Target="../slideLayouts/slideLayout2.xml"/></Relationships>
</file>

<file path=ppt/slides/_rels/slide168.xml.rels><?xml version="1.0" encoding="UTF-8" standalone="yes"?>
<Relationships xmlns="http://schemas.openxmlformats.org/package/2006/relationships"><Relationship Id="rId3" Type="http://schemas.openxmlformats.org/officeDocument/2006/relationships/image" Target="../media/image158.jpg"/><Relationship Id="rId2" Type="http://schemas.openxmlformats.org/officeDocument/2006/relationships/notesSlide" Target="../notesSlides/notesSlide168.xml"/><Relationship Id="rId1" Type="http://schemas.openxmlformats.org/officeDocument/2006/relationships/slideLayout" Target="../slideLayouts/slideLayout2.xml"/></Relationships>
</file>

<file path=ppt/slides/_rels/slide169.xml.rels><?xml version="1.0" encoding="UTF-8" standalone="yes"?>
<Relationships xmlns="http://schemas.openxmlformats.org/package/2006/relationships"><Relationship Id="rId3" Type="http://schemas.openxmlformats.org/officeDocument/2006/relationships/image" Target="../media/image159.jpg"/><Relationship Id="rId2" Type="http://schemas.openxmlformats.org/officeDocument/2006/relationships/notesSlide" Target="../notesSlides/notesSlide169.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70.xml.rels><?xml version="1.0" encoding="UTF-8" standalone="yes"?>
<Relationships xmlns="http://schemas.openxmlformats.org/package/2006/relationships"><Relationship Id="rId3" Type="http://schemas.openxmlformats.org/officeDocument/2006/relationships/image" Target="../media/image160.jpg"/><Relationship Id="rId2" Type="http://schemas.openxmlformats.org/officeDocument/2006/relationships/notesSlide" Target="../notesSlides/notesSlide170.xml"/><Relationship Id="rId1" Type="http://schemas.openxmlformats.org/officeDocument/2006/relationships/slideLayout" Target="../slideLayouts/slideLayout2.xml"/></Relationships>
</file>

<file path=ppt/slides/_rels/slide171.xml.rels><?xml version="1.0" encoding="UTF-8" standalone="yes"?>
<Relationships xmlns="http://schemas.openxmlformats.org/package/2006/relationships"><Relationship Id="rId3" Type="http://schemas.openxmlformats.org/officeDocument/2006/relationships/image" Target="../media/image160.jpg"/><Relationship Id="rId2" Type="http://schemas.openxmlformats.org/officeDocument/2006/relationships/notesSlide" Target="../notesSlides/notesSlide171.xml"/><Relationship Id="rId1" Type="http://schemas.openxmlformats.org/officeDocument/2006/relationships/slideLayout" Target="../slideLayouts/slideLayout2.xml"/></Relationships>
</file>

<file path=ppt/slides/_rels/slide172.xml.rels><?xml version="1.0" encoding="UTF-8" standalone="yes"?>
<Relationships xmlns="http://schemas.openxmlformats.org/package/2006/relationships"><Relationship Id="rId3" Type="http://schemas.openxmlformats.org/officeDocument/2006/relationships/image" Target="../media/image161.jpg"/><Relationship Id="rId2" Type="http://schemas.openxmlformats.org/officeDocument/2006/relationships/notesSlide" Target="../notesSlides/notesSlide172.xml"/><Relationship Id="rId1" Type="http://schemas.openxmlformats.org/officeDocument/2006/relationships/slideLayout" Target="../slideLayouts/slideLayout2.xml"/></Relationships>
</file>

<file path=ppt/slides/_rels/slide173.xml.rels><?xml version="1.0" encoding="UTF-8" standalone="yes"?>
<Relationships xmlns="http://schemas.openxmlformats.org/package/2006/relationships"><Relationship Id="rId3" Type="http://schemas.openxmlformats.org/officeDocument/2006/relationships/image" Target="../media/image161.jpg"/><Relationship Id="rId2" Type="http://schemas.openxmlformats.org/officeDocument/2006/relationships/notesSlide" Target="../notesSlides/notesSlide173.xml"/><Relationship Id="rId1" Type="http://schemas.openxmlformats.org/officeDocument/2006/relationships/slideLayout" Target="../slideLayouts/slideLayout2.xml"/></Relationships>
</file>

<file path=ppt/slides/_rels/slide174.xml.rels><?xml version="1.0" encoding="UTF-8" standalone="yes"?>
<Relationships xmlns="http://schemas.openxmlformats.org/package/2006/relationships"><Relationship Id="rId3" Type="http://schemas.openxmlformats.org/officeDocument/2006/relationships/image" Target="../media/image162.jpg"/><Relationship Id="rId2" Type="http://schemas.openxmlformats.org/officeDocument/2006/relationships/notesSlide" Target="../notesSlides/notesSlide174.xml"/><Relationship Id="rId1" Type="http://schemas.openxmlformats.org/officeDocument/2006/relationships/slideLayout" Target="../slideLayouts/slideLayout2.xml"/></Relationships>
</file>

<file path=ppt/slides/_rels/slide175.xml.rels><?xml version="1.0" encoding="UTF-8" standalone="yes"?>
<Relationships xmlns="http://schemas.openxmlformats.org/package/2006/relationships"><Relationship Id="rId3" Type="http://schemas.openxmlformats.org/officeDocument/2006/relationships/image" Target="../media/image163.JPG"/><Relationship Id="rId2" Type="http://schemas.openxmlformats.org/officeDocument/2006/relationships/notesSlide" Target="../notesSlides/notesSlide175.xml"/><Relationship Id="rId1" Type="http://schemas.openxmlformats.org/officeDocument/2006/relationships/slideLayout" Target="../slideLayouts/slideLayout2.xml"/></Relationships>
</file>

<file path=ppt/slides/_rels/slide176.xml.rels><?xml version="1.0" encoding="UTF-8" standalone="yes"?>
<Relationships xmlns="http://schemas.openxmlformats.org/package/2006/relationships"><Relationship Id="rId3" Type="http://schemas.openxmlformats.org/officeDocument/2006/relationships/image" Target="../media/image164.jpg"/><Relationship Id="rId2" Type="http://schemas.openxmlformats.org/officeDocument/2006/relationships/notesSlide" Target="../notesSlides/notesSlide176.xml"/><Relationship Id="rId1" Type="http://schemas.openxmlformats.org/officeDocument/2006/relationships/slideLayout" Target="../slideLayouts/slideLayout2.xml"/></Relationships>
</file>

<file path=ppt/slides/_rels/slide177.xml.rels><?xml version="1.0" encoding="UTF-8" standalone="yes"?>
<Relationships xmlns="http://schemas.openxmlformats.org/package/2006/relationships"><Relationship Id="rId3" Type="http://schemas.openxmlformats.org/officeDocument/2006/relationships/image" Target="../media/image165.jpg"/><Relationship Id="rId2" Type="http://schemas.openxmlformats.org/officeDocument/2006/relationships/notesSlide" Target="../notesSlides/notesSlide177.xml"/><Relationship Id="rId1" Type="http://schemas.openxmlformats.org/officeDocument/2006/relationships/slideLayout" Target="../slideLayouts/slideLayout2.xml"/><Relationship Id="rId4" Type="http://schemas.openxmlformats.org/officeDocument/2006/relationships/image" Target="../media/image166.jpg"/></Relationships>
</file>

<file path=ppt/slides/_rels/slide178.xml.rels><?xml version="1.0" encoding="UTF-8" standalone="yes"?>
<Relationships xmlns="http://schemas.openxmlformats.org/package/2006/relationships"><Relationship Id="rId3" Type="http://schemas.openxmlformats.org/officeDocument/2006/relationships/image" Target="../media/image167.jpeg"/><Relationship Id="rId2" Type="http://schemas.openxmlformats.org/officeDocument/2006/relationships/notesSlide" Target="../notesSlides/notesSlide178.xml"/><Relationship Id="rId1" Type="http://schemas.openxmlformats.org/officeDocument/2006/relationships/slideLayout" Target="../slideLayouts/slideLayout2.xml"/></Relationships>
</file>

<file path=ppt/slides/_rels/slide179.xml.rels><?xml version="1.0" encoding="UTF-8" standalone="yes"?>
<Relationships xmlns="http://schemas.openxmlformats.org/package/2006/relationships"><Relationship Id="rId3" Type="http://schemas.openxmlformats.org/officeDocument/2006/relationships/image" Target="../media/image167.jpeg"/><Relationship Id="rId2" Type="http://schemas.openxmlformats.org/officeDocument/2006/relationships/notesSlide" Target="../notesSlides/notesSlide179.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80.xml.rels><?xml version="1.0" encoding="UTF-8" standalone="yes"?>
<Relationships xmlns="http://schemas.openxmlformats.org/package/2006/relationships"><Relationship Id="rId3" Type="http://schemas.openxmlformats.org/officeDocument/2006/relationships/image" Target="../media/image168.JPG"/><Relationship Id="rId2" Type="http://schemas.openxmlformats.org/officeDocument/2006/relationships/notesSlide" Target="../notesSlides/notesSlide180.xml"/><Relationship Id="rId1" Type="http://schemas.openxmlformats.org/officeDocument/2006/relationships/slideLayout" Target="../slideLayouts/slideLayout2.xml"/></Relationships>
</file>

<file path=ppt/slides/_rels/slide181.xml.rels><?xml version="1.0" encoding="UTF-8" standalone="yes"?>
<Relationships xmlns="http://schemas.openxmlformats.org/package/2006/relationships"><Relationship Id="rId3" Type="http://schemas.openxmlformats.org/officeDocument/2006/relationships/image" Target="../media/image169.jpg"/><Relationship Id="rId2" Type="http://schemas.openxmlformats.org/officeDocument/2006/relationships/notesSlide" Target="../notesSlides/notesSlide181.xml"/><Relationship Id="rId1" Type="http://schemas.openxmlformats.org/officeDocument/2006/relationships/slideLayout" Target="../slideLayouts/slideLayout2.xml"/><Relationship Id="rId4" Type="http://schemas.openxmlformats.org/officeDocument/2006/relationships/image" Target="../media/image170.jpg"/></Relationships>
</file>

<file path=ppt/slides/_rels/slide182.xml.rels><?xml version="1.0" encoding="UTF-8" standalone="yes"?>
<Relationships xmlns="http://schemas.openxmlformats.org/package/2006/relationships"><Relationship Id="rId3" Type="http://schemas.openxmlformats.org/officeDocument/2006/relationships/image" Target="../media/image171.jpg"/><Relationship Id="rId2" Type="http://schemas.openxmlformats.org/officeDocument/2006/relationships/notesSlide" Target="../notesSlides/notesSlide182.xml"/><Relationship Id="rId1" Type="http://schemas.openxmlformats.org/officeDocument/2006/relationships/slideLayout" Target="../slideLayouts/slideLayout2.xml"/></Relationships>
</file>

<file path=ppt/slides/_rels/slide183.xml.rels><?xml version="1.0" encoding="UTF-8" standalone="yes"?>
<Relationships xmlns="http://schemas.openxmlformats.org/package/2006/relationships"><Relationship Id="rId3" Type="http://schemas.openxmlformats.org/officeDocument/2006/relationships/image" Target="../media/image172.jpg"/><Relationship Id="rId2" Type="http://schemas.openxmlformats.org/officeDocument/2006/relationships/notesSlide" Target="../notesSlides/notesSlide183.xml"/><Relationship Id="rId1" Type="http://schemas.openxmlformats.org/officeDocument/2006/relationships/slideLayout" Target="../slideLayouts/slideLayout2.xml"/></Relationships>
</file>

<file path=ppt/slides/_rels/slide184.xml.rels><?xml version="1.0" encoding="UTF-8" standalone="yes"?>
<Relationships xmlns="http://schemas.openxmlformats.org/package/2006/relationships"><Relationship Id="rId3" Type="http://schemas.openxmlformats.org/officeDocument/2006/relationships/image" Target="../media/image173.jpeg"/><Relationship Id="rId2" Type="http://schemas.openxmlformats.org/officeDocument/2006/relationships/notesSlide" Target="../notesSlides/notesSlide184.xml"/><Relationship Id="rId1" Type="http://schemas.openxmlformats.org/officeDocument/2006/relationships/slideLayout" Target="../slideLayouts/slideLayout2.xml"/></Relationships>
</file>

<file path=ppt/slides/_rels/slide185.xml.rels><?xml version="1.0" encoding="UTF-8" standalone="yes"?>
<Relationships xmlns="http://schemas.openxmlformats.org/package/2006/relationships"><Relationship Id="rId3" Type="http://schemas.openxmlformats.org/officeDocument/2006/relationships/image" Target="../media/image174.png"/><Relationship Id="rId2" Type="http://schemas.openxmlformats.org/officeDocument/2006/relationships/notesSlide" Target="../notesSlides/notesSlide185.xml"/><Relationship Id="rId1" Type="http://schemas.openxmlformats.org/officeDocument/2006/relationships/slideLayout" Target="../slideLayouts/slideLayout2.xml"/></Relationships>
</file>

<file path=ppt/slides/_rels/slide186.xml.rels><?xml version="1.0" encoding="UTF-8" standalone="yes"?>
<Relationships xmlns="http://schemas.openxmlformats.org/package/2006/relationships"><Relationship Id="rId3" Type="http://schemas.openxmlformats.org/officeDocument/2006/relationships/image" Target="../media/image175.jpeg"/><Relationship Id="rId2" Type="http://schemas.openxmlformats.org/officeDocument/2006/relationships/notesSlide" Target="../notesSlides/notesSlide186.xml"/><Relationship Id="rId1" Type="http://schemas.openxmlformats.org/officeDocument/2006/relationships/slideLayout" Target="../slideLayouts/slideLayout2.xml"/></Relationships>
</file>

<file path=ppt/slides/_rels/slide187.xml.rels><?xml version="1.0" encoding="UTF-8" standalone="yes"?>
<Relationships xmlns="http://schemas.openxmlformats.org/package/2006/relationships"><Relationship Id="rId3" Type="http://schemas.openxmlformats.org/officeDocument/2006/relationships/image" Target="../media/image176.jpg"/><Relationship Id="rId2" Type="http://schemas.openxmlformats.org/officeDocument/2006/relationships/notesSlide" Target="../notesSlides/notesSlide187.xml"/><Relationship Id="rId1" Type="http://schemas.openxmlformats.org/officeDocument/2006/relationships/slideLayout" Target="../slideLayouts/slideLayout2.xml"/></Relationships>
</file>

<file path=ppt/slides/_rels/slide188.xml.rels><?xml version="1.0" encoding="UTF-8" standalone="yes"?>
<Relationships xmlns="http://schemas.openxmlformats.org/package/2006/relationships"><Relationship Id="rId3" Type="http://schemas.openxmlformats.org/officeDocument/2006/relationships/image" Target="../media/image177.png"/><Relationship Id="rId2" Type="http://schemas.openxmlformats.org/officeDocument/2006/relationships/notesSlide" Target="../notesSlides/notesSlide188.xml"/><Relationship Id="rId1" Type="http://schemas.openxmlformats.org/officeDocument/2006/relationships/slideLayout" Target="../slideLayouts/slideLayout2.xml"/></Relationships>
</file>

<file path=ppt/slides/_rels/slide189.xml.rels><?xml version="1.0" encoding="UTF-8" standalone="yes"?>
<Relationships xmlns="http://schemas.openxmlformats.org/package/2006/relationships"><Relationship Id="rId3" Type="http://schemas.openxmlformats.org/officeDocument/2006/relationships/image" Target="../media/image178.jpeg"/><Relationship Id="rId2" Type="http://schemas.openxmlformats.org/officeDocument/2006/relationships/notesSlide" Target="../notesSlides/notesSlide189.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190.xml.rels><?xml version="1.0" encoding="UTF-8" standalone="yes"?>
<Relationships xmlns="http://schemas.openxmlformats.org/package/2006/relationships"><Relationship Id="rId3" Type="http://schemas.openxmlformats.org/officeDocument/2006/relationships/image" Target="../media/image179.jpg"/><Relationship Id="rId2" Type="http://schemas.openxmlformats.org/officeDocument/2006/relationships/notesSlide" Target="../notesSlides/notesSlide190.xml"/><Relationship Id="rId1" Type="http://schemas.openxmlformats.org/officeDocument/2006/relationships/slideLayout" Target="../slideLayouts/slideLayout2.xml"/></Relationships>
</file>

<file path=ppt/slides/_rels/slide191.xml.rels><?xml version="1.0" encoding="UTF-8" standalone="yes"?>
<Relationships xmlns="http://schemas.openxmlformats.org/package/2006/relationships"><Relationship Id="rId3" Type="http://schemas.openxmlformats.org/officeDocument/2006/relationships/image" Target="../media/image180.jpg"/><Relationship Id="rId2" Type="http://schemas.openxmlformats.org/officeDocument/2006/relationships/notesSlide" Target="../notesSlides/notesSlide191.xml"/><Relationship Id="rId1" Type="http://schemas.openxmlformats.org/officeDocument/2006/relationships/slideLayout" Target="../slideLayouts/slideLayout2.xml"/></Relationships>
</file>

<file path=ppt/slides/_rels/slide192.xml.rels><?xml version="1.0" encoding="UTF-8" standalone="yes"?>
<Relationships xmlns="http://schemas.openxmlformats.org/package/2006/relationships"><Relationship Id="rId3" Type="http://schemas.openxmlformats.org/officeDocument/2006/relationships/image" Target="../media/image180.jpg"/><Relationship Id="rId2" Type="http://schemas.openxmlformats.org/officeDocument/2006/relationships/notesSlide" Target="../notesSlides/notesSlide192.xml"/><Relationship Id="rId1" Type="http://schemas.openxmlformats.org/officeDocument/2006/relationships/slideLayout" Target="../slideLayouts/slideLayout2.xml"/></Relationships>
</file>

<file path=ppt/slides/_rels/slide193.xml.rels><?xml version="1.0" encoding="UTF-8" standalone="yes"?>
<Relationships xmlns="http://schemas.openxmlformats.org/package/2006/relationships"><Relationship Id="rId3" Type="http://schemas.openxmlformats.org/officeDocument/2006/relationships/image" Target="../media/image181.jpg"/><Relationship Id="rId2" Type="http://schemas.openxmlformats.org/officeDocument/2006/relationships/notesSlide" Target="../notesSlides/notesSlide193.xml"/><Relationship Id="rId1" Type="http://schemas.openxmlformats.org/officeDocument/2006/relationships/slideLayout" Target="../slideLayouts/slideLayout2.xml"/></Relationships>
</file>

<file path=ppt/slides/_rels/slide194.xml.rels><?xml version="1.0" encoding="UTF-8" standalone="yes"?>
<Relationships xmlns="http://schemas.openxmlformats.org/package/2006/relationships"><Relationship Id="rId3" Type="http://schemas.openxmlformats.org/officeDocument/2006/relationships/image" Target="../media/image181.jpg"/><Relationship Id="rId2" Type="http://schemas.openxmlformats.org/officeDocument/2006/relationships/notesSlide" Target="../notesSlides/notesSlide194.xml"/><Relationship Id="rId1" Type="http://schemas.openxmlformats.org/officeDocument/2006/relationships/slideLayout" Target="../slideLayouts/slideLayout2.xml"/></Relationships>
</file>

<file path=ppt/slides/_rels/slide195.xml.rels><?xml version="1.0" encoding="UTF-8" standalone="yes"?>
<Relationships xmlns="http://schemas.openxmlformats.org/package/2006/relationships"><Relationship Id="rId3" Type="http://schemas.openxmlformats.org/officeDocument/2006/relationships/image" Target="../media/image182.jpg"/><Relationship Id="rId2" Type="http://schemas.openxmlformats.org/officeDocument/2006/relationships/notesSlide" Target="../notesSlides/notesSlide195.xml"/><Relationship Id="rId1" Type="http://schemas.openxmlformats.org/officeDocument/2006/relationships/slideLayout" Target="../slideLayouts/slideLayout2.xml"/></Relationships>
</file>

<file path=ppt/slides/_rels/slide196.xml.rels><?xml version="1.0" encoding="UTF-8" standalone="yes"?>
<Relationships xmlns="http://schemas.openxmlformats.org/package/2006/relationships"><Relationship Id="rId3" Type="http://schemas.openxmlformats.org/officeDocument/2006/relationships/image" Target="../media/image182.jpg"/><Relationship Id="rId2" Type="http://schemas.openxmlformats.org/officeDocument/2006/relationships/notesSlide" Target="../notesSlides/notesSlide196.xml"/><Relationship Id="rId1" Type="http://schemas.openxmlformats.org/officeDocument/2006/relationships/slideLayout" Target="../slideLayouts/slideLayout2.xml"/></Relationships>
</file>

<file path=ppt/slides/_rels/slide197.xml.rels><?xml version="1.0" encoding="UTF-8" standalone="yes"?>
<Relationships xmlns="http://schemas.openxmlformats.org/package/2006/relationships"><Relationship Id="rId3" Type="http://schemas.openxmlformats.org/officeDocument/2006/relationships/image" Target="../media/image183.jpg"/><Relationship Id="rId2" Type="http://schemas.openxmlformats.org/officeDocument/2006/relationships/notesSlide" Target="../notesSlides/notesSlide197.xml"/><Relationship Id="rId1" Type="http://schemas.openxmlformats.org/officeDocument/2006/relationships/slideLayout" Target="../slideLayouts/slideLayout2.xml"/></Relationships>
</file>

<file path=ppt/slides/_rels/slide198.xml.rels><?xml version="1.0" encoding="UTF-8" standalone="yes"?>
<Relationships xmlns="http://schemas.openxmlformats.org/package/2006/relationships"><Relationship Id="rId3" Type="http://schemas.openxmlformats.org/officeDocument/2006/relationships/image" Target="../media/image183.jpg"/><Relationship Id="rId2" Type="http://schemas.openxmlformats.org/officeDocument/2006/relationships/notesSlide" Target="../notesSlides/notesSlide198.xml"/><Relationship Id="rId1" Type="http://schemas.openxmlformats.org/officeDocument/2006/relationships/slideLayout" Target="../slideLayouts/slideLayout2.xml"/></Relationships>
</file>

<file path=ppt/slides/_rels/slide199.xml.rels><?xml version="1.0" encoding="UTF-8" standalone="yes"?>
<Relationships xmlns="http://schemas.openxmlformats.org/package/2006/relationships"><Relationship Id="rId3" Type="http://schemas.openxmlformats.org/officeDocument/2006/relationships/image" Target="../media/image184.jpg"/><Relationship Id="rId2" Type="http://schemas.openxmlformats.org/officeDocument/2006/relationships/notesSlide" Target="../notesSlides/notesSlide19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00.xml.rels><?xml version="1.0" encoding="UTF-8" standalone="yes"?>
<Relationships xmlns="http://schemas.openxmlformats.org/package/2006/relationships"><Relationship Id="rId3" Type="http://schemas.openxmlformats.org/officeDocument/2006/relationships/image" Target="../media/image185.jpeg"/><Relationship Id="rId2" Type="http://schemas.openxmlformats.org/officeDocument/2006/relationships/notesSlide" Target="../notesSlides/notesSlide200.xml"/><Relationship Id="rId1" Type="http://schemas.openxmlformats.org/officeDocument/2006/relationships/slideLayout" Target="../slideLayouts/slideLayout2.xml"/></Relationships>
</file>

<file path=ppt/slides/_rels/slide201.xml.rels><?xml version="1.0" encoding="UTF-8" standalone="yes"?>
<Relationships xmlns="http://schemas.openxmlformats.org/package/2006/relationships"><Relationship Id="rId3" Type="http://schemas.openxmlformats.org/officeDocument/2006/relationships/image" Target="../media/image186.jpeg"/><Relationship Id="rId2" Type="http://schemas.openxmlformats.org/officeDocument/2006/relationships/notesSlide" Target="../notesSlides/notesSlide201.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39.jp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42.jp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44.jp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45.jpg"/><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46.jpg"/><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52.jpg"/><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53.jpg"/><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60.jpg"/><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62.jpg"/><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64.jpg"/><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65.jpg"/><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68.jpg"/><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image" Target="../media/image70.jpeg"/><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71.jpeg"/><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image" Target="../media/image72.jpg"/><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openxmlformats.org/officeDocument/2006/relationships/image" Target="../media/image73.jpg"/><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image" Target="../media/image74.jpg"/><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3" Type="http://schemas.openxmlformats.org/officeDocument/2006/relationships/image" Target="../media/image75.jpeg"/><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3" Type="http://schemas.openxmlformats.org/officeDocument/2006/relationships/image" Target="../media/image75.jpeg"/><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3" Type="http://schemas.openxmlformats.org/officeDocument/2006/relationships/image" Target="../media/image76.jpg"/><Relationship Id="rId2" Type="http://schemas.openxmlformats.org/officeDocument/2006/relationships/notesSlide" Target="../notesSlides/notesSlide80.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3" Type="http://schemas.openxmlformats.org/officeDocument/2006/relationships/image" Target="../media/image77.jpeg"/><Relationship Id="rId2" Type="http://schemas.openxmlformats.org/officeDocument/2006/relationships/notesSlide" Target="../notesSlides/notesSlide81.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3" Type="http://schemas.openxmlformats.org/officeDocument/2006/relationships/image" Target="../media/image77.jpeg"/><Relationship Id="rId2" Type="http://schemas.openxmlformats.org/officeDocument/2006/relationships/notesSlide" Target="../notesSlides/notesSlide82.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3" Type="http://schemas.openxmlformats.org/officeDocument/2006/relationships/image" Target="../media/image78.jpg"/><Relationship Id="rId2" Type="http://schemas.openxmlformats.org/officeDocument/2006/relationships/notesSlide" Target="../notesSlides/notesSlide83.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3" Type="http://schemas.openxmlformats.org/officeDocument/2006/relationships/image" Target="../media/image78.jpg"/><Relationship Id="rId2" Type="http://schemas.openxmlformats.org/officeDocument/2006/relationships/notesSlide" Target="../notesSlides/notesSlide84.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3" Type="http://schemas.openxmlformats.org/officeDocument/2006/relationships/image" Target="../media/image79.jpg"/><Relationship Id="rId2" Type="http://schemas.openxmlformats.org/officeDocument/2006/relationships/notesSlide" Target="../notesSlides/notesSlide85.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3" Type="http://schemas.openxmlformats.org/officeDocument/2006/relationships/image" Target="../media/image80.jpeg"/><Relationship Id="rId2" Type="http://schemas.openxmlformats.org/officeDocument/2006/relationships/notesSlide" Target="../notesSlides/notesSlide86.xm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3" Type="http://schemas.openxmlformats.org/officeDocument/2006/relationships/image" Target="../media/image81.jpg"/><Relationship Id="rId2" Type="http://schemas.openxmlformats.org/officeDocument/2006/relationships/notesSlide" Target="../notesSlides/notesSlide87.xml"/><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88.xml"/><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3" Type="http://schemas.openxmlformats.org/officeDocument/2006/relationships/image" Target="../media/image83.jpg"/><Relationship Id="rId2" Type="http://schemas.openxmlformats.org/officeDocument/2006/relationships/notesSlide" Target="../notesSlides/notesSlide89.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3" Type="http://schemas.openxmlformats.org/officeDocument/2006/relationships/image" Target="../media/image84.jpg"/><Relationship Id="rId2" Type="http://schemas.openxmlformats.org/officeDocument/2006/relationships/notesSlide" Target="../notesSlides/notesSlide90.xml"/><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3" Type="http://schemas.openxmlformats.org/officeDocument/2006/relationships/image" Target="../media/image85.jpg"/><Relationship Id="rId2" Type="http://schemas.openxmlformats.org/officeDocument/2006/relationships/notesSlide" Target="../notesSlides/notesSlide91.xml"/><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3" Type="http://schemas.openxmlformats.org/officeDocument/2006/relationships/image" Target="../media/image86.jpg"/><Relationship Id="rId2" Type="http://schemas.openxmlformats.org/officeDocument/2006/relationships/notesSlide" Target="../notesSlides/notesSlide92.xml"/><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3" Type="http://schemas.openxmlformats.org/officeDocument/2006/relationships/image" Target="../media/image87.jpg"/><Relationship Id="rId2" Type="http://schemas.openxmlformats.org/officeDocument/2006/relationships/notesSlide" Target="../notesSlides/notesSlide93.xml"/><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3" Type="http://schemas.openxmlformats.org/officeDocument/2006/relationships/image" Target="../media/image88.jpeg"/><Relationship Id="rId2" Type="http://schemas.openxmlformats.org/officeDocument/2006/relationships/notesSlide" Target="../notesSlides/notesSlide94.xml"/><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3" Type="http://schemas.openxmlformats.org/officeDocument/2006/relationships/image" Target="../media/image88.jpeg"/><Relationship Id="rId2" Type="http://schemas.openxmlformats.org/officeDocument/2006/relationships/notesSlide" Target="../notesSlides/notesSlide95.xml"/><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3" Type="http://schemas.openxmlformats.org/officeDocument/2006/relationships/image" Target="../media/image89.jpg"/><Relationship Id="rId2" Type="http://schemas.openxmlformats.org/officeDocument/2006/relationships/notesSlide" Target="../notesSlides/notesSlide96.xml"/><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3" Type="http://schemas.openxmlformats.org/officeDocument/2006/relationships/image" Target="../media/image90.jpg"/><Relationship Id="rId2" Type="http://schemas.openxmlformats.org/officeDocument/2006/relationships/notesSlide" Target="../notesSlides/notesSlide97.xml"/><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3" Type="http://schemas.openxmlformats.org/officeDocument/2006/relationships/image" Target="../media/image91.jpg"/><Relationship Id="rId2" Type="http://schemas.openxmlformats.org/officeDocument/2006/relationships/notesSlide" Target="../notesSlides/notesSlide98.xml"/><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3" Type="http://schemas.openxmlformats.org/officeDocument/2006/relationships/image" Target="../media/image92.jpg"/><Relationship Id="rId2" Type="http://schemas.openxmlformats.org/officeDocument/2006/relationships/notesSlide" Target="../notesSlides/notesSlide9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7AD5F998-4C63-4E56-8E25-75BC5153C80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5" name="Title 4"/>
          <p:cNvSpPr>
            <a:spLocks noGrp="1"/>
          </p:cNvSpPr>
          <p:nvPr>
            <p:ph type="title"/>
          </p:nvPr>
        </p:nvSpPr>
        <p:spPr/>
        <p:txBody>
          <a:bodyPr/>
          <a:lstStyle/>
          <a:p>
            <a:r>
              <a:rPr lang="en-US" dirty="0"/>
              <a:t>2 Samuel 23</a:t>
            </a:r>
          </a:p>
        </p:txBody>
      </p:sp>
      <p:pic>
        <p:nvPicPr>
          <p:cNvPr id="9" name="Picture 8">
            <a:extLst>
              <a:ext uri="{FF2B5EF4-FFF2-40B4-BE49-F238E27FC236}">
                <a16:creationId xmlns:a16="http://schemas.microsoft.com/office/drawing/2014/main" id="{574BF887-FAF1-4F7C-9000-7A2C488BC9A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48840" y="4022778"/>
            <a:ext cx="4846320" cy="272505"/>
          </a:xfrm>
          <a:prstGeom prst="rect">
            <a:avLst/>
          </a:prstGeom>
        </p:spPr>
      </p:pic>
    </p:spTree>
    <p:extLst>
      <p:ext uri="{BB962C8B-B14F-4D97-AF65-F5344CB8AC3E}">
        <p14:creationId xmlns:p14="http://schemas.microsoft.com/office/powerpoint/2010/main" val="382910941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PLBL\UK Museums\Ashmolean Museum\Ancient Cyprus\Cyprus, polished horn with incised decoration, 2600-2000 BC, adr1305240961.jpg"/>
          <p:cNvPicPr>
            <a:picLocks noChangeAspect="1" noChangeArrowheads="1"/>
          </p:cNvPicPr>
          <p:nvPr/>
        </p:nvPicPr>
        <p:blipFill rotWithShape="1">
          <a:blip r:embed="rId3">
            <a:extLst>
              <a:ext uri="{28A0092B-C50C-407E-A947-70E740481C1C}">
                <a14:useLocalDpi xmlns:a14="http://schemas.microsoft.com/office/drawing/2010/main"/>
              </a:ext>
            </a:extLst>
          </a:blip>
          <a:srcRect/>
          <a:stretch/>
        </p:blipFill>
        <p:spPr bwMode="auto">
          <a:xfrm>
            <a:off x="2362200" y="221226"/>
            <a:ext cx="4419600" cy="6415548"/>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sz="quarter" idx="10"/>
          </p:nvPr>
        </p:nvSpPr>
        <p:spPr/>
        <p:txBody>
          <a:bodyPr/>
          <a:lstStyle/>
          <a:p>
            <a:r>
              <a:rPr lang="en-US" dirty="0"/>
              <a:t>Polished horn with incised decoration, from Cyprus, 2600–2000 BC</a:t>
            </a:r>
          </a:p>
        </p:txBody>
      </p:sp>
      <p:sp>
        <p:nvSpPr>
          <p:cNvPr id="4" name="Text Placeholder 3"/>
          <p:cNvSpPr>
            <a:spLocks noGrp="1"/>
          </p:cNvSpPr>
          <p:nvPr>
            <p:ph type="body" sz="quarter" idx="12"/>
          </p:nvPr>
        </p:nvSpPr>
        <p:spPr/>
        <p:txBody>
          <a:bodyPr/>
          <a:lstStyle/>
          <a:p>
            <a:r>
              <a:rPr lang="en-US" dirty="0"/>
              <a:t>23:1</a:t>
            </a:r>
          </a:p>
        </p:txBody>
      </p:sp>
      <p:sp>
        <p:nvSpPr>
          <p:cNvPr id="2" name="Title 1"/>
          <p:cNvSpPr>
            <a:spLocks noGrp="1"/>
          </p:cNvSpPr>
          <p:nvPr>
            <p:ph type="title"/>
          </p:nvPr>
        </p:nvSpPr>
        <p:spPr/>
        <p:txBody>
          <a:bodyPr/>
          <a:lstStyle/>
          <a:p>
            <a:r>
              <a:rPr lang="en-US" dirty="0"/>
              <a:t>The anointed of the God of Jacob</a:t>
            </a:r>
          </a:p>
        </p:txBody>
      </p:sp>
    </p:spTree>
    <p:extLst>
      <p:ext uri="{BB962C8B-B14F-4D97-AF65-F5344CB8AC3E}">
        <p14:creationId xmlns:p14="http://schemas.microsoft.com/office/powerpoint/2010/main" val="1050094004"/>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err="1"/>
              <a:t>Bether</a:t>
            </a:r>
            <a:r>
              <a:rPr lang="en-US" dirty="0"/>
              <a:t> and the </a:t>
            </a:r>
            <a:r>
              <a:rPr lang="en-US" dirty="0" err="1"/>
              <a:t>Hushah</a:t>
            </a:r>
            <a:r>
              <a:rPr lang="en-US" dirty="0"/>
              <a:t> Ridge (from the north)</a:t>
            </a:r>
          </a:p>
        </p:txBody>
      </p:sp>
      <p:sp>
        <p:nvSpPr>
          <p:cNvPr id="3" name="Text Placeholder 2"/>
          <p:cNvSpPr>
            <a:spLocks noGrp="1"/>
          </p:cNvSpPr>
          <p:nvPr>
            <p:ph type="body" sz="quarter" idx="12"/>
          </p:nvPr>
        </p:nvSpPr>
        <p:spPr/>
        <p:txBody>
          <a:bodyPr/>
          <a:lstStyle/>
          <a:p>
            <a:r>
              <a:rPr lang="en-US"/>
              <a:t>23:16</a:t>
            </a:r>
          </a:p>
        </p:txBody>
      </p:sp>
      <p:sp>
        <p:nvSpPr>
          <p:cNvPr id="4" name="Title 3"/>
          <p:cNvSpPr>
            <a:spLocks noGrp="1"/>
          </p:cNvSpPr>
          <p:nvPr>
            <p:ph type="title"/>
          </p:nvPr>
        </p:nvSpPr>
        <p:spPr/>
        <p:txBody>
          <a:bodyPr/>
          <a:lstStyle/>
          <a:p>
            <a:r>
              <a:rPr lang="en-US" dirty="0"/>
              <a:t>So the three mighty men broke through the Philistine camp</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65760"/>
            <a:ext cx="9144000" cy="6126480"/>
          </a:xfrm>
          <a:prstGeom prst="rect">
            <a:avLst/>
          </a:prstGeom>
        </p:spPr>
      </p:pic>
      <p:sp>
        <p:nvSpPr>
          <p:cNvPr id="10" name="Text Box 16"/>
          <p:cNvSpPr txBox="1">
            <a:spLocks noChangeArrowheads="1"/>
          </p:cNvSpPr>
          <p:nvPr/>
        </p:nvSpPr>
        <p:spPr bwMode="auto">
          <a:xfrm>
            <a:off x="5418015" y="2469380"/>
            <a:ext cx="1561133" cy="400110"/>
          </a:xfrm>
          <a:prstGeom prst="rect">
            <a:avLst/>
          </a:prstGeom>
          <a:noFill/>
          <a:ln w="9525">
            <a:noFill/>
            <a:miter lim="800000"/>
            <a:headEnd/>
            <a:tailEnd/>
          </a:ln>
          <a:effectLst/>
        </p:spPr>
        <p:txBody>
          <a:bodyPr wrap="none">
            <a:spAutoFit/>
          </a:bodyPr>
          <a:lstStyle/>
          <a:p>
            <a:pPr algn="ctr" fontAlgn="base">
              <a:spcBef>
                <a:spcPct val="0"/>
              </a:spcBef>
              <a:spcAft>
                <a:spcPct val="0"/>
              </a:spcAft>
              <a:defRPr/>
            </a:pPr>
            <a:r>
              <a:rPr lang="en-US" sz="2000" dirty="0" err="1">
                <a:solidFill>
                  <a:srgbClr val="FFFFFF"/>
                </a:solidFill>
                <a:effectLst>
                  <a:glow rad="76200">
                    <a:srgbClr val="000000">
                      <a:alpha val="60000"/>
                    </a:srgbClr>
                  </a:glow>
                </a:effectLst>
                <a:cs typeface="Calibri" pitchFamily="34" charset="0"/>
              </a:rPr>
              <a:t>Hushah</a:t>
            </a:r>
            <a:r>
              <a:rPr lang="en-US" sz="2000" dirty="0">
                <a:solidFill>
                  <a:srgbClr val="FFFFFF"/>
                </a:solidFill>
                <a:effectLst>
                  <a:glow rad="76200">
                    <a:srgbClr val="000000">
                      <a:alpha val="60000"/>
                    </a:srgbClr>
                  </a:glow>
                </a:effectLst>
                <a:cs typeface="Calibri" pitchFamily="34" charset="0"/>
              </a:rPr>
              <a:t> ridge</a:t>
            </a:r>
          </a:p>
        </p:txBody>
      </p:sp>
      <p:sp>
        <p:nvSpPr>
          <p:cNvPr id="11" name="Text Box 16"/>
          <p:cNvSpPr txBox="1">
            <a:spLocks noChangeArrowheads="1"/>
          </p:cNvSpPr>
          <p:nvPr/>
        </p:nvSpPr>
        <p:spPr bwMode="auto">
          <a:xfrm>
            <a:off x="1438026" y="3021890"/>
            <a:ext cx="890244" cy="400110"/>
          </a:xfrm>
          <a:prstGeom prst="rect">
            <a:avLst/>
          </a:prstGeom>
          <a:noFill/>
          <a:ln w="9525">
            <a:noFill/>
            <a:miter lim="800000"/>
            <a:headEnd/>
            <a:tailEnd/>
          </a:ln>
          <a:effectLst/>
        </p:spPr>
        <p:txBody>
          <a:bodyPr wrap="none">
            <a:spAutoFit/>
          </a:bodyPr>
          <a:lstStyle/>
          <a:p>
            <a:pPr algn="ctr" fontAlgn="base">
              <a:spcBef>
                <a:spcPct val="0"/>
              </a:spcBef>
              <a:spcAft>
                <a:spcPct val="0"/>
              </a:spcAft>
              <a:defRPr/>
            </a:pPr>
            <a:r>
              <a:rPr lang="en-US" sz="2000" dirty="0" err="1">
                <a:solidFill>
                  <a:srgbClr val="FFFFFF"/>
                </a:solidFill>
                <a:effectLst>
                  <a:glow rad="76200">
                    <a:srgbClr val="000000">
                      <a:alpha val="60000"/>
                    </a:srgbClr>
                  </a:glow>
                </a:effectLst>
                <a:cs typeface="Calibri" pitchFamily="34" charset="0"/>
              </a:rPr>
              <a:t>Bether</a:t>
            </a:r>
            <a:endParaRPr lang="en-US" sz="2000" dirty="0">
              <a:solidFill>
                <a:srgbClr val="FFFFFF"/>
              </a:solidFill>
              <a:effectLst>
                <a:glow rad="76200">
                  <a:srgbClr val="000000">
                    <a:alpha val="60000"/>
                  </a:srgbClr>
                </a:glow>
              </a:effectLst>
              <a:cs typeface="Calibri" pitchFamily="34" charset="0"/>
            </a:endParaRPr>
          </a:p>
        </p:txBody>
      </p:sp>
      <p:sp>
        <p:nvSpPr>
          <p:cNvPr id="12" name="Oval 11"/>
          <p:cNvSpPr/>
          <p:nvPr/>
        </p:nvSpPr>
        <p:spPr>
          <a:xfrm rot="21204910">
            <a:off x="1581699" y="3021009"/>
            <a:ext cx="4494598" cy="1450468"/>
          </a:xfrm>
          <a:prstGeom prst="ellips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2400" b="0" i="0" u="none" strike="noStrike" kern="0" cap="none" spc="0" normalizeH="0" baseline="0" noProof="0" dirty="0">
              <a:ln>
                <a:noFill/>
              </a:ln>
              <a:solidFill>
                <a:srgbClr val="000000"/>
              </a:solidFill>
              <a:effectLst/>
              <a:uLnTx/>
              <a:uFillTx/>
              <a:latin typeface="Arial"/>
              <a:ea typeface=""/>
              <a:cs typeface=""/>
            </a:endParaRPr>
          </a:p>
        </p:txBody>
      </p:sp>
      <p:sp>
        <p:nvSpPr>
          <p:cNvPr id="13" name="Freeform 12"/>
          <p:cNvSpPr/>
          <p:nvPr/>
        </p:nvSpPr>
        <p:spPr>
          <a:xfrm>
            <a:off x="2060222" y="2725557"/>
            <a:ext cx="5475111" cy="155222"/>
          </a:xfrm>
          <a:custGeom>
            <a:avLst/>
            <a:gdLst>
              <a:gd name="connsiteX0" fmla="*/ 0 w 5475111"/>
              <a:gd name="connsiteY0" fmla="*/ 0 h 155222"/>
              <a:gd name="connsiteX1" fmla="*/ 1594556 w 5475111"/>
              <a:gd name="connsiteY1" fmla="*/ 98777 h 155222"/>
              <a:gd name="connsiteX2" fmla="*/ 2906889 w 5475111"/>
              <a:gd name="connsiteY2" fmla="*/ 141111 h 155222"/>
              <a:gd name="connsiteX3" fmla="*/ 3753556 w 5475111"/>
              <a:gd name="connsiteY3" fmla="*/ 155222 h 155222"/>
              <a:gd name="connsiteX4" fmla="*/ 4854222 w 5475111"/>
              <a:gd name="connsiteY4" fmla="*/ 141111 h 155222"/>
              <a:gd name="connsiteX5" fmla="*/ 5475111 w 5475111"/>
              <a:gd name="connsiteY5" fmla="*/ 141111 h 1552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75111" h="155222">
                <a:moveTo>
                  <a:pt x="0" y="0"/>
                </a:moveTo>
                <a:lnTo>
                  <a:pt x="1594556" y="98777"/>
                </a:lnTo>
                <a:cubicBezTo>
                  <a:pt x="2079037" y="122295"/>
                  <a:pt x="2906889" y="141111"/>
                  <a:pt x="2906889" y="141111"/>
                </a:cubicBezTo>
                <a:cubicBezTo>
                  <a:pt x="3266722" y="150518"/>
                  <a:pt x="3429001" y="155222"/>
                  <a:pt x="3753556" y="155222"/>
                </a:cubicBezTo>
                <a:cubicBezTo>
                  <a:pt x="4078111" y="155222"/>
                  <a:pt x="4854222" y="141111"/>
                  <a:pt x="4854222" y="141111"/>
                </a:cubicBezTo>
                <a:lnTo>
                  <a:pt x="5475111" y="141111"/>
                </a:lnTo>
              </a:path>
            </a:pathLst>
          </a:custGeom>
          <a:noFill/>
          <a:ln w="22225" cap="flat" cmpd="sng" algn="ctr">
            <a:solidFill>
              <a:srgbClr val="FFFFFF"/>
            </a:solidFill>
            <a:prstDash val="solid"/>
            <a:round/>
            <a:headEnd type="triangl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2400" b="0" i="0" u="none" strike="noStrike" kern="0" cap="none" spc="0" normalizeH="0" baseline="0" noProof="0" dirty="0">
              <a:ln>
                <a:noFill/>
              </a:ln>
              <a:solidFill>
                <a:srgbClr val="000000"/>
              </a:solidFill>
              <a:effectLst/>
              <a:uLnTx/>
              <a:uFillTx/>
              <a:latin typeface="Arial"/>
              <a:ea typeface=""/>
              <a:cs typeface=""/>
            </a:endParaRPr>
          </a:p>
        </p:txBody>
      </p:sp>
    </p:spTree>
    <p:extLst>
      <p:ext uri="{BB962C8B-B14F-4D97-AF65-F5344CB8AC3E}">
        <p14:creationId xmlns:p14="http://schemas.microsoft.com/office/powerpoint/2010/main" val="253668409"/>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Roman road cut into the bedrock of the </a:t>
            </a:r>
            <a:r>
              <a:rPr lang="en-US" dirty="0" err="1"/>
              <a:t>Hushah</a:t>
            </a:r>
            <a:r>
              <a:rPr lang="en-US" dirty="0"/>
              <a:t> Ridge</a:t>
            </a:r>
          </a:p>
        </p:txBody>
      </p:sp>
      <p:sp>
        <p:nvSpPr>
          <p:cNvPr id="3" name="Text Placeholder 2"/>
          <p:cNvSpPr>
            <a:spLocks noGrp="1"/>
          </p:cNvSpPr>
          <p:nvPr>
            <p:ph type="body" sz="quarter" idx="12"/>
          </p:nvPr>
        </p:nvSpPr>
        <p:spPr/>
        <p:txBody>
          <a:bodyPr/>
          <a:lstStyle/>
          <a:p>
            <a:r>
              <a:rPr lang="en-US"/>
              <a:t>23:16</a:t>
            </a:r>
          </a:p>
        </p:txBody>
      </p:sp>
      <p:sp>
        <p:nvSpPr>
          <p:cNvPr id="4" name="Title 3"/>
          <p:cNvSpPr>
            <a:spLocks noGrp="1"/>
          </p:cNvSpPr>
          <p:nvPr>
            <p:ph type="title"/>
          </p:nvPr>
        </p:nvSpPr>
        <p:spPr/>
        <p:txBody>
          <a:bodyPr/>
          <a:lstStyle/>
          <a:p>
            <a:r>
              <a:rPr lang="en-US" dirty="0"/>
              <a:t>So the three mighty men broke through the Philistine camp</a:t>
            </a:r>
          </a:p>
        </p:txBody>
      </p:sp>
    </p:spTree>
    <p:extLst>
      <p:ext uri="{BB962C8B-B14F-4D97-AF65-F5344CB8AC3E}">
        <p14:creationId xmlns:p14="http://schemas.microsoft.com/office/powerpoint/2010/main" val="2020708471"/>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55448"/>
            <a:ext cx="9144000" cy="6547104"/>
          </a:xfrm>
          <a:prstGeom prst="rect">
            <a:avLst/>
          </a:prstGeom>
        </p:spPr>
      </p:pic>
      <p:sp>
        <p:nvSpPr>
          <p:cNvPr id="2" name="Text Placeholder 1"/>
          <p:cNvSpPr>
            <a:spLocks noGrp="1"/>
          </p:cNvSpPr>
          <p:nvPr>
            <p:ph type="body" sz="quarter" idx="10"/>
          </p:nvPr>
        </p:nvSpPr>
        <p:spPr/>
        <p:txBody>
          <a:bodyPr/>
          <a:lstStyle/>
          <a:p>
            <a:r>
              <a:rPr lang="en-US" dirty="0"/>
              <a:t>Man drawing water at a well in Bethlehem (from the south)</a:t>
            </a:r>
          </a:p>
        </p:txBody>
      </p:sp>
      <p:sp>
        <p:nvSpPr>
          <p:cNvPr id="3" name="Text Placeholder 2"/>
          <p:cNvSpPr>
            <a:spLocks noGrp="1"/>
          </p:cNvSpPr>
          <p:nvPr>
            <p:ph type="body" sz="quarter" idx="12"/>
          </p:nvPr>
        </p:nvSpPr>
        <p:spPr/>
        <p:txBody>
          <a:bodyPr/>
          <a:lstStyle/>
          <a:p>
            <a:r>
              <a:rPr lang="en-US"/>
              <a:t>23:16</a:t>
            </a:r>
          </a:p>
        </p:txBody>
      </p:sp>
      <p:sp>
        <p:nvSpPr>
          <p:cNvPr id="4" name="Title 3"/>
          <p:cNvSpPr>
            <a:spLocks noGrp="1"/>
          </p:cNvSpPr>
          <p:nvPr>
            <p:ph type="title"/>
          </p:nvPr>
        </p:nvSpPr>
        <p:spPr/>
        <p:txBody>
          <a:bodyPr/>
          <a:lstStyle/>
          <a:p>
            <a:r>
              <a:rPr lang="en-US" dirty="0"/>
              <a:t>They drew water out of the well of Bethlehem that was by the gate . . . and brought it to David</a:t>
            </a:r>
          </a:p>
        </p:txBody>
      </p:sp>
    </p:spTree>
    <p:extLst>
      <p:ext uri="{BB962C8B-B14F-4D97-AF65-F5344CB8AC3E}">
        <p14:creationId xmlns:p14="http://schemas.microsoft.com/office/powerpoint/2010/main" val="921885757"/>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20747" y="184666"/>
            <a:ext cx="6902507" cy="6488668"/>
          </a:xfrm>
          <a:prstGeom prst="rect">
            <a:avLst/>
          </a:prstGeom>
        </p:spPr>
      </p:pic>
      <p:sp>
        <p:nvSpPr>
          <p:cNvPr id="2" name="Text Placeholder 1"/>
          <p:cNvSpPr>
            <a:spLocks noGrp="1"/>
          </p:cNvSpPr>
          <p:nvPr>
            <p:ph type="body" sz="quarter" idx="10"/>
          </p:nvPr>
        </p:nvSpPr>
        <p:spPr/>
        <p:txBody>
          <a:bodyPr/>
          <a:lstStyle/>
          <a:p>
            <a:r>
              <a:rPr lang="en-US" dirty="0"/>
              <a:t>Relief of a man drinking from a water skin (sketch)</a:t>
            </a:r>
          </a:p>
        </p:txBody>
      </p:sp>
      <p:sp>
        <p:nvSpPr>
          <p:cNvPr id="3" name="Text Placeholder 2"/>
          <p:cNvSpPr>
            <a:spLocks noGrp="1"/>
          </p:cNvSpPr>
          <p:nvPr>
            <p:ph type="body" sz="quarter" idx="12"/>
          </p:nvPr>
        </p:nvSpPr>
        <p:spPr/>
        <p:txBody>
          <a:bodyPr/>
          <a:lstStyle/>
          <a:p>
            <a:r>
              <a:rPr lang="en-US"/>
              <a:t>23:16</a:t>
            </a:r>
          </a:p>
        </p:txBody>
      </p:sp>
      <p:sp>
        <p:nvSpPr>
          <p:cNvPr id="4" name="Title 3"/>
          <p:cNvSpPr>
            <a:spLocks noGrp="1"/>
          </p:cNvSpPr>
          <p:nvPr>
            <p:ph type="title"/>
          </p:nvPr>
        </p:nvSpPr>
        <p:spPr/>
        <p:txBody>
          <a:bodyPr/>
          <a:lstStyle/>
          <a:p>
            <a:r>
              <a:rPr lang="en-US" dirty="0"/>
              <a:t>They drew water out of the well of Bethlehem that was by the gate . . . and brought it to David</a:t>
            </a:r>
          </a:p>
        </p:txBody>
      </p:sp>
    </p:spTree>
    <p:extLst>
      <p:ext uri="{BB962C8B-B14F-4D97-AF65-F5344CB8AC3E}">
        <p14:creationId xmlns:p14="http://schemas.microsoft.com/office/powerpoint/2010/main" val="129229409"/>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r="7795" b="4499"/>
          <a:stretch/>
        </p:blipFill>
        <p:spPr>
          <a:xfrm>
            <a:off x="-1" y="369332"/>
            <a:ext cx="9144001" cy="6298168"/>
          </a:xfrm>
          <a:prstGeom prst="rect">
            <a:avLst/>
          </a:prstGeom>
        </p:spPr>
      </p:pic>
      <p:sp>
        <p:nvSpPr>
          <p:cNvPr id="2" name="Text Placeholder 1"/>
          <p:cNvSpPr>
            <a:spLocks noGrp="1"/>
          </p:cNvSpPr>
          <p:nvPr>
            <p:ph type="body" sz="quarter" idx="10"/>
          </p:nvPr>
        </p:nvSpPr>
        <p:spPr/>
        <p:txBody>
          <a:bodyPr/>
          <a:lstStyle/>
          <a:p>
            <a:r>
              <a:rPr lang="en-US" dirty="0"/>
              <a:t>Relief of a worshiper pouring out a libation to a god, from Arslantepe, 11th–10th centuries BC</a:t>
            </a:r>
          </a:p>
        </p:txBody>
      </p:sp>
      <p:sp>
        <p:nvSpPr>
          <p:cNvPr id="3" name="Text Placeholder 2"/>
          <p:cNvSpPr>
            <a:spLocks noGrp="1"/>
          </p:cNvSpPr>
          <p:nvPr>
            <p:ph type="body" sz="quarter" idx="12"/>
          </p:nvPr>
        </p:nvSpPr>
        <p:spPr/>
        <p:txBody>
          <a:bodyPr/>
          <a:lstStyle/>
          <a:p>
            <a:r>
              <a:rPr lang="en-US"/>
              <a:t>23:16</a:t>
            </a:r>
          </a:p>
        </p:txBody>
      </p:sp>
      <p:sp>
        <p:nvSpPr>
          <p:cNvPr id="4" name="Title 3"/>
          <p:cNvSpPr>
            <a:spLocks noGrp="1"/>
          </p:cNvSpPr>
          <p:nvPr>
            <p:ph type="title"/>
          </p:nvPr>
        </p:nvSpPr>
        <p:spPr/>
        <p:txBody>
          <a:bodyPr/>
          <a:lstStyle/>
          <a:p>
            <a:r>
              <a:rPr lang="en-US" dirty="0"/>
              <a:t>He would not drink it, but he poured it out to Yahweh</a:t>
            </a:r>
          </a:p>
        </p:txBody>
      </p:sp>
    </p:spTree>
    <p:extLst>
      <p:ext uri="{BB962C8B-B14F-4D97-AF65-F5344CB8AC3E}">
        <p14:creationId xmlns:p14="http://schemas.microsoft.com/office/powerpoint/2010/main" val="1036585710"/>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Relief of a worshiper twice pouring a libation, from Arslantepe, 11th–10th centuries BC</a:t>
            </a:r>
          </a:p>
        </p:txBody>
      </p:sp>
      <p:sp>
        <p:nvSpPr>
          <p:cNvPr id="3" name="Text Placeholder 2"/>
          <p:cNvSpPr>
            <a:spLocks noGrp="1"/>
          </p:cNvSpPr>
          <p:nvPr>
            <p:ph type="body" sz="quarter" idx="12"/>
          </p:nvPr>
        </p:nvSpPr>
        <p:spPr/>
        <p:txBody>
          <a:bodyPr/>
          <a:lstStyle/>
          <a:p>
            <a:r>
              <a:rPr lang="en-US"/>
              <a:t>23:16</a:t>
            </a:r>
          </a:p>
        </p:txBody>
      </p:sp>
      <p:sp>
        <p:nvSpPr>
          <p:cNvPr id="4" name="Title 3"/>
          <p:cNvSpPr>
            <a:spLocks noGrp="1"/>
          </p:cNvSpPr>
          <p:nvPr>
            <p:ph type="title"/>
          </p:nvPr>
        </p:nvSpPr>
        <p:spPr/>
        <p:txBody>
          <a:bodyPr/>
          <a:lstStyle/>
          <a:p>
            <a:r>
              <a:rPr lang="en-US" dirty="0"/>
              <a:t>He would not drink it, but he poured it out to Yahweh</a:t>
            </a:r>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5617"/>
          <a:stretch/>
        </p:blipFill>
        <p:spPr>
          <a:xfrm>
            <a:off x="0" y="1482852"/>
            <a:ext cx="9144000" cy="3892296"/>
          </a:xfrm>
          <a:prstGeom prst="rect">
            <a:avLst/>
          </a:prstGeom>
        </p:spPr>
      </p:pic>
    </p:spTree>
    <p:extLst>
      <p:ext uri="{BB962C8B-B14F-4D97-AF65-F5344CB8AC3E}">
        <p14:creationId xmlns:p14="http://schemas.microsoft.com/office/powerpoint/2010/main" val="403047800"/>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“Abishai Street” sign in Jerusalem</a:t>
            </a:r>
          </a:p>
        </p:txBody>
      </p:sp>
      <p:sp>
        <p:nvSpPr>
          <p:cNvPr id="3" name="Text Placeholder 2"/>
          <p:cNvSpPr>
            <a:spLocks noGrp="1"/>
          </p:cNvSpPr>
          <p:nvPr>
            <p:ph type="body" sz="quarter" idx="12"/>
          </p:nvPr>
        </p:nvSpPr>
        <p:spPr/>
        <p:txBody>
          <a:bodyPr/>
          <a:lstStyle/>
          <a:p>
            <a:r>
              <a:rPr lang="en-US" dirty="0"/>
              <a:t>23:18</a:t>
            </a:r>
          </a:p>
        </p:txBody>
      </p:sp>
      <p:sp>
        <p:nvSpPr>
          <p:cNvPr id="4" name="Title 3"/>
          <p:cNvSpPr>
            <a:spLocks noGrp="1"/>
          </p:cNvSpPr>
          <p:nvPr>
            <p:ph type="title"/>
          </p:nvPr>
        </p:nvSpPr>
        <p:spPr/>
        <p:txBody>
          <a:bodyPr/>
          <a:lstStyle/>
          <a:p>
            <a:r>
              <a:rPr lang="en-US" dirty="0"/>
              <a:t>Now Abishai, the brother of Joab, the son of Zeruiah, was chief of the thirty</a:t>
            </a:r>
          </a:p>
        </p:txBody>
      </p:sp>
      <p:pic>
        <p:nvPicPr>
          <p:cNvPr id="6" name="Picture 5">
            <a:extLst>
              <a:ext uri="{FF2B5EF4-FFF2-40B4-BE49-F238E27FC236}">
                <a16:creationId xmlns:a16="http://schemas.microsoft.com/office/drawing/2014/main" id="{261E833A-C0E7-4B34-BC49-147AC916E12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79476"/>
            <a:ext cx="9144000" cy="6099048"/>
          </a:xfrm>
          <a:prstGeom prst="rect">
            <a:avLst/>
          </a:prstGeom>
        </p:spPr>
      </p:pic>
    </p:spTree>
    <p:extLst>
      <p:ext uri="{BB962C8B-B14F-4D97-AF65-F5344CB8AC3E}">
        <p14:creationId xmlns:p14="http://schemas.microsoft.com/office/powerpoint/2010/main" val="208255033"/>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Bethlehem (aerial view from the north)</a:t>
            </a:r>
          </a:p>
        </p:txBody>
      </p:sp>
      <p:sp>
        <p:nvSpPr>
          <p:cNvPr id="3" name="Text Placeholder 2"/>
          <p:cNvSpPr>
            <a:spLocks noGrp="1"/>
          </p:cNvSpPr>
          <p:nvPr>
            <p:ph type="body" sz="quarter" idx="12"/>
          </p:nvPr>
        </p:nvSpPr>
        <p:spPr/>
        <p:txBody>
          <a:bodyPr/>
          <a:lstStyle/>
          <a:p>
            <a:r>
              <a:rPr lang="en-US" dirty="0"/>
              <a:t>23:18</a:t>
            </a:r>
          </a:p>
        </p:txBody>
      </p:sp>
      <p:sp>
        <p:nvSpPr>
          <p:cNvPr id="4" name="Title 3"/>
          <p:cNvSpPr>
            <a:spLocks noGrp="1"/>
          </p:cNvSpPr>
          <p:nvPr>
            <p:ph type="title"/>
          </p:nvPr>
        </p:nvSpPr>
        <p:spPr/>
        <p:txBody>
          <a:bodyPr/>
          <a:lstStyle/>
          <a:p>
            <a:r>
              <a:rPr lang="en-US" dirty="0"/>
              <a:t>Now Abishai, the brother of Joab, the son of Zeruiah, was chief of the thirty</a:t>
            </a: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31800"/>
            <a:ext cx="9144000" cy="5971032"/>
          </a:xfrm>
          <a:prstGeom prst="rect">
            <a:avLst/>
          </a:prstGeom>
        </p:spPr>
      </p:pic>
    </p:spTree>
    <p:extLst>
      <p:ext uri="{BB962C8B-B14F-4D97-AF65-F5344CB8AC3E}">
        <p14:creationId xmlns:p14="http://schemas.microsoft.com/office/powerpoint/2010/main" val="1074219399"/>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Bethlehem (aerial view from the north)</a:t>
            </a:r>
          </a:p>
        </p:txBody>
      </p:sp>
      <p:sp>
        <p:nvSpPr>
          <p:cNvPr id="3" name="Text Placeholder 2"/>
          <p:cNvSpPr>
            <a:spLocks noGrp="1"/>
          </p:cNvSpPr>
          <p:nvPr>
            <p:ph type="body" sz="quarter" idx="12"/>
          </p:nvPr>
        </p:nvSpPr>
        <p:spPr/>
        <p:txBody>
          <a:bodyPr/>
          <a:lstStyle/>
          <a:p>
            <a:r>
              <a:rPr lang="en-US" dirty="0"/>
              <a:t>23:18</a:t>
            </a:r>
          </a:p>
        </p:txBody>
      </p:sp>
      <p:sp>
        <p:nvSpPr>
          <p:cNvPr id="4" name="Title 3"/>
          <p:cNvSpPr>
            <a:spLocks noGrp="1"/>
          </p:cNvSpPr>
          <p:nvPr>
            <p:ph type="title"/>
          </p:nvPr>
        </p:nvSpPr>
        <p:spPr/>
        <p:txBody>
          <a:bodyPr/>
          <a:lstStyle/>
          <a:p>
            <a:r>
              <a:rPr lang="en-US" dirty="0"/>
              <a:t>Now Abishai, the brother of Joab, the son of Zeruiah, was chief of the thirty</a:t>
            </a: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31800"/>
            <a:ext cx="9144000" cy="5971032"/>
          </a:xfrm>
          <a:prstGeom prst="rect">
            <a:avLst/>
          </a:prstGeom>
        </p:spPr>
      </p:pic>
      <p:sp>
        <p:nvSpPr>
          <p:cNvPr id="7" name="Text Box 1029">
            <a:extLst>
              <a:ext uri="{FF2B5EF4-FFF2-40B4-BE49-F238E27FC236}">
                <a16:creationId xmlns:a16="http://schemas.microsoft.com/office/drawing/2014/main" id="{02236C3F-C949-49DB-9098-050E237D8722}"/>
              </a:ext>
            </a:extLst>
          </p:cNvPr>
          <p:cNvSpPr txBox="1">
            <a:spLocks noChangeArrowheads="1"/>
          </p:cNvSpPr>
          <p:nvPr/>
        </p:nvSpPr>
        <p:spPr bwMode="auto">
          <a:xfrm>
            <a:off x="4595101" y="3978999"/>
            <a:ext cx="2057486" cy="400110"/>
          </a:xfrm>
          <a:prstGeom prst="rect">
            <a:avLst/>
          </a:prstGeom>
          <a:noFill/>
          <a:ln w="9525">
            <a:noFill/>
            <a:miter lim="800000"/>
            <a:headEnd/>
            <a:tailEnd/>
          </a:ln>
          <a:effectLst/>
        </p:spPr>
        <p:txBody>
          <a:bodyPr wrap="none">
            <a:spAutoFit/>
          </a:bodyPr>
          <a:lstStyle/>
          <a:p>
            <a:pPr fontAlgn="base">
              <a:spcBef>
                <a:spcPct val="0"/>
              </a:spcBef>
              <a:spcAft>
                <a:spcPct val="0"/>
              </a:spcAft>
              <a:defRPr/>
            </a:pPr>
            <a:r>
              <a:rPr lang="en-US" sz="2000" dirty="0">
                <a:solidFill>
                  <a:srgbClr val="FEFF00"/>
                </a:solidFill>
                <a:effectLst>
                  <a:glow rad="76200">
                    <a:srgbClr val="000000">
                      <a:alpha val="60000"/>
                    </a:srgbClr>
                  </a:glow>
                </a:effectLst>
                <a:cs typeface="Calibri" pitchFamily="34" charset="0"/>
              </a:rPr>
              <a:t>Church of Nativity</a:t>
            </a:r>
          </a:p>
        </p:txBody>
      </p:sp>
      <p:sp>
        <p:nvSpPr>
          <p:cNvPr id="8" name="Text Box 1029">
            <a:extLst>
              <a:ext uri="{FF2B5EF4-FFF2-40B4-BE49-F238E27FC236}">
                <a16:creationId xmlns:a16="http://schemas.microsoft.com/office/drawing/2014/main" id="{849661AC-D672-4E9A-91BF-13C544DCD1D5}"/>
              </a:ext>
            </a:extLst>
          </p:cNvPr>
          <p:cNvSpPr txBox="1">
            <a:spLocks noChangeArrowheads="1"/>
          </p:cNvSpPr>
          <p:nvPr/>
        </p:nvSpPr>
        <p:spPr bwMode="auto">
          <a:xfrm>
            <a:off x="2819400" y="5008953"/>
            <a:ext cx="2048638" cy="707886"/>
          </a:xfrm>
          <a:prstGeom prst="rect">
            <a:avLst/>
          </a:prstGeom>
          <a:noFill/>
          <a:ln w="9525">
            <a:noFill/>
            <a:miter lim="800000"/>
            <a:headEnd/>
            <a:tailEnd/>
          </a:ln>
          <a:effectLst/>
        </p:spPr>
        <p:txBody>
          <a:bodyPr wrap="none">
            <a:spAutoFit/>
          </a:bodyPr>
          <a:lstStyle/>
          <a:p>
            <a:pPr fontAlgn="base">
              <a:spcBef>
                <a:spcPct val="0"/>
              </a:spcBef>
              <a:spcAft>
                <a:spcPct val="0"/>
              </a:spcAft>
              <a:defRPr/>
            </a:pPr>
            <a:r>
              <a:rPr lang="en-US" sz="2000" dirty="0">
                <a:solidFill>
                  <a:srgbClr val="FEFF00"/>
                </a:solidFill>
                <a:effectLst>
                  <a:glow rad="76200">
                    <a:srgbClr val="000000">
                      <a:alpha val="60000"/>
                    </a:srgbClr>
                  </a:glow>
                </a:effectLst>
                <a:cs typeface="Calibri" pitchFamily="34" charset="0"/>
              </a:rPr>
              <a:t>approximate area</a:t>
            </a:r>
          </a:p>
          <a:p>
            <a:pPr algn="ctr" fontAlgn="base">
              <a:spcBef>
                <a:spcPct val="0"/>
              </a:spcBef>
              <a:spcAft>
                <a:spcPct val="0"/>
              </a:spcAft>
              <a:defRPr/>
            </a:pPr>
            <a:r>
              <a:rPr lang="en-US" sz="2000" dirty="0">
                <a:solidFill>
                  <a:srgbClr val="FEFF00"/>
                </a:solidFill>
                <a:effectLst>
                  <a:glow rad="76200">
                    <a:srgbClr val="000000">
                      <a:alpha val="60000"/>
                    </a:srgbClr>
                  </a:glow>
                </a:effectLst>
                <a:cs typeface="Calibri" pitchFamily="34" charset="0"/>
              </a:rPr>
              <a:t>of Iron Age village</a:t>
            </a:r>
          </a:p>
        </p:txBody>
      </p:sp>
      <p:sp>
        <p:nvSpPr>
          <p:cNvPr id="9" name="Freeform 10">
            <a:extLst>
              <a:ext uri="{FF2B5EF4-FFF2-40B4-BE49-F238E27FC236}">
                <a16:creationId xmlns:a16="http://schemas.microsoft.com/office/drawing/2014/main" id="{1F59BD53-8FE5-474D-A5EC-43014D8D3F36}"/>
              </a:ext>
            </a:extLst>
          </p:cNvPr>
          <p:cNvSpPr/>
          <p:nvPr/>
        </p:nvSpPr>
        <p:spPr>
          <a:xfrm>
            <a:off x="2370594" y="4401772"/>
            <a:ext cx="2679095" cy="1734454"/>
          </a:xfrm>
          <a:custGeom>
            <a:avLst/>
            <a:gdLst>
              <a:gd name="connsiteX0" fmla="*/ 1896606 w 2679095"/>
              <a:gd name="connsiteY0" fmla="*/ 31683 h 1734454"/>
              <a:gd name="connsiteX1" fmla="*/ 1710559 w 2679095"/>
              <a:gd name="connsiteY1" fmla="*/ 3973 h 1734454"/>
              <a:gd name="connsiteX2" fmla="*/ 1548263 w 2679095"/>
              <a:gd name="connsiteY2" fmla="*/ 3973 h 1734454"/>
              <a:gd name="connsiteX3" fmla="*/ 1358258 w 2679095"/>
              <a:gd name="connsiteY3" fmla="*/ 39599 h 1734454"/>
              <a:gd name="connsiteX4" fmla="*/ 1089084 w 2679095"/>
              <a:gd name="connsiteY4" fmla="*/ 130644 h 1734454"/>
              <a:gd name="connsiteX5" fmla="*/ 764492 w 2679095"/>
              <a:gd name="connsiteY5" fmla="*/ 296898 h 1734454"/>
              <a:gd name="connsiteX6" fmla="*/ 483442 w 2679095"/>
              <a:gd name="connsiteY6" fmla="*/ 518571 h 1734454"/>
              <a:gd name="connsiteX7" fmla="*/ 143016 w 2679095"/>
              <a:gd name="connsiteY7" fmla="*/ 981709 h 1734454"/>
              <a:gd name="connsiteX8" fmla="*/ 4471 w 2679095"/>
              <a:gd name="connsiteY8" fmla="*/ 1314218 h 1734454"/>
              <a:gd name="connsiteX9" fmla="*/ 55931 w 2679095"/>
              <a:gd name="connsiteY9" fmla="*/ 1464638 h 1734454"/>
              <a:gd name="connsiteX10" fmla="*/ 269687 w 2679095"/>
              <a:gd name="connsiteY10" fmla="*/ 1579433 h 1734454"/>
              <a:gd name="connsiteX11" fmla="*/ 883245 w 2679095"/>
              <a:gd name="connsiteY11" fmla="*/ 1702145 h 1734454"/>
              <a:gd name="connsiteX12" fmla="*/ 1575972 w 2679095"/>
              <a:gd name="connsiteY12" fmla="*/ 1733812 h 1734454"/>
              <a:gd name="connsiteX13" fmla="*/ 2272658 w 2679095"/>
              <a:gd name="connsiteY13" fmla="*/ 1682353 h 1734454"/>
              <a:gd name="connsiteX14" fmla="*/ 2573500 w 2679095"/>
              <a:gd name="connsiteY14" fmla="*/ 1500264 h 1734454"/>
              <a:gd name="connsiteX15" fmla="*/ 2676419 w 2679095"/>
              <a:gd name="connsiteY15" fmla="*/ 1199423 h 1734454"/>
              <a:gd name="connsiteX16" fmla="*/ 2640793 w 2679095"/>
              <a:gd name="connsiteY16" fmla="*/ 688784 h 1734454"/>
              <a:gd name="connsiteX17" fmla="*/ 2553707 w 2679095"/>
              <a:gd name="connsiteY17" fmla="*/ 383984 h 1734454"/>
              <a:gd name="connsiteX18" fmla="*/ 2442871 w 2679095"/>
              <a:gd name="connsiteY18" fmla="*/ 193979 h 1734454"/>
              <a:gd name="connsiteX19" fmla="*/ 2292450 w 2679095"/>
              <a:gd name="connsiteY19" fmla="*/ 114810 h 1734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679095" h="1734454">
                <a:moveTo>
                  <a:pt x="1896606" y="31683"/>
                </a:moveTo>
                <a:cubicBezTo>
                  <a:pt x="1832611" y="20137"/>
                  <a:pt x="1768616" y="8591"/>
                  <a:pt x="1710559" y="3973"/>
                </a:cubicBezTo>
                <a:cubicBezTo>
                  <a:pt x="1652502" y="-645"/>
                  <a:pt x="1606980" y="-1965"/>
                  <a:pt x="1548263" y="3973"/>
                </a:cubicBezTo>
                <a:cubicBezTo>
                  <a:pt x="1489546" y="9911"/>
                  <a:pt x="1434788" y="18487"/>
                  <a:pt x="1358258" y="39599"/>
                </a:cubicBezTo>
                <a:cubicBezTo>
                  <a:pt x="1281728" y="60711"/>
                  <a:pt x="1188045" y="87761"/>
                  <a:pt x="1089084" y="130644"/>
                </a:cubicBezTo>
                <a:cubicBezTo>
                  <a:pt x="990123" y="173527"/>
                  <a:pt x="865432" y="232244"/>
                  <a:pt x="764492" y="296898"/>
                </a:cubicBezTo>
                <a:cubicBezTo>
                  <a:pt x="663552" y="361552"/>
                  <a:pt x="587021" y="404436"/>
                  <a:pt x="483442" y="518571"/>
                </a:cubicBezTo>
                <a:cubicBezTo>
                  <a:pt x="379863" y="632706"/>
                  <a:pt x="222844" y="849101"/>
                  <a:pt x="143016" y="981709"/>
                </a:cubicBezTo>
                <a:cubicBezTo>
                  <a:pt x="63188" y="1114317"/>
                  <a:pt x="18985" y="1233730"/>
                  <a:pt x="4471" y="1314218"/>
                </a:cubicBezTo>
                <a:cubicBezTo>
                  <a:pt x="-10043" y="1394706"/>
                  <a:pt x="11728" y="1420436"/>
                  <a:pt x="55931" y="1464638"/>
                </a:cubicBezTo>
                <a:cubicBezTo>
                  <a:pt x="100134" y="1508840"/>
                  <a:pt x="131801" y="1539849"/>
                  <a:pt x="269687" y="1579433"/>
                </a:cubicBezTo>
                <a:cubicBezTo>
                  <a:pt x="407573" y="1619017"/>
                  <a:pt x="665531" y="1676415"/>
                  <a:pt x="883245" y="1702145"/>
                </a:cubicBezTo>
                <a:cubicBezTo>
                  <a:pt x="1100959" y="1727875"/>
                  <a:pt x="1344403" y="1737111"/>
                  <a:pt x="1575972" y="1733812"/>
                </a:cubicBezTo>
                <a:cubicBezTo>
                  <a:pt x="1807541" y="1730513"/>
                  <a:pt x="2106403" y="1721278"/>
                  <a:pt x="2272658" y="1682353"/>
                </a:cubicBezTo>
                <a:cubicBezTo>
                  <a:pt x="2438913" y="1643428"/>
                  <a:pt x="2506207" y="1580752"/>
                  <a:pt x="2573500" y="1500264"/>
                </a:cubicBezTo>
                <a:cubicBezTo>
                  <a:pt x="2640793" y="1419776"/>
                  <a:pt x="2665204" y="1334670"/>
                  <a:pt x="2676419" y="1199423"/>
                </a:cubicBezTo>
                <a:cubicBezTo>
                  <a:pt x="2687635" y="1064176"/>
                  <a:pt x="2661245" y="824691"/>
                  <a:pt x="2640793" y="688784"/>
                </a:cubicBezTo>
                <a:cubicBezTo>
                  <a:pt x="2620341" y="552878"/>
                  <a:pt x="2586694" y="466452"/>
                  <a:pt x="2553707" y="383984"/>
                </a:cubicBezTo>
                <a:cubicBezTo>
                  <a:pt x="2520720" y="301516"/>
                  <a:pt x="2486414" y="238841"/>
                  <a:pt x="2442871" y="193979"/>
                </a:cubicBezTo>
                <a:cubicBezTo>
                  <a:pt x="2399328" y="149117"/>
                  <a:pt x="2292450" y="114810"/>
                  <a:pt x="2292450" y="114810"/>
                </a:cubicBezTo>
              </a:path>
            </a:pathLst>
          </a:custGeom>
          <a:noFill/>
          <a:ln w="22225" cap="flat" cmpd="sng" algn="ctr">
            <a:solidFill>
              <a:srgbClr val="FEFF00"/>
            </a:solidFill>
            <a:prstDash val="sysDash"/>
            <a:round/>
            <a:headEnd type="none" w="med" len="med"/>
            <a:tailEnd type="none" w="med" len="med"/>
          </a:ln>
          <a:effectLst>
            <a:glow rad="50800">
              <a:srgbClr val="000000">
                <a:alpha val="60000"/>
              </a:srgbClr>
            </a:glow>
            <a:outerShdw blurRad="40000" dist="20000" dir="5400000" rotWithShape="0">
              <a:srgbClr val="000000">
                <a:alpha val="38000"/>
              </a:srgbClr>
            </a:outerShdw>
          </a:effectLst>
        </p:spPr>
        <p:txBody>
          <a:bodyPr/>
          <a:lstStyle/>
          <a:p>
            <a:pPr fontAlgn="base">
              <a:spcBef>
                <a:spcPct val="0"/>
              </a:spcBef>
              <a:spcAft>
                <a:spcPct val="0"/>
              </a:spcAft>
            </a:pPr>
            <a:endParaRPr lang="en-US" sz="2400" kern="0">
              <a:solidFill>
                <a:srgbClr val="FFFF00"/>
              </a:solidFill>
              <a:latin typeface="Arial"/>
              <a:ea typeface=""/>
              <a:cs typeface=""/>
            </a:endParaRPr>
          </a:p>
        </p:txBody>
      </p:sp>
      <p:sp>
        <p:nvSpPr>
          <p:cNvPr id="10" name="Parallelogram 9">
            <a:extLst>
              <a:ext uri="{FF2B5EF4-FFF2-40B4-BE49-F238E27FC236}">
                <a16:creationId xmlns:a16="http://schemas.microsoft.com/office/drawing/2014/main" id="{1F3C9F00-1851-48E9-9C9D-8C73971CCF3B}"/>
              </a:ext>
            </a:extLst>
          </p:cNvPr>
          <p:cNvSpPr/>
          <p:nvPr/>
        </p:nvSpPr>
        <p:spPr>
          <a:xfrm rot="252997">
            <a:off x="4073857" y="4388615"/>
            <a:ext cx="658311" cy="369983"/>
          </a:xfrm>
          <a:prstGeom prst="parallelogram">
            <a:avLst>
              <a:gd name="adj" fmla="val 65230"/>
            </a:avLst>
          </a:prstGeom>
          <a:noFill/>
          <a:ln w="22225" cap="flat" cmpd="sng" algn="ctr">
            <a:solidFill>
              <a:srgbClr val="FEFF00"/>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fontAlgn="base">
              <a:spcBef>
                <a:spcPct val="0"/>
              </a:spcBef>
              <a:spcAft>
                <a:spcPct val="0"/>
              </a:spcAft>
            </a:pPr>
            <a:endParaRPr lang="en-US" sz="2400" kern="0">
              <a:solidFill>
                <a:srgbClr val="FFFF00"/>
              </a:solidFill>
              <a:latin typeface="Arial"/>
              <a:ea typeface=""/>
              <a:cs typeface=""/>
            </a:endParaRPr>
          </a:p>
        </p:txBody>
      </p:sp>
      <p:sp>
        <p:nvSpPr>
          <p:cNvPr id="11" name="Text Box 1029">
            <a:extLst>
              <a:ext uri="{FF2B5EF4-FFF2-40B4-BE49-F238E27FC236}">
                <a16:creationId xmlns:a16="http://schemas.microsoft.com/office/drawing/2014/main" id="{2EE44417-3A6C-4814-AA51-8C72D7290EE0}"/>
              </a:ext>
            </a:extLst>
          </p:cNvPr>
          <p:cNvSpPr txBox="1">
            <a:spLocks noChangeArrowheads="1"/>
          </p:cNvSpPr>
          <p:nvPr/>
        </p:nvSpPr>
        <p:spPr bwMode="auto">
          <a:xfrm>
            <a:off x="152400" y="1143000"/>
            <a:ext cx="1823897" cy="400110"/>
          </a:xfrm>
          <a:prstGeom prst="rect">
            <a:avLst/>
          </a:prstGeom>
          <a:noFill/>
          <a:ln w="9525">
            <a:noFill/>
            <a:miter lim="800000"/>
            <a:headEnd/>
            <a:tailEnd/>
          </a:ln>
          <a:effectLst/>
        </p:spPr>
        <p:txBody>
          <a:bodyPr wrap="none">
            <a:spAutoFit/>
          </a:bodyPr>
          <a:lstStyle/>
          <a:p>
            <a:pPr fontAlgn="base">
              <a:spcBef>
                <a:spcPct val="0"/>
              </a:spcBef>
              <a:spcAft>
                <a:spcPct val="0"/>
              </a:spcAft>
              <a:defRPr/>
            </a:pPr>
            <a:r>
              <a:rPr lang="en-US" sz="2000" dirty="0">
                <a:solidFill>
                  <a:srgbClr val="FEFF00"/>
                </a:solidFill>
                <a:effectLst>
                  <a:glow rad="76200">
                    <a:srgbClr val="000000">
                      <a:alpha val="60000"/>
                    </a:srgbClr>
                  </a:glow>
                </a:effectLst>
                <a:cs typeface="Calibri" pitchFamily="34" charset="0"/>
              </a:rPr>
              <a:t>Road to Hebron</a:t>
            </a:r>
          </a:p>
        </p:txBody>
      </p:sp>
      <p:cxnSp>
        <p:nvCxnSpPr>
          <p:cNvPr id="12" name="Straight Arrow Connector 11">
            <a:extLst>
              <a:ext uri="{FF2B5EF4-FFF2-40B4-BE49-F238E27FC236}">
                <a16:creationId xmlns:a16="http://schemas.microsoft.com/office/drawing/2014/main" id="{5072333C-EF51-4792-8333-B449F473A272}"/>
              </a:ext>
            </a:extLst>
          </p:cNvPr>
          <p:cNvCxnSpPr/>
          <p:nvPr/>
        </p:nvCxnSpPr>
        <p:spPr>
          <a:xfrm flipH="1" flipV="1">
            <a:off x="1143000" y="914400"/>
            <a:ext cx="76200" cy="162561"/>
          </a:xfrm>
          <a:prstGeom prst="straightConnector1">
            <a:avLst/>
          </a:prstGeom>
          <a:noFill/>
          <a:ln w="22225" cap="flat" cmpd="sng" algn="ctr">
            <a:solidFill>
              <a:srgbClr val="FEFF00"/>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cxnSp>
      <p:sp>
        <p:nvSpPr>
          <p:cNvPr id="13" name="Text Box 1029">
            <a:extLst>
              <a:ext uri="{FF2B5EF4-FFF2-40B4-BE49-F238E27FC236}">
                <a16:creationId xmlns:a16="http://schemas.microsoft.com/office/drawing/2014/main" id="{97468122-0578-42E7-8598-679E572F8D41}"/>
              </a:ext>
            </a:extLst>
          </p:cNvPr>
          <p:cNvSpPr txBox="1">
            <a:spLocks noChangeArrowheads="1"/>
          </p:cNvSpPr>
          <p:nvPr/>
        </p:nvSpPr>
        <p:spPr bwMode="auto">
          <a:xfrm>
            <a:off x="7010400" y="2057400"/>
            <a:ext cx="2097305" cy="400110"/>
          </a:xfrm>
          <a:prstGeom prst="rect">
            <a:avLst/>
          </a:prstGeom>
          <a:noFill/>
          <a:ln w="9525">
            <a:noFill/>
            <a:miter lim="800000"/>
            <a:headEnd/>
            <a:tailEnd/>
          </a:ln>
          <a:effectLst/>
        </p:spPr>
        <p:txBody>
          <a:bodyPr wrap="none">
            <a:spAutoFit/>
          </a:bodyPr>
          <a:lstStyle/>
          <a:p>
            <a:pPr fontAlgn="base">
              <a:spcBef>
                <a:spcPct val="0"/>
              </a:spcBef>
              <a:spcAft>
                <a:spcPct val="0"/>
              </a:spcAft>
              <a:defRPr/>
            </a:pPr>
            <a:r>
              <a:rPr lang="en-US" sz="2000" dirty="0">
                <a:solidFill>
                  <a:srgbClr val="FEFF00"/>
                </a:solidFill>
                <a:effectLst>
                  <a:glow rad="76200">
                    <a:srgbClr val="000000">
                      <a:alpha val="60000"/>
                    </a:srgbClr>
                  </a:glow>
                </a:effectLst>
                <a:cs typeface="Calibri" pitchFamily="34" charset="0"/>
              </a:rPr>
              <a:t>Road to Jerusalem</a:t>
            </a:r>
          </a:p>
        </p:txBody>
      </p:sp>
      <p:cxnSp>
        <p:nvCxnSpPr>
          <p:cNvPr id="14" name="Straight Arrow Connector 13">
            <a:extLst>
              <a:ext uri="{FF2B5EF4-FFF2-40B4-BE49-F238E27FC236}">
                <a16:creationId xmlns:a16="http://schemas.microsoft.com/office/drawing/2014/main" id="{1D07C17D-3106-4B6F-AC52-6C66DED23B9A}"/>
              </a:ext>
            </a:extLst>
          </p:cNvPr>
          <p:cNvCxnSpPr/>
          <p:nvPr/>
        </p:nvCxnSpPr>
        <p:spPr>
          <a:xfrm>
            <a:off x="8534400" y="2523550"/>
            <a:ext cx="304800" cy="50800"/>
          </a:xfrm>
          <a:prstGeom prst="straightConnector1">
            <a:avLst/>
          </a:prstGeom>
          <a:noFill/>
          <a:ln w="22225" cap="flat" cmpd="sng" algn="ctr">
            <a:solidFill>
              <a:srgbClr val="FEFF00"/>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cxnSp>
    </p:spTree>
    <p:extLst>
      <p:ext uri="{BB962C8B-B14F-4D97-AF65-F5344CB8AC3E}">
        <p14:creationId xmlns:p14="http://schemas.microsoft.com/office/powerpoint/2010/main" val="4247631971"/>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A0D70F08-55A3-4660-AA1F-922B77A58C6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89" y="215430"/>
            <a:ext cx="9143999" cy="6429374"/>
          </a:xfrm>
          <a:prstGeom prst="rect">
            <a:avLst/>
          </a:prstGeom>
        </p:spPr>
      </p:pic>
      <p:sp>
        <p:nvSpPr>
          <p:cNvPr id="2" name="Text Placeholder 1"/>
          <p:cNvSpPr>
            <a:spLocks noGrp="1"/>
          </p:cNvSpPr>
          <p:nvPr>
            <p:ph type="body" sz="quarter" idx="10"/>
          </p:nvPr>
        </p:nvSpPr>
        <p:spPr/>
        <p:txBody>
          <a:bodyPr/>
          <a:lstStyle/>
          <a:p>
            <a:r>
              <a:rPr lang="en-US" dirty="0"/>
              <a:t>Bethlehem (aerial view from the northwest)</a:t>
            </a:r>
          </a:p>
        </p:txBody>
      </p:sp>
      <p:sp>
        <p:nvSpPr>
          <p:cNvPr id="3" name="Text Placeholder 2"/>
          <p:cNvSpPr>
            <a:spLocks noGrp="1"/>
          </p:cNvSpPr>
          <p:nvPr>
            <p:ph type="body" sz="quarter" idx="12"/>
          </p:nvPr>
        </p:nvSpPr>
        <p:spPr/>
        <p:txBody>
          <a:bodyPr/>
          <a:lstStyle/>
          <a:p>
            <a:r>
              <a:rPr lang="en-US" dirty="0"/>
              <a:t>23:18</a:t>
            </a:r>
          </a:p>
        </p:txBody>
      </p:sp>
      <p:sp>
        <p:nvSpPr>
          <p:cNvPr id="4" name="Title 3"/>
          <p:cNvSpPr>
            <a:spLocks noGrp="1"/>
          </p:cNvSpPr>
          <p:nvPr>
            <p:ph type="title"/>
          </p:nvPr>
        </p:nvSpPr>
        <p:spPr/>
        <p:txBody>
          <a:bodyPr/>
          <a:lstStyle/>
          <a:p>
            <a:r>
              <a:rPr lang="en-US" dirty="0"/>
              <a:t>Now Abishai, the brother of Joab, the son of Zeruiah, was chief of the thirty</a:t>
            </a:r>
          </a:p>
        </p:txBody>
      </p:sp>
    </p:spTree>
    <p:extLst>
      <p:ext uri="{BB962C8B-B14F-4D97-AF65-F5344CB8AC3E}">
        <p14:creationId xmlns:p14="http://schemas.microsoft.com/office/powerpoint/2010/main" val="239686622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https://upload.wikimedia.org/wikipedia/commons/d/d4/Samuel_e_david.jpg"/>
          <p:cNvPicPr>
            <a:picLocks noChangeAspect="1" noChangeArrowheads="1"/>
          </p:cNvPicPr>
          <p:nvPr/>
        </p:nvPicPr>
        <p:blipFill rotWithShape="1">
          <a:blip r:embed="rId3">
            <a:extLst>
              <a:ext uri="{28A0092B-C50C-407E-A947-70E740481C1C}">
                <a14:useLocalDpi xmlns:a14="http://schemas.microsoft.com/office/drawing/2010/main" val="0"/>
              </a:ext>
            </a:extLst>
          </a:blip>
          <a:srcRect l="4223" t="1132" r="1941" b="2986"/>
          <a:stretch/>
        </p:blipFill>
        <p:spPr bwMode="auto">
          <a:xfrm>
            <a:off x="1955075" y="365760"/>
            <a:ext cx="5233851" cy="6153913"/>
          </a:xfrm>
          <a:prstGeom prst="rect">
            <a:avLst/>
          </a:prstGeom>
          <a:noFill/>
          <a:extLst>
            <a:ext uri="{909E8E84-426E-40DD-AFC4-6F175D3DCCD1}">
              <a14:hiddenFill xmlns:a14="http://schemas.microsoft.com/office/drawing/2010/main">
                <a:solidFill>
                  <a:srgbClr val="FFFFFF"/>
                </a:solidFill>
              </a14:hiddenFill>
            </a:ext>
          </a:extLst>
        </p:spPr>
      </p:pic>
      <p:sp>
        <p:nvSpPr>
          <p:cNvPr id="4" name="Text Placeholder 3"/>
          <p:cNvSpPr>
            <a:spLocks noGrp="1"/>
          </p:cNvSpPr>
          <p:nvPr>
            <p:ph type="body" sz="quarter" idx="10"/>
          </p:nvPr>
        </p:nvSpPr>
        <p:spPr/>
        <p:txBody>
          <a:bodyPr/>
          <a:lstStyle/>
          <a:p>
            <a:r>
              <a:rPr lang="en-US" dirty="0"/>
              <a:t>Samuel anointing David, from the synagogue at Dura Europos, circa AD 250 </a:t>
            </a:r>
          </a:p>
        </p:txBody>
      </p:sp>
      <p:sp>
        <p:nvSpPr>
          <p:cNvPr id="8" name="Text Placeholder 7"/>
          <p:cNvSpPr>
            <a:spLocks noGrp="1"/>
          </p:cNvSpPr>
          <p:nvPr>
            <p:ph type="body" sz="quarter" idx="12"/>
          </p:nvPr>
        </p:nvSpPr>
        <p:spPr/>
        <p:txBody>
          <a:bodyPr/>
          <a:lstStyle/>
          <a:p>
            <a:r>
              <a:rPr lang="en-US" dirty="0"/>
              <a:t>23:1</a:t>
            </a:r>
          </a:p>
        </p:txBody>
      </p:sp>
      <p:sp>
        <p:nvSpPr>
          <p:cNvPr id="3" name="Title 2"/>
          <p:cNvSpPr>
            <a:spLocks noGrp="1"/>
          </p:cNvSpPr>
          <p:nvPr>
            <p:ph type="title"/>
          </p:nvPr>
        </p:nvSpPr>
        <p:spPr/>
        <p:txBody>
          <a:bodyPr/>
          <a:lstStyle/>
          <a:p>
            <a:r>
              <a:rPr lang="en-US" dirty="0"/>
              <a:t>The anointed of the God of Jacob</a:t>
            </a:r>
          </a:p>
        </p:txBody>
      </p:sp>
    </p:spTree>
    <p:extLst>
      <p:ext uri="{BB962C8B-B14F-4D97-AF65-F5344CB8AC3E}">
        <p14:creationId xmlns:p14="http://schemas.microsoft.com/office/powerpoint/2010/main" val="2975918050"/>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8790625A-CA1D-41CF-B35A-DB904FBB401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214311"/>
            <a:ext cx="9143999" cy="6429375"/>
          </a:xfrm>
          <a:prstGeom prst="rect">
            <a:avLst/>
          </a:prstGeom>
        </p:spPr>
      </p:pic>
      <p:sp>
        <p:nvSpPr>
          <p:cNvPr id="2" name="Text Placeholder 1"/>
          <p:cNvSpPr>
            <a:spLocks noGrp="1"/>
          </p:cNvSpPr>
          <p:nvPr>
            <p:ph type="body" sz="quarter" idx="10"/>
          </p:nvPr>
        </p:nvSpPr>
        <p:spPr/>
        <p:txBody>
          <a:bodyPr/>
          <a:lstStyle/>
          <a:p>
            <a:r>
              <a:rPr lang="en-US" dirty="0"/>
              <a:t>Bethlehem (aerial view from the northwest)</a:t>
            </a:r>
          </a:p>
        </p:txBody>
      </p:sp>
      <p:sp>
        <p:nvSpPr>
          <p:cNvPr id="3" name="Text Placeholder 2"/>
          <p:cNvSpPr>
            <a:spLocks noGrp="1"/>
          </p:cNvSpPr>
          <p:nvPr>
            <p:ph type="body" sz="quarter" idx="12"/>
          </p:nvPr>
        </p:nvSpPr>
        <p:spPr/>
        <p:txBody>
          <a:bodyPr/>
          <a:lstStyle/>
          <a:p>
            <a:r>
              <a:rPr lang="en-US" dirty="0"/>
              <a:t>23:18</a:t>
            </a:r>
          </a:p>
        </p:txBody>
      </p:sp>
      <p:sp>
        <p:nvSpPr>
          <p:cNvPr id="4" name="Title 3"/>
          <p:cNvSpPr>
            <a:spLocks noGrp="1"/>
          </p:cNvSpPr>
          <p:nvPr>
            <p:ph type="title"/>
          </p:nvPr>
        </p:nvSpPr>
        <p:spPr/>
        <p:txBody>
          <a:bodyPr/>
          <a:lstStyle/>
          <a:p>
            <a:r>
              <a:rPr lang="en-US" dirty="0"/>
              <a:t>Now Abishai, the brother of Joab, the son of Zeruiah, was chief of the thirty</a:t>
            </a:r>
          </a:p>
        </p:txBody>
      </p:sp>
      <p:sp>
        <p:nvSpPr>
          <p:cNvPr id="7" name="Text Box 1029"/>
          <p:cNvSpPr txBox="1">
            <a:spLocks noChangeArrowheads="1"/>
          </p:cNvSpPr>
          <p:nvPr/>
        </p:nvSpPr>
        <p:spPr bwMode="auto">
          <a:xfrm>
            <a:off x="1633574" y="1533048"/>
            <a:ext cx="3729419" cy="400110"/>
          </a:xfrm>
          <a:prstGeom prst="rect">
            <a:avLst/>
          </a:prstGeom>
          <a:noFill/>
          <a:ln w="9525">
            <a:noFill/>
            <a:miter lim="800000"/>
            <a:headEnd/>
            <a:tailEnd/>
          </a:ln>
          <a:effectLst/>
        </p:spPr>
        <p:txBody>
          <a:bodyPr wrap="none">
            <a:spAutoFit/>
          </a:bodyPr>
          <a:lstStyle/>
          <a:p>
            <a:pPr fontAlgn="base">
              <a:spcBef>
                <a:spcPct val="0"/>
              </a:spcBef>
              <a:spcAft>
                <a:spcPct val="0"/>
              </a:spcAft>
              <a:defRPr/>
            </a:pPr>
            <a:r>
              <a:rPr lang="en-US" sz="2000" dirty="0">
                <a:solidFill>
                  <a:srgbClr val="FEFFFF"/>
                </a:solidFill>
                <a:effectLst>
                  <a:glow rad="76200">
                    <a:srgbClr val="010000">
                      <a:alpha val="60000"/>
                    </a:srgbClr>
                  </a:glow>
                </a:effectLst>
                <a:cs typeface="Calibri" pitchFamily="34" charset="0"/>
              </a:rPr>
              <a:t>Bethlehem, Church of the Nativity</a:t>
            </a:r>
          </a:p>
        </p:txBody>
      </p:sp>
      <p:sp>
        <p:nvSpPr>
          <p:cNvPr id="8" name="Oval 7"/>
          <p:cNvSpPr/>
          <p:nvPr/>
        </p:nvSpPr>
        <p:spPr>
          <a:xfrm>
            <a:off x="4774692" y="1880076"/>
            <a:ext cx="228600" cy="200055"/>
          </a:xfrm>
          <a:prstGeom prst="ellipse">
            <a:avLst/>
          </a:prstGeom>
          <a:noFill/>
          <a:ln w="22225" cap="flat" cmpd="sng" algn="ctr">
            <a:solidFill>
              <a:srgbClr val="FEFFFF"/>
            </a:solidFill>
            <a:prstDash val="solid"/>
            <a:round/>
            <a:headEnd type="none" w="med" len="med"/>
            <a:tailEnd type="triangle" w="med" len="med"/>
          </a:ln>
          <a:effectLst>
            <a:glow rad="50800">
              <a:srgbClr val="010000">
                <a:alpha val="60000"/>
              </a:srgbClr>
            </a:glow>
            <a:outerShdw blurRad="40000" dist="20000" dir="5400000" rotWithShape="0">
              <a:srgbClr val="000000">
                <a:alpha val="38000"/>
              </a:srgbClr>
            </a:outerShdw>
          </a:effec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2400" b="0" i="0" u="none" strike="noStrike" kern="0" cap="none" spc="0" normalizeH="0" baseline="0" noProof="0" dirty="0">
              <a:ln>
                <a:noFill/>
              </a:ln>
              <a:solidFill>
                <a:srgbClr val="000000"/>
              </a:solidFill>
              <a:effectLst/>
              <a:uLnTx/>
              <a:uFillTx/>
              <a:latin typeface="Arial"/>
              <a:ea typeface=""/>
              <a:cs typeface=""/>
            </a:endParaRPr>
          </a:p>
        </p:txBody>
      </p:sp>
    </p:spTree>
    <p:extLst>
      <p:ext uri="{BB962C8B-B14F-4D97-AF65-F5344CB8AC3E}">
        <p14:creationId xmlns:p14="http://schemas.microsoft.com/office/powerpoint/2010/main" val="1893115073"/>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3" cstate="print">
            <a:extLst>
              <a:ext uri="{28A0092B-C50C-407E-A947-70E740481C1C}">
                <a14:useLocalDpi xmlns:a14="http://schemas.microsoft.com/office/drawing/2010/main" val="0"/>
              </a:ext>
            </a:extLst>
          </a:blip>
          <a:srcRect t="6826" b="6505"/>
          <a:stretch/>
        </p:blipFill>
        <p:spPr>
          <a:xfrm>
            <a:off x="0" y="133350"/>
            <a:ext cx="9144000" cy="6386322"/>
          </a:xfrm>
          <a:prstGeom prst="rect">
            <a:avLst/>
          </a:prstGeom>
        </p:spPr>
      </p:pic>
      <p:sp>
        <p:nvSpPr>
          <p:cNvPr id="2" name="Text Placeholder 1"/>
          <p:cNvSpPr>
            <a:spLocks noGrp="1"/>
          </p:cNvSpPr>
          <p:nvPr>
            <p:ph type="body" sz="quarter" idx="10"/>
          </p:nvPr>
        </p:nvSpPr>
        <p:spPr/>
        <p:txBody>
          <a:bodyPr/>
          <a:lstStyle/>
          <a:p>
            <a:r>
              <a:rPr lang="en-US" i="1" dirty="0"/>
              <a:t>Abishai Saves David's Life</a:t>
            </a:r>
            <a:r>
              <a:rPr lang="en-US" dirty="0"/>
              <a:t>, by Gustave </a:t>
            </a:r>
            <a:r>
              <a:rPr lang="en-US" dirty="0" err="1"/>
              <a:t>Doré</a:t>
            </a:r>
            <a:r>
              <a:rPr lang="en-US" dirty="0"/>
              <a:t>, 1866</a:t>
            </a:r>
          </a:p>
        </p:txBody>
      </p:sp>
      <p:sp>
        <p:nvSpPr>
          <p:cNvPr id="3" name="Text Placeholder 2"/>
          <p:cNvSpPr>
            <a:spLocks noGrp="1"/>
          </p:cNvSpPr>
          <p:nvPr>
            <p:ph type="body" sz="quarter" idx="12"/>
          </p:nvPr>
        </p:nvSpPr>
        <p:spPr/>
        <p:txBody>
          <a:bodyPr/>
          <a:lstStyle/>
          <a:p>
            <a:r>
              <a:rPr lang="en-US" dirty="0"/>
              <a:t>23:18</a:t>
            </a:r>
          </a:p>
        </p:txBody>
      </p:sp>
      <p:sp>
        <p:nvSpPr>
          <p:cNvPr id="4" name="Title 3"/>
          <p:cNvSpPr>
            <a:spLocks noGrp="1"/>
          </p:cNvSpPr>
          <p:nvPr>
            <p:ph type="title"/>
          </p:nvPr>
        </p:nvSpPr>
        <p:spPr/>
        <p:txBody>
          <a:bodyPr/>
          <a:lstStyle/>
          <a:p>
            <a:r>
              <a:rPr lang="en-US" dirty="0"/>
              <a:t>Now Abishai, the brother of Joab, the son of Zeruiah, was chief of the thirty</a:t>
            </a:r>
          </a:p>
        </p:txBody>
      </p:sp>
    </p:spTree>
    <p:extLst>
      <p:ext uri="{BB962C8B-B14F-4D97-AF65-F5344CB8AC3E}">
        <p14:creationId xmlns:p14="http://schemas.microsoft.com/office/powerpoint/2010/main" val="3087835285"/>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89795AB8-DF2C-4811-83FF-509D791232E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38328"/>
            <a:ext cx="9144000" cy="6181344"/>
          </a:xfrm>
          <a:prstGeom prst="rect">
            <a:avLst/>
          </a:prstGeom>
        </p:spPr>
      </p:pic>
      <p:sp>
        <p:nvSpPr>
          <p:cNvPr id="4" name="Text Placeholder 3"/>
          <p:cNvSpPr>
            <a:spLocks noGrp="1"/>
          </p:cNvSpPr>
          <p:nvPr>
            <p:ph type="body" sz="quarter" idx="10"/>
          </p:nvPr>
        </p:nvSpPr>
        <p:spPr/>
        <p:txBody>
          <a:bodyPr/>
          <a:lstStyle/>
          <a:p>
            <a:r>
              <a:rPr lang="en-US" i="1" dirty="0"/>
              <a:t>David Takes Saul’s Spear and Water Bottle</a:t>
            </a:r>
            <a:r>
              <a:rPr lang="en-US" dirty="0"/>
              <a:t>, by James Tissot, circa 1899</a:t>
            </a:r>
          </a:p>
        </p:txBody>
      </p:sp>
      <p:sp>
        <p:nvSpPr>
          <p:cNvPr id="5" name="Text Placeholder 4"/>
          <p:cNvSpPr>
            <a:spLocks noGrp="1"/>
          </p:cNvSpPr>
          <p:nvPr>
            <p:ph type="body" sz="quarter" idx="12"/>
          </p:nvPr>
        </p:nvSpPr>
        <p:spPr/>
        <p:txBody>
          <a:bodyPr/>
          <a:lstStyle/>
          <a:p>
            <a:r>
              <a:rPr lang="en-US" dirty="0"/>
              <a:t>23:18</a:t>
            </a:r>
          </a:p>
        </p:txBody>
      </p:sp>
      <p:sp>
        <p:nvSpPr>
          <p:cNvPr id="3" name="Title 2"/>
          <p:cNvSpPr>
            <a:spLocks noGrp="1"/>
          </p:cNvSpPr>
          <p:nvPr>
            <p:ph type="title"/>
          </p:nvPr>
        </p:nvSpPr>
        <p:spPr/>
        <p:txBody>
          <a:bodyPr/>
          <a:lstStyle/>
          <a:p>
            <a:r>
              <a:rPr lang="en-US" dirty="0"/>
              <a:t>Now Abishai, the brother of Joab, the son of Zeruiah, was chief of the thirty</a:t>
            </a:r>
          </a:p>
        </p:txBody>
      </p:sp>
    </p:spTree>
    <p:extLst>
      <p:ext uri="{BB962C8B-B14F-4D97-AF65-F5344CB8AC3E}">
        <p14:creationId xmlns:p14="http://schemas.microsoft.com/office/powerpoint/2010/main" val="1641911786"/>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rotWithShape="1">
          <a:blip r:embed="rId3">
            <a:extLst>
              <a:ext uri="{28A0092B-C50C-407E-A947-70E740481C1C}">
                <a14:useLocalDpi xmlns:a14="http://schemas.microsoft.com/office/drawing/2010/main" val="0"/>
              </a:ext>
            </a:extLst>
          </a:blip>
          <a:srcRect t="3271"/>
          <a:stretch/>
        </p:blipFill>
        <p:spPr>
          <a:xfrm>
            <a:off x="0" y="171450"/>
            <a:ext cx="9143999" cy="6648450"/>
          </a:xfrm>
          <a:prstGeom prst="rect">
            <a:avLst/>
          </a:prstGeom>
        </p:spPr>
      </p:pic>
      <p:sp>
        <p:nvSpPr>
          <p:cNvPr id="2" name="Text Placeholder 1"/>
          <p:cNvSpPr>
            <a:spLocks noGrp="1"/>
          </p:cNvSpPr>
          <p:nvPr>
            <p:ph type="body" sz="quarter" idx="10"/>
          </p:nvPr>
        </p:nvSpPr>
        <p:spPr/>
        <p:txBody>
          <a:bodyPr/>
          <a:lstStyle/>
          <a:p>
            <a:r>
              <a:rPr lang="en-US" dirty="0"/>
              <a:t>Assyrian spearmen, from Sennacherib’s palace in Nineveh, circa 700 BC</a:t>
            </a:r>
          </a:p>
        </p:txBody>
      </p:sp>
      <p:sp>
        <p:nvSpPr>
          <p:cNvPr id="3" name="Text Placeholder 2"/>
          <p:cNvSpPr>
            <a:spLocks noGrp="1"/>
          </p:cNvSpPr>
          <p:nvPr>
            <p:ph type="body" sz="quarter" idx="12"/>
          </p:nvPr>
        </p:nvSpPr>
        <p:spPr/>
        <p:txBody>
          <a:bodyPr/>
          <a:lstStyle/>
          <a:p>
            <a:r>
              <a:rPr lang="en-US" dirty="0"/>
              <a:t>23:18</a:t>
            </a:r>
          </a:p>
        </p:txBody>
      </p:sp>
      <p:sp>
        <p:nvSpPr>
          <p:cNvPr id="4" name="Title 3"/>
          <p:cNvSpPr>
            <a:spLocks noGrp="1"/>
          </p:cNvSpPr>
          <p:nvPr>
            <p:ph type="title"/>
          </p:nvPr>
        </p:nvSpPr>
        <p:spPr/>
        <p:txBody>
          <a:bodyPr/>
          <a:lstStyle/>
          <a:p>
            <a:r>
              <a:rPr lang="en-US" dirty="0"/>
              <a:t>He lifted up his spear against 300 and killed them and became as famous as the three</a:t>
            </a:r>
          </a:p>
        </p:txBody>
      </p:sp>
    </p:spTree>
    <p:extLst>
      <p:ext uri="{BB962C8B-B14F-4D97-AF65-F5344CB8AC3E}">
        <p14:creationId xmlns:p14="http://schemas.microsoft.com/office/powerpoint/2010/main" val="3902046598"/>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C:\Users\Kris\Documents\Bolen\PCB size\Louvre-pcb\Levant\Bronze daggers, spearheads, and blades, from Ras Shamra and Minet el-Beida, 2000-1050 BC, tb0927195137.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82550"/>
            <a:ext cx="9144000" cy="669290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Bronze spearheads and blades, from Ugarit, circa 2000–1050 BC</a:t>
            </a:r>
          </a:p>
        </p:txBody>
      </p:sp>
      <p:sp>
        <p:nvSpPr>
          <p:cNvPr id="3" name="Text Placeholder 2"/>
          <p:cNvSpPr>
            <a:spLocks noGrp="1"/>
          </p:cNvSpPr>
          <p:nvPr>
            <p:ph type="body" sz="quarter" idx="12"/>
          </p:nvPr>
        </p:nvSpPr>
        <p:spPr/>
        <p:txBody>
          <a:bodyPr/>
          <a:lstStyle/>
          <a:p>
            <a:r>
              <a:rPr lang="en-US" dirty="0"/>
              <a:t>23:18</a:t>
            </a:r>
          </a:p>
        </p:txBody>
      </p:sp>
      <p:sp>
        <p:nvSpPr>
          <p:cNvPr id="4" name="Title 3"/>
          <p:cNvSpPr>
            <a:spLocks noGrp="1"/>
          </p:cNvSpPr>
          <p:nvPr>
            <p:ph type="title"/>
          </p:nvPr>
        </p:nvSpPr>
        <p:spPr/>
        <p:txBody>
          <a:bodyPr/>
          <a:lstStyle/>
          <a:p>
            <a:r>
              <a:rPr lang="en-US" dirty="0"/>
              <a:t>He lifted up his spear against 300 and killed them and became as famous as the three</a:t>
            </a:r>
          </a:p>
        </p:txBody>
      </p:sp>
    </p:spTree>
    <p:extLst>
      <p:ext uri="{BB962C8B-B14F-4D97-AF65-F5344CB8AC3E}">
        <p14:creationId xmlns:p14="http://schemas.microsoft.com/office/powerpoint/2010/main" val="443538167"/>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p:cNvGrpSpPr/>
          <p:nvPr/>
        </p:nvGrpSpPr>
        <p:grpSpPr>
          <a:xfrm>
            <a:off x="3118247" y="0"/>
            <a:ext cx="2907507" cy="6838950"/>
            <a:chOff x="3118246" y="0"/>
            <a:chExt cx="2907507" cy="6838950"/>
          </a:xfrm>
        </p:grpSpPr>
        <p:pic>
          <p:nvPicPr>
            <p:cNvPr id="1026" name="Picture 2" descr="C:\Users\Kris\Documents\Bolen\04 0Adds 2012\19 Museum\Rome Museums\National Museum\First floor\Bronze statue of man in heroic nude, identity debated, leaning on spear, inspired by Lysippos, from via IV Novembre on Quirinal slopes in Rome, tb0513177288.jpg"/>
            <p:cNvPicPr>
              <a:picLocks noChangeAspect="1" noChangeArrowheads="1"/>
            </p:cNvPicPr>
            <p:nvPr/>
          </p:nvPicPr>
          <p:blipFill rotWithShape="1">
            <a:blip r:embed="rId3">
              <a:extLst>
                <a:ext uri="{28A0092B-C50C-407E-A947-70E740481C1C}">
                  <a14:useLocalDpi xmlns:a14="http://schemas.microsoft.com/office/drawing/2010/main" val="0"/>
                </a:ext>
              </a:extLst>
            </a:blip>
            <a:srcRect t="278" b="1"/>
            <a:stretch/>
          </p:blipFill>
          <p:spPr bwMode="auto">
            <a:xfrm>
              <a:off x="3118246" y="0"/>
              <a:ext cx="2907507" cy="6838950"/>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879056" y="3835390"/>
              <a:ext cx="619126" cy="6873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2" name="Text Placeholder 1"/>
          <p:cNvSpPr>
            <a:spLocks noGrp="1"/>
          </p:cNvSpPr>
          <p:nvPr>
            <p:ph type="body" sz="quarter" idx="10"/>
          </p:nvPr>
        </p:nvSpPr>
        <p:spPr/>
        <p:txBody>
          <a:bodyPr/>
          <a:lstStyle/>
          <a:p>
            <a:r>
              <a:rPr lang="en-US" dirty="0"/>
              <a:t>Bronze statue of a warrior leaning on his spear, from Rome, Roman period</a:t>
            </a:r>
          </a:p>
        </p:txBody>
      </p:sp>
      <p:sp>
        <p:nvSpPr>
          <p:cNvPr id="3" name="Text Placeholder 2"/>
          <p:cNvSpPr>
            <a:spLocks noGrp="1"/>
          </p:cNvSpPr>
          <p:nvPr>
            <p:ph type="body" sz="quarter" idx="12"/>
          </p:nvPr>
        </p:nvSpPr>
        <p:spPr/>
        <p:txBody>
          <a:bodyPr/>
          <a:lstStyle/>
          <a:p>
            <a:r>
              <a:rPr lang="en-US" dirty="0"/>
              <a:t>23:18</a:t>
            </a:r>
          </a:p>
        </p:txBody>
      </p:sp>
      <p:sp>
        <p:nvSpPr>
          <p:cNvPr id="4" name="Title 3"/>
          <p:cNvSpPr>
            <a:spLocks noGrp="1"/>
          </p:cNvSpPr>
          <p:nvPr>
            <p:ph type="title"/>
          </p:nvPr>
        </p:nvSpPr>
        <p:spPr/>
        <p:txBody>
          <a:bodyPr/>
          <a:lstStyle/>
          <a:p>
            <a:r>
              <a:rPr lang="en-US" dirty="0"/>
              <a:t>He lifted up his spear against 300 and killed them and became as famous as the three</a:t>
            </a:r>
          </a:p>
        </p:txBody>
      </p:sp>
    </p:spTree>
    <p:extLst>
      <p:ext uri="{BB962C8B-B14F-4D97-AF65-F5344CB8AC3E}">
        <p14:creationId xmlns:p14="http://schemas.microsoft.com/office/powerpoint/2010/main" val="157331832"/>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72743"/>
            <a:ext cx="9144000" cy="63098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 Placeholder 1"/>
          <p:cNvSpPr>
            <a:spLocks noGrp="1"/>
          </p:cNvSpPr>
          <p:nvPr>
            <p:ph type="body" sz="quarter" idx="10"/>
          </p:nvPr>
        </p:nvSpPr>
        <p:spPr/>
        <p:txBody>
          <a:bodyPr/>
          <a:lstStyle/>
          <a:p>
            <a:r>
              <a:rPr lang="en-US" dirty="0"/>
              <a:t>Relief of Assyrian soldiers, from Nineveh, reign of Sennacherib, 7th century BC</a:t>
            </a:r>
          </a:p>
        </p:txBody>
      </p:sp>
      <p:sp>
        <p:nvSpPr>
          <p:cNvPr id="3" name="Text Placeholder 2"/>
          <p:cNvSpPr>
            <a:spLocks noGrp="1"/>
          </p:cNvSpPr>
          <p:nvPr>
            <p:ph type="body" sz="quarter" idx="12"/>
          </p:nvPr>
        </p:nvSpPr>
        <p:spPr/>
        <p:txBody>
          <a:bodyPr/>
          <a:lstStyle/>
          <a:p>
            <a:r>
              <a:rPr lang="en-US" dirty="0"/>
              <a:t>23.19</a:t>
            </a:r>
          </a:p>
        </p:txBody>
      </p:sp>
      <p:sp>
        <p:nvSpPr>
          <p:cNvPr id="4" name="Title 3"/>
          <p:cNvSpPr>
            <a:spLocks noGrp="1"/>
          </p:cNvSpPr>
          <p:nvPr>
            <p:ph type="title"/>
          </p:nvPr>
        </p:nvSpPr>
        <p:spPr/>
        <p:txBody>
          <a:bodyPr/>
          <a:lstStyle/>
          <a:p>
            <a:r>
              <a:rPr lang="en-US" dirty="0"/>
              <a:t>He was the most renowned of the thirty and became their commander</a:t>
            </a:r>
          </a:p>
        </p:txBody>
      </p:sp>
    </p:spTree>
    <p:extLst>
      <p:ext uri="{BB962C8B-B14F-4D97-AF65-F5344CB8AC3E}">
        <p14:creationId xmlns:p14="http://schemas.microsoft.com/office/powerpoint/2010/main" val="675781156"/>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Relief of Assyrian soldiers (sketch)</a:t>
            </a:r>
          </a:p>
        </p:txBody>
      </p:sp>
      <p:sp>
        <p:nvSpPr>
          <p:cNvPr id="3" name="Text Placeholder 2"/>
          <p:cNvSpPr>
            <a:spLocks noGrp="1"/>
          </p:cNvSpPr>
          <p:nvPr>
            <p:ph type="body" sz="quarter" idx="12"/>
          </p:nvPr>
        </p:nvSpPr>
        <p:spPr/>
        <p:txBody>
          <a:bodyPr/>
          <a:lstStyle/>
          <a:p>
            <a:r>
              <a:rPr lang="en-US" dirty="0"/>
              <a:t>23.19</a:t>
            </a:r>
          </a:p>
        </p:txBody>
      </p:sp>
      <p:sp>
        <p:nvSpPr>
          <p:cNvPr id="4" name="Title 3"/>
          <p:cNvSpPr>
            <a:spLocks noGrp="1"/>
          </p:cNvSpPr>
          <p:nvPr>
            <p:ph type="title"/>
          </p:nvPr>
        </p:nvSpPr>
        <p:spPr/>
        <p:txBody>
          <a:bodyPr/>
          <a:lstStyle/>
          <a:p>
            <a:r>
              <a:rPr lang="en-US" dirty="0"/>
              <a:t>He was the most renowned of the thirty and became their commander</a:t>
            </a:r>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626" y="1402767"/>
            <a:ext cx="9144000" cy="2026639"/>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3459449"/>
            <a:ext cx="9144000" cy="2335209"/>
          </a:xfrm>
          <a:prstGeom prst="rect">
            <a:avLst/>
          </a:prstGeom>
        </p:spPr>
      </p:pic>
    </p:spTree>
    <p:extLst>
      <p:ext uri="{BB962C8B-B14F-4D97-AF65-F5344CB8AC3E}">
        <p14:creationId xmlns:p14="http://schemas.microsoft.com/office/powerpoint/2010/main" val="189626205"/>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Kris\Documents\Bolen\PCB size\British Museum 2019-pcb\Cyprus\Statue of armored warrior with three bodies, from near Pyrga, 600-550 BC, tb0930199376.jpg"/>
          <p:cNvPicPr>
            <a:picLocks noChangeAspect="1" noChangeArrowheads="1"/>
          </p:cNvPicPr>
          <p:nvPr/>
        </p:nvPicPr>
        <p:blipFill rotWithShape="1">
          <a:blip r:embed="rId3">
            <a:extLst>
              <a:ext uri="{28A0092B-C50C-407E-A947-70E740481C1C}">
                <a14:useLocalDpi xmlns:a14="http://schemas.microsoft.com/office/drawing/2010/main" val="0"/>
              </a:ext>
            </a:extLst>
          </a:blip>
          <a:srcRect t="5387"/>
          <a:stretch/>
        </p:blipFill>
        <p:spPr bwMode="auto">
          <a:xfrm>
            <a:off x="1081975" y="139700"/>
            <a:ext cx="6980051" cy="671830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a:xfrm>
            <a:off x="3640" y="6519672"/>
            <a:ext cx="8074152" cy="338328"/>
          </a:xfrm>
        </p:spPr>
        <p:txBody>
          <a:bodyPr/>
          <a:lstStyle/>
          <a:p>
            <a:r>
              <a:rPr lang="en-US" dirty="0"/>
              <a:t>Statue of three armored soldiers, from near </a:t>
            </a:r>
            <a:r>
              <a:rPr lang="en-US" dirty="0" err="1"/>
              <a:t>Pyrga</a:t>
            </a:r>
            <a:r>
              <a:rPr lang="en-US" dirty="0"/>
              <a:t> in Cyprus, 600–550 BC</a:t>
            </a:r>
          </a:p>
        </p:txBody>
      </p:sp>
      <p:sp>
        <p:nvSpPr>
          <p:cNvPr id="3" name="Text Placeholder 2"/>
          <p:cNvSpPr>
            <a:spLocks noGrp="1"/>
          </p:cNvSpPr>
          <p:nvPr>
            <p:ph type="body" sz="quarter" idx="12"/>
          </p:nvPr>
        </p:nvSpPr>
        <p:spPr/>
        <p:txBody>
          <a:bodyPr/>
          <a:lstStyle/>
          <a:p>
            <a:r>
              <a:rPr lang="en-US" dirty="0"/>
              <a:t>23:19</a:t>
            </a:r>
          </a:p>
        </p:txBody>
      </p:sp>
      <p:sp>
        <p:nvSpPr>
          <p:cNvPr id="4" name="Title 3"/>
          <p:cNvSpPr>
            <a:spLocks noGrp="1"/>
          </p:cNvSpPr>
          <p:nvPr>
            <p:ph type="title"/>
          </p:nvPr>
        </p:nvSpPr>
        <p:spPr/>
        <p:txBody>
          <a:bodyPr/>
          <a:lstStyle/>
          <a:p>
            <a:r>
              <a:rPr lang="en-US" dirty="0"/>
              <a:t>But he did not attain to the three</a:t>
            </a:r>
          </a:p>
        </p:txBody>
      </p:sp>
    </p:spTree>
    <p:extLst>
      <p:ext uri="{BB962C8B-B14F-4D97-AF65-F5344CB8AC3E}">
        <p14:creationId xmlns:p14="http://schemas.microsoft.com/office/powerpoint/2010/main" val="1754429186"/>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Group 10"/>
          <p:cNvGrpSpPr/>
          <p:nvPr/>
        </p:nvGrpSpPr>
        <p:grpSpPr>
          <a:xfrm>
            <a:off x="0" y="369988"/>
            <a:ext cx="9144000" cy="6318679"/>
            <a:chOff x="0" y="369988"/>
            <a:chExt cx="9144000" cy="6318679"/>
          </a:xfrm>
        </p:grpSpPr>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5123"/>
            <a:stretch/>
          </p:blipFill>
          <p:spPr>
            <a:xfrm>
              <a:off x="0" y="369988"/>
              <a:ext cx="9144000" cy="6318679"/>
            </a:xfrm>
            <a:prstGeom prst="rect">
              <a:avLst/>
            </a:prstGeom>
          </p:spPr>
        </p:pic>
        <p:sp>
          <p:nvSpPr>
            <p:cNvPr id="9" name="Oval 8"/>
            <p:cNvSpPr/>
            <p:nvPr/>
          </p:nvSpPr>
          <p:spPr>
            <a:xfrm>
              <a:off x="5039869" y="3912637"/>
              <a:ext cx="73152" cy="73152"/>
            </a:xfrm>
            <a:prstGeom prst="ellipse">
              <a:avLst/>
            </a:prstGeom>
            <a:solidFill>
              <a:srgbClr val="FEFFFF"/>
            </a:solidFill>
            <a:ln w="12700">
              <a:solidFill>
                <a:schemeClr val="bg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p:cNvSpPr txBox="1"/>
            <p:nvPr/>
          </p:nvSpPr>
          <p:spPr>
            <a:xfrm>
              <a:off x="5149931" y="3842271"/>
              <a:ext cx="735806" cy="200055"/>
            </a:xfrm>
            <a:prstGeom prst="rect">
              <a:avLst/>
            </a:prstGeom>
            <a:noFill/>
          </p:spPr>
          <p:txBody>
            <a:bodyPr wrap="square" lIns="0" tIns="0" rIns="0" bIns="0" rtlCol="0">
              <a:spAutoFit/>
            </a:bodyPr>
            <a:lstStyle/>
            <a:p>
              <a:r>
                <a:rPr lang="en-US" sz="1300" b="1" dirty="0" err="1">
                  <a:solidFill>
                    <a:srgbClr val="010000"/>
                  </a:solidFill>
                  <a:latin typeface="Arial" panose="020B0604020202020204" pitchFamily="34" charset="0"/>
                  <a:cs typeface="Arial" panose="020B0604020202020204" pitchFamily="34" charset="0"/>
                </a:rPr>
                <a:t>Kabzeel</a:t>
              </a:r>
              <a:r>
                <a:rPr lang="en-US" sz="1300" b="1" dirty="0">
                  <a:solidFill>
                    <a:srgbClr val="010000"/>
                  </a:solidFill>
                  <a:latin typeface="Arial" panose="020B0604020202020204" pitchFamily="34" charset="0"/>
                  <a:cs typeface="Arial" panose="020B0604020202020204" pitchFamily="34" charset="0"/>
                </a:rPr>
                <a:t>?</a:t>
              </a:r>
            </a:p>
          </p:txBody>
        </p:sp>
      </p:grpSp>
      <p:pic>
        <p:nvPicPr>
          <p:cNvPr id="12" name="Picture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371687"/>
            <a:ext cx="9144000" cy="6316980"/>
          </a:xfrm>
          <a:prstGeom prst="rect">
            <a:avLst/>
          </a:prstGeom>
        </p:spPr>
      </p:pic>
      <p:sp>
        <p:nvSpPr>
          <p:cNvPr id="2" name="Text Placeholder 1"/>
          <p:cNvSpPr>
            <a:spLocks noGrp="1"/>
          </p:cNvSpPr>
          <p:nvPr>
            <p:ph type="body" sz="quarter" idx="10"/>
          </p:nvPr>
        </p:nvSpPr>
        <p:spPr/>
        <p:txBody>
          <a:bodyPr/>
          <a:lstStyle/>
          <a:p>
            <a:r>
              <a:rPr lang="en-US" dirty="0"/>
              <a:t>Map of southern Judah with a possible location of </a:t>
            </a:r>
            <a:r>
              <a:rPr lang="en-US" dirty="0" err="1"/>
              <a:t>Kabzeel</a:t>
            </a:r>
            <a:endParaRPr lang="en-US" dirty="0"/>
          </a:p>
        </p:txBody>
      </p:sp>
      <p:sp>
        <p:nvSpPr>
          <p:cNvPr id="3" name="Text Placeholder 2"/>
          <p:cNvSpPr>
            <a:spLocks noGrp="1"/>
          </p:cNvSpPr>
          <p:nvPr>
            <p:ph type="body" sz="quarter" idx="12"/>
          </p:nvPr>
        </p:nvSpPr>
        <p:spPr/>
        <p:txBody>
          <a:bodyPr/>
          <a:lstStyle/>
          <a:p>
            <a:r>
              <a:rPr lang="en-US" dirty="0"/>
              <a:t>23:20</a:t>
            </a:r>
          </a:p>
        </p:txBody>
      </p:sp>
      <p:sp>
        <p:nvSpPr>
          <p:cNvPr id="4" name="Title 3"/>
          <p:cNvSpPr>
            <a:spLocks noGrp="1"/>
          </p:cNvSpPr>
          <p:nvPr>
            <p:ph type="title"/>
          </p:nvPr>
        </p:nvSpPr>
        <p:spPr/>
        <p:txBody>
          <a:bodyPr/>
          <a:lstStyle/>
          <a:p>
            <a:r>
              <a:rPr lang="en-US" dirty="0"/>
              <a:t>And Benaiah the son of </a:t>
            </a:r>
            <a:r>
              <a:rPr lang="en-US" dirty="0" err="1"/>
              <a:t>Jehoiada</a:t>
            </a:r>
            <a:r>
              <a:rPr lang="en-US" dirty="0"/>
              <a:t>, the son of a valiant man of Kabzeel</a:t>
            </a:r>
          </a:p>
        </p:txBody>
      </p:sp>
      <p:sp>
        <p:nvSpPr>
          <p:cNvPr id="13" name="Oval 12"/>
          <p:cNvSpPr/>
          <p:nvPr/>
        </p:nvSpPr>
        <p:spPr>
          <a:xfrm>
            <a:off x="4894854" y="3714750"/>
            <a:ext cx="1115424" cy="442912"/>
          </a:xfrm>
          <a:prstGeom prst="ellipse">
            <a:avLst/>
          </a:prstGeom>
          <a:noFill/>
          <a:ln w="22225" cap="flat" cmpd="sng" algn="ctr">
            <a:solidFill>
              <a:srgbClr val="FEFF00"/>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Tree>
    <p:extLst>
      <p:ext uri="{BB962C8B-B14F-4D97-AF65-F5344CB8AC3E}">
        <p14:creationId xmlns:p14="http://schemas.microsoft.com/office/powerpoint/2010/main" val="21519042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10537" y="0"/>
            <a:ext cx="5122926" cy="6858000"/>
          </a:xfrm>
          <a:prstGeom prst="rect">
            <a:avLst/>
          </a:prstGeom>
        </p:spPr>
      </p:pic>
      <p:sp>
        <p:nvSpPr>
          <p:cNvPr id="2" name="Text Placeholder 1"/>
          <p:cNvSpPr>
            <a:spLocks noGrp="1"/>
          </p:cNvSpPr>
          <p:nvPr>
            <p:ph type="body" sz="quarter" idx="10"/>
          </p:nvPr>
        </p:nvSpPr>
        <p:spPr/>
        <p:txBody>
          <a:bodyPr/>
          <a:lstStyle/>
          <a:p>
            <a:r>
              <a:rPr lang="en-US" dirty="0"/>
              <a:t>Hebrew “House of Messiah” sign in Jerusalem</a:t>
            </a:r>
          </a:p>
        </p:txBody>
      </p:sp>
      <p:sp>
        <p:nvSpPr>
          <p:cNvPr id="3" name="Text Placeholder 2"/>
          <p:cNvSpPr>
            <a:spLocks noGrp="1"/>
          </p:cNvSpPr>
          <p:nvPr>
            <p:ph type="body" sz="quarter" idx="12"/>
          </p:nvPr>
        </p:nvSpPr>
        <p:spPr/>
        <p:txBody>
          <a:bodyPr/>
          <a:lstStyle/>
          <a:p>
            <a:r>
              <a:rPr lang="en-US" dirty="0"/>
              <a:t>23:1</a:t>
            </a:r>
          </a:p>
        </p:txBody>
      </p:sp>
      <p:sp>
        <p:nvSpPr>
          <p:cNvPr id="4" name="Title 3"/>
          <p:cNvSpPr>
            <a:spLocks noGrp="1"/>
          </p:cNvSpPr>
          <p:nvPr>
            <p:ph type="title"/>
          </p:nvPr>
        </p:nvSpPr>
        <p:spPr/>
        <p:txBody>
          <a:bodyPr/>
          <a:lstStyle/>
          <a:p>
            <a:r>
              <a:rPr lang="en-US" dirty="0"/>
              <a:t>The anointed of the God of Jacob</a:t>
            </a:r>
          </a:p>
        </p:txBody>
      </p:sp>
    </p:spTree>
    <p:extLst>
      <p:ext uri="{BB962C8B-B14F-4D97-AF65-F5344CB8AC3E}">
        <p14:creationId xmlns:p14="http://schemas.microsoft.com/office/powerpoint/2010/main" val="1367638422"/>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118"/>
          <a:stretch/>
        </p:blipFill>
        <p:spPr>
          <a:xfrm>
            <a:off x="2005054" y="135089"/>
            <a:ext cx="5133892" cy="6587822"/>
          </a:xfrm>
          <a:prstGeom prst="rect">
            <a:avLst/>
          </a:prstGeom>
        </p:spPr>
      </p:pic>
      <p:sp>
        <p:nvSpPr>
          <p:cNvPr id="2" name="Text Placeholder 1"/>
          <p:cNvSpPr>
            <a:spLocks noGrp="1"/>
          </p:cNvSpPr>
          <p:nvPr>
            <p:ph type="body" sz="quarter" idx="10"/>
          </p:nvPr>
        </p:nvSpPr>
        <p:spPr/>
        <p:txBody>
          <a:bodyPr/>
          <a:lstStyle/>
          <a:p>
            <a:r>
              <a:rPr lang="en-US" dirty="0"/>
              <a:t>Moabite stele depicting a warrior god, circa 1000 BC</a:t>
            </a:r>
          </a:p>
        </p:txBody>
      </p:sp>
      <p:sp>
        <p:nvSpPr>
          <p:cNvPr id="3" name="Text Placeholder 2"/>
          <p:cNvSpPr>
            <a:spLocks noGrp="1"/>
          </p:cNvSpPr>
          <p:nvPr>
            <p:ph type="body" sz="quarter" idx="12"/>
          </p:nvPr>
        </p:nvSpPr>
        <p:spPr/>
        <p:txBody>
          <a:bodyPr/>
          <a:lstStyle/>
          <a:p>
            <a:r>
              <a:rPr lang="en-US"/>
              <a:t>23:20</a:t>
            </a:r>
          </a:p>
        </p:txBody>
      </p:sp>
      <p:sp>
        <p:nvSpPr>
          <p:cNvPr id="4" name="Title 3"/>
          <p:cNvSpPr>
            <a:spLocks noGrp="1"/>
          </p:cNvSpPr>
          <p:nvPr>
            <p:ph type="title"/>
          </p:nvPr>
        </p:nvSpPr>
        <p:spPr/>
        <p:txBody>
          <a:bodyPr/>
          <a:lstStyle/>
          <a:p>
            <a:r>
              <a:rPr lang="en-US" dirty="0"/>
              <a:t>He killed the two heroes of Moab</a:t>
            </a:r>
          </a:p>
        </p:txBody>
      </p:sp>
    </p:spTree>
    <p:extLst>
      <p:ext uri="{BB962C8B-B14F-4D97-AF65-F5344CB8AC3E}">
        <p14:creationId xmlns:p14="http://schemas.microsoft.com/office/powerpoint/2010/main" val="1126519661"/>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C:\Users\Kris\Documents\Bolen\Asiatic lion, tb080404966c.jpg"/>
          <p:cNvPicPr>
            <a:picLocks noChangeAspect="1" noChangeArrowheads="1"/>
          </p:cNvPicPr>
          <p:nvPr/>
        </p:nvPicPr>
        <p:blipFill rotWithShape="1">
          <a:blip r:embed="rId3">
            <a:extLst>
              <a:ext uri="{28A0092B-C50C-407E-A947-70E740481C1C}">
                <a14:useLocalDpi xmlns:a14="http://schemas.microsoft.com/office/drawing/2010/main" val="0"/>
              </a:ext>
            </a:extLst>
          </a:blip>
          <a:srcRect l="319" r="823"/>
          <a:stretch/>
        </p:blipFill>
        <p:spPr bwMode="auto">
          <a:xfrm>
            <a:off x="0" y="369332"/>
            <a:ext cx="9144000" cy="615034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Asiatic lion</a:t>
            </a:r>
          </a:p>
        </p:txBody>
      </p:sp>
      <p:sp>
        <p:nvSpPr>
          <p:cNvPr id="3" name="Text Placeholder 2"/>
          <p:cNvSpPr>
            <a:spLocks noGrp="1"/>
          </p:cNvSpPr>
          <p:nvPr>
            <p:ph type="body" sz="quarter" idx="12"/>
          </p:nvPr>
        </p:nvSpPr>
        <p:spPr/>
        <p:txBody>
          <a:bodyPr/>
          <a:lstStyle/>
          <a:p>
            <a:r>
              <a:rPr lang="en-US"/>
              <a:t>23:20</a:t>
            </a:r>
          </a:p>
        </p:txBody>
      </p:sp>
      <p:sp>
        <p:nvSpPr>
          <p:cNvPr id="4" name="Title 3"/>
          <p:cNvSpPr>
            <a:spLocks noGrp="1"/>
          </p:cNvSpPr>
          <p:nvPr>
            <p:ph type="title"/>
          </p:nvPr>
        </p:nvSpPr>
        <p:spPr/>
        <p:txBody>
          <a:bodyPr/>
          <a:lstStyle/>
          <a:p>
            <a:r>
              <a:rPr lang="en-US" dirty="0"/>
              <a:t>He went down also and killed a lion in a pit on a snowy day</a:t>
            </a:r>
          </a:p>
        </p:txBody>
      </p:sp>
    </p:spTree>
    <p:extLst>
      <p:ext uri="{BB962C8B-B14F-4D97-AF65-F5344CB8AC3E}">
        <p14:creationId xmlns:p14="http://schemas.microsoft.com/office/powerpoint/2010/main" val="526756891"/>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r="8346"/>
          <a:stretch/>
        </p:blipFill>
        <p:spPr>
          <a:xfrm>
            <a:off x="-1" y="223520"/>
            <a:ext cx="9144001" cy="6634480"/>
          </a:xfrm>
          <a:prstGeom prst="rect">
            <a:avLst/>
          </a:prstGeom>
        </p:spPr>
      </p:pic>
      <p:sp>
        <p:nvSpPr>
          <p:cNvPr id="2" name="Text Placeholder 1"/>
          <p:cNvSpPr>
            <a:spLocks noGrp="1"/>
          </p:cNvSpPr>
          <p:nvPr>
            <p:ph type="body" sz="quarter" idx="10"/>
          </p:nvPr>
        </p:nvSpPr>
        <p:spPr/>
        <p:txBody>
          <a:bodyPr/>
          <a:lstStyle/>
          <a:p>
            <a:r>
              <a:rPr lang="en-US" dirty="0"/>
              <a:t>Asiatic lion</a:t>
            </a:r>
          </a:p>
        </p:txBody>
      </p:sp>
      <p:sp>
        <p:nvSpPr>
          <p:cNvPr id="3" name="Text Placeholder 2"/>
          <p:cNvSpPr>
            <a:spLocks noGrp="1"/>
          </p:cNvSpPr>
          <p:nvPr>
            <p:ph type="body" sz="quarter" idx="12"/>
          </p:nvPr>
        </p:nvSpPr>
        <p:spPr/>
        <p:txBody>
          <a:bodyPr/>
          <a:lstStyle/>
          <a:p>
            <a:r>
              <a:rPr lang="en-US"/>
              <a:t>23:20</a:t>
            </a:r>
          </a:p>
        </p:txBody>
      </p:sp>
      <p:sp>
        <p:nvSpPr>
          <p:cNvPr id="4" name="Title 3"/>
          <p:cNvSpPr>
            <a:spLocks noGrp="1"/>
          </p:cNvSpPr>
          <p:nvPr>
            <p:ph type="title"/>
          </p:nvPr>
        </p:nvSpPr>
        <p:spPr/>
        <p:txBody>
          <a:bodyPr/>
          <a:lstStyle/>
          <a:p>
            <a:r>
              <a:rPr lang="en-US" dirty="0"/>
              <a:t>He went down also and killed a lion in a pit on a snowy day</a:t>
            </a:r>
          </a:p>
        </p:txBody>
      </p:sp>
    </p:spTree>
    <p:extLst>
      <p:ext uri="{BB962C8B-B14F-4D97-AF65-F5344CB8AC3E}">
        <p14:creationId xmlns:p14="http://schemas.microsoft.com/office/powerpoint/2010/main" val="7149304"/>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Kris\Documents\Bolen\PCB size\Getty Villa\Assyrian reliefs\Relief of royal lion hunt, Assyrian, from north palace at Nineveh, 645-640 BC, tb100919373.jpg"/>
          <p:cNvPicPr>
            <a:picLocks noChangeAspect="1" noChangeArrowheads="1"/>
          </p:cNvPicPr>
          <p:nvPr/>
        </p:nvPicPr>
        <p:blipFill rotWithShape="1">
          <a:blip r:embed="rId3">
            <a:extLst>
              <a:ext uri="{28A0092B-C50C-407E-A947-70E740481C1C}">
                <a14:useLocalDpi xmlns:a14="http://schemas.microsoft.com/office/drawing/2010/main" val="0"/>
              </a:ext>
            </a:extLst>
          </a:blip>
          <a:srcRect r="11736"/>
          <a:stretch/>
        </p:blipFill>
        <p:spPr bwMode="auto">
          <a:xfrm>
            <a:off x="-1" y="0"/>
            <a:ext cx="9144001"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Relief of a lion hunt, from the north palace of Ashurbanipal at Nineveh, 7th century BC</a:t>
            </a:r>
          </a:p>
        </p:txBody>
      </p:sp>
      <p:sp>
        <p:nvSpPr>
          <p:cNvPr id="3" name="Text Placeholder 2"/>
          <p:cNvSpPr>
            <a:spLocks noGrp="1"/>
          </p:cNvSpPr>
          <p:nvPr>
            <p:ph type="body" sz="quarter" idx="12"/>
          </p:nvPr>
        </p:nvSpPr>
        <p:spPr/>
        <p:txBody>
          <a:bodyPr/>
          <a:lstStyle/>
          <a:p>
            <a:r>
              <a:rPr lang="en-US"/>
              <a:t>23:20</a:t>
            </a:r>
          </a:p>
        </p:txBody>
      </p:sp>
      <p:sp>
        <p:nvSpPr>
          <p:cNvPr id="4" name="Title 3"/>
          <p:cNvSpPr>
            <a:spLocks noGrp="1"/>
          </p:cNvSpPr>
          <p:nvPr>
            <p:ph type="title"/>
          </p:nvPr>
        </p:nvSpPr>
        <p:spPr/>
        <p:txBody>
          <a:bodyPr/>
          <a:lstStyle/>
          <a:p>
            <a:r>
              <a:rPr lang="en-US" dirty="0"/>
              <a:t>He went down also and killed a lion in a pit on a snowy day</a:t>
            </a:r>
          </a:p>
        </p:txBody>
      </p:sp>
    </p:spTree>
    <p:extLst>
      <p:ext uri="{BB962C8B-B14F-4D97-AF65-F5344CB8AC3E}">
        <p14:creationId xmlns:p14="http://schemas.microsoft.com/office/powerpoint/2010/main" val="2137648068"/>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C:\Users\Kris\Documents\Bolen\PCB size\Getty Villa\Assyrian reliefs\Relief of royal lion hunt, Assyrian, from north palace at Nineveh, 645-640 BC, tb100919378.jpg"/>
          <p:cNvPicPr>
            <a:picLocks noChangeAspect="1" noChangeArrowheads="1"/>
          </p:cNvPicPr>
          <p:nvPr/>
        </p:nvPicPr>
        <p:blipFill rotWithShape="1">
          <a:blip r:embed="rId3">
            <a:extLst>
              <a:ext uri="{28A0092B-C50C-407E-A947-70E740481C1C}">
                <a14:useLocalDpi xmlns:a14="http://schemas.microsoft.com/office/drawing/2010/main" val="0"/>
              </a:ext>
            </a:extLst>
          </a:blip>
          <a:srcRect t="6539"/>
          <a:stretch/>
        </p:blipFill>
        <p:spPr bwMode="auto">
          <a:xfrm>
            <a:off x="0" y="223520"/>
            <a:ext cx="9144000" cy="6589078"/>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Relief of Ashurbanipal grasping a lion by the tail, from Nineveh, 7th century BC</a:t>
            </a:r>
          </a:p>
        </p:txBody>
      </p:sp>
      <p:sp>
        <p:nvSpPr>
          <p:cNvPr id="3" name="Text Placeholder 2"/>
          <p:cNvSpPr>
            <a:spLocks noGrp="1"/>
          </p:cNvSpPr>
          <p:nvPr>
            <p:ph type="body" sz="quarter" idx="12"/>
          </p:nvPr>
        </p:nvSpPr>
        <p:spPr/>
        <p:txBody>
          <a:bodyPr/>
          <a:lstStyle/>
          <a:p>
            <a:r>
              <a:rPr lang="en-US"/>
              <a:t>23:20</a:t>
            </a:r>
          </a:p>
        </p:txBody>
      </p:sp>
      <p:sp>
        <p:nvSpPr>
          <p:cNvPr id="4" name="Title 3"/>
          <p:cNvSpPr>
            <a:spLocks noGrp="1"/>
          </p:cNvSpPr>
          <p:nvPr>
            <p:ph type="title"/>
          </p:nvPr>
        </p:nvSpPr>
        <p:spPr/>
        <p:txBody>
          <a:bodyPr/>
          <a:lstStyle/>
          <a:p>
            <a:r>
              <a:rPr lang="en-US" dirty="0"/>
              <a:t>He went down also and killed a lion in a pit on a snowy day</a:t>
            </a:r>
          </a:p>
        </p:txBody>
      </p:sp>
    </p:spTree>
    <p:extLst>
      <p:ext uri="{BB962C8B-B14F-4D97-AF65-F5344CB8AC3E}">
        <p14:creationId xmlns:p14="http://schemas.microsoft.com/office/powerpoint/2010/main" val="1818982118"/>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C:\Users\Kris\Documents\Bolen\PCB size\British Museum 2019-pcb\Assyria\Clay maquette with Ashurbanipal killing lion, from Nineveh, 668-630 BC, tb0929197345.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43409" y="170812"/>
            <a:ext cx="5057183" cy="6434586"/>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Assyrian king spearing a lion, from Nineveh, 7th century BC</a:t>
            </a:r>
          </a:p>
        </p:txBody>
      </p:sp>
      <p:sp>
        <p:nvSpPr>
          <p:cNvPr id="3" name="Text Placeholder 2"/>
          <p:cNvSpPr>
            <a:spLocks noGrp="1"/>
          </p:cNvSpPr>
          <p:nvPr>
            <p:ph type="body" sz="quarter" idx="12"/>
          </p:nvPr>
        </p:nvSpPr>
        <p:spPr/>
        <p:txBody>
          <a:bodyPr/>
          <a:lstStyle/>
          <a:p>
            <a:r>
              <a:rPr lang="en-US"/>
              <a:t>23:20</a:t>
            </a:r>
          </a:p>
        </p:txBody>
      </p:sp>
      <p:sp>
        <p:nvSpPr>
          <p:cNvPr id="4" name="Title 3"/>
          <p:cNvSpPr>
            <a:spLocks noGrp="1"/>
          </p:cNvSpPr>
          <p:nvPr>
            <p:ph type="title"/>
          </p:nvPr>
        </p:nvSpPr>
        <p:spPr/>
        <p:txBody>
          <a:bodyPr/>
          <a:lstStyle/>
          <a:p>
            <a:r>
              <a:rPr lang="en-US" dirty="0"/>
              <a:t>He went down also and killed a lion in a pit on a snowy day</a:t>
            </a:r>
          </a:p>
        </p:txBody>
      </p:sp>
    </p:spTree>
    <p:extLst>
      <p:ext uri="{BB962C8B-B14F-4D97-AF65-F5344CB8AC3E}">
        <p14:creationId xmlns:p14="http://schemas.microsoft.com/office/powerpoint/2010/main" val="1033520237"/>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t="3700"/>
          <a:stretch/>
        </p:blipFill>
        <p:spPr>
          <a:xfrm>
            <a:off x="0" y="162560"/>
            <a:ext cx="9144000" cy="6413500"/>
          </a:xfrm>
          <a:prstGeom prst="rect">
            <a:avLst/>
          </a:prstGeom>
        </p:spPr>
      </p:pic>
      <p:sp>
        <p:nvSpPr>
          <p:cNvPr id="2" name="Text Placeholder 1"/>
          <p:cNvSpPr>
            <a:spLocks noGrp="1"/>
          </p:cNvSpPr>
          <p:nvPr>
            <p:ph type="body" sz="quarter" idx="10"/>
          </p:nvPr>
        </p:nvSpPr>
        <p:spPr/>
        <p:txBody>
          <a:bodyPr/>
          <a:lstStyle/>
          <a:p>
            <a:r>
              <a:rPr lang="en-US" dirty="0"/>
              <a:t>Assyrian king overpowering a lion, from Nineveh, 7th century BC</a:t>
            </a:r>
          </a:p>
        </p:txBody>
      </p:sp>
      <p:sp>
        <p:nvSpPr>
          <p:cNvPr id="3" name="Text Placeholder 2"/>
          <p:cNvSpPr>
            <a:spLocks noGrp="1"/>
          </p:cNvSpPr>
          <p:nvPr>
            <p:ph type="body" sz="quarter" idx="12"/>
          </p:nvPr>
        </p:nvSpPr>
        <p:spPr/>
        <p:txBody>
          <a:bodyPr/>
          <a:lstStyle/>
          <a:p>
            <a:r>
              <a:rPr lang="en-US"/>
              <a:t>23:20</a:t>
            </a:r>
          </a:p>
        </p:txBody>
      </p:sp>
      <p:sp>
        <p:nvSpPr>
          <p:cNvPr id="4" name="Title 3"/>
          <p:cNvSpPr>
            <a:spLocks noGrp="1"/>
          </p:cNvSpPr>
          <p:nvPr>
            <p:ph type="title"/>
          </p:nvPr>
        </p:nvSpPr>
        <p:spPr/>
        <p:txBody>
          <a:bodyPr/>
          <a:lstStyle/>
          <a:p>
            <a:r>
              <a:rPr lang="en-US" dirty="0"/>
              <a:t>He went down also and killed a lion in a pit on a snowy day</a:t>
            </a:r>
          </a:p>
        </p:txBody>
      </p:sp>
    </p:spTree>
    <p:extLst>
      <p:ext uri="{BB962C8B-B14F-4D97-AF65-F5344CB8AC3E}">
        <p14:creationId xmlns:p14="http://schemas.microsoft.com/office/powerpoint/2010/main" val="1791603367"/>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46472"/>
            <a:ext cx="9144000" cy="6165056"/>
          </a:xfrm>
          <a:prstGeom prst="rect">
            <a:avLst/>
          </a:prstGeom>
        </p:spPr>
      </p:pic>
      <p:sp>
        <p:nvSpPr>
          <p:cNvPr id="2" name="Text Placeholder 1"/>
          <p:cNvSpPr>
            <a:spLocks noGrp="1"/>
          </p:cNvSpPr>
          <p:nvPr>
            <p:ph type="body" sz="quarter" idx="10"/>
          </p:nvPr>
        </p:nvSpPr>
        <p:spPr/>
        <p:txBody>
          <a:bodyPr/>
          <a:lstStyle/>
          <a:p>
            <a:r>
              <a:rPr lang="en-US" dirty="0"/>
              <a:t>Relief of a dead lion, from the north palace of Ashurbanipal at Nineveh, 7th century BC</a:t>
            </a:r>
          </a:p>
        </p:txBody>
      </p:sp>
      <p:sp>
        <p:nvSpPr>
          <p:cNvPr id="3" name="Text Placeholder 2"/>
          <p:cNvSpPr>
            <a:spLocks noGrp="1"/>
          </p:cNvSpPr>
          <p:nvPr>
            <p:ph type="body" sz="quarter" idx="12"/>
          </p:nvPr>
        </p:nvSpPr>
        <p:spPr/>
        <p:txBody>
          <a:bodyPr/>
          <a:lstStyle/>
          <a:p>
            <a:r>
              <a:rPr lang="en-US"/>
              <a:t>23:20</a:t>
            </a:r>
          </a:p>
        </p:txBody>
      </p:sp>
      <p:sp>
        <p:nvSpPr>
          <p:cNvPr id="4" name="Title 3"/>
          <p:cNvSpPr>
            <a:spLocks noGrp="1"/>
          </p:cNvSpPr>
          <p:nvPr>
            <p:ph type="title"/>
          </p:nvPr>
        </p:nvSpPr>
        <p:spPr/>
        <p:txBody>
          <a:bodyPr/>
          <a:lstStyle/>
          <a:p>
            <a:r>
              <a:rPr lang="en-US" dirty="0"/>
              <a:t>He went down also and killed a lion in a pit on a snowy day</a:t>
            </a:r>
          </a:p>
        </p:txBody>
      </p:sp>
    </p:spTree>
    <p:extLst>
      <p:ext uri="{BB962C8B-B14F-4D97-AF65-F5344CB8AC3E}">
        <p14:creationId xmlns:p14="http://schemas.microsoft.com/office/powerpoint/2010/main" val="347449209"/>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C:\Users\Kris\Documents\Bolen\Bivin Not\Jerusalem not\Jerusalem snowfall on Bethlehem Road, db6801152409.jpg"/>
          <p:cNvPicPr>
            <a:picLocks noChangeAspect="1" noChangeArrowheads="1"/>
          </p:cNvPicPr>
          <p:nvPr/>
        </p:nvPicPr>
        <p:blipFill rotWithShape="1">
          <a:blip r:embed="rId3">
            <a:extLst>
              <a:ext uri="{28A0092B-C50C-407E-A947-70E740481C1C}">
                <a14:useLocalDpi xmlns:a14="http://schemas.microsoft.com/office/drawing/2010/main" val="0"/>
              </a:ext>
            </a:extLst>
          </a:blip>
          <a:srcRect t="13176" b="15484"/>
          <a:stretch/>
        </p:blipFill>
        <p:spPr bwMode="auto">
          <a:xfrm>
            <a:off x="0" y="133350"/>
            <a:ext cx="9144000" cy="6386322"/>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Snowfall in Jerusalem along the Bethlehem Road</a:t>
            </a:r>
          </a:p>
        </p:txBody>
      </p:sp>
      <p:sp>
        <p:nvSpPr>
          <p:cNvPr id="3" name="Text Placeholder 2"/>
          <p:cNvSpPr>
            <a:spLocks noGrp="1"/>
          </p:cNvSpPr>
          <p:nvPr>
            <p:ph type="body" sz="quarter" idx="12"/>
          </p:nvPr>
        </p:nvSpPr>
        <p:spPr/>
        <p:txBody>
          <a:bodyPr/>
          <a:lstStyle/>
          <a:p>
            <a:r>
              <a:rPr lang="en-US"/>
              <a:t>23:20</a:t>
            </a:r>
          </a:p>
        </p:txBody>
      </p:sp>
      <p:sp>
        <p:nvSpPr>
          <p:cNvPr id="4" name="Title 3"/>
          <p:cNvSpPr>
            <a:spLocks noGrp="1"/>
          </p:cNvSpPr>
          <p:nvPr>
            <p:ph type="title"/>
          </p:nvPr>
        </p:nvSpPr>
        <p:spPr/>
        <p:txBody>
          <a:bodyPr/>
          <a:lstStyle/>
          <a:p>
            <a:r>
              <a:rPr lang="en-US" dirty="0"/>
              <a:t>He went down also and killed a lion in a pit on a snowy day</a:t>
            </a:r>
          </a:p>
        </p:txBody>
      </p:sp>
    </p:spTree>
    <p:extLst>
      <p:ext uri="{BB962C8B-B14F-4D97-AF65-F5344CB8AC3E}">
        <p14:creationId xmlns:p14="http://schemas.microsoft.com/office/powerpoint/2010/main" val="1209800543"/>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Jerusalem’s Hinnom Valley after snowfall</a:t>
            </a:r>
          </a:p>
        </p:txBody>
      </p:sp>
      <p:sp>
        <p:nvSpPr>
          <p:cNvPr id="3" name="Text Placeholder 2"/>
          <p:cNvSpPr>
            <a:spLocks noGrp="1"/>
          </p:cNvSpPr>
          <p:nvPr>
            <p:ph type="body" sz="quarter" idx="12"/>
          </p:nvPr>
        </p:nvSpPr>
        <p:spPr/>
        <p:txBody>
          <a:bodyPr/>
          <a:lstStyle/>
          <a:p>
            <a:r>
              <a:rPr lang="en-US"/>
              <a:t>23:20</a:t>
            </a:r>
          </a:p>
        </p:txBody>
      </p:sp>
      <p:sp>
        <p:nvSpPr>
          <p:cNvPr id="4" name="Title 3"/>
          <p:cNvSpPr>
            <a:spLocks noGrp="1"/>
          </p:cNvSpPr>
          <p:nvPr>
            <p:ph type="title"/>
          </p:nvPr>
        </p:nvSpPr>
        <p:spPr/>
        <p:txBody>
          <a:bodyPr/>
          <a:lstStyle/>
          <a:p>
            <a:r>
              <a:rPr lang="en-US" dirty="0"/>
              <a:t>He went down also and killed a lion in a pit on a snowy day</a:t>
            </a:r>
          </a:p>
        </p:txBody>
      </p:sp>
    </p:spTree>
    <p:extLst>
      <p:ext uri="{BB962C8B-B14F-4D97-AF65-F5344CB8AC3E}">
        <p14:creationId xmlns:p14="http://schemas.microsoft.com/office/powerpoint/2010/main" val="181903746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r="10963" b="33556"/>
          <a:stretch/>
        </p:blipFill>
        <p:spPr>
          <a:xfrm>
            <a:off x="1" y="0"/>
            <a:ext cx="9144000" cy="6858000"/>
          </a:xfrm>
          <a:prstGeom prst="rect">
            <a:avLst/>
          </a:prstGeom>
        </p:spPr>
      </p:pic>
      <p:sp>
        <p:nvSpPr>
          <p:cNvPr id="2" name="Text Placeholder 1"/>
          <p:cNvSpPr>
            <a:spLocks noGrp="1"/>
          </p:cNvSpPr>
          <p:nvPr>
            <p:ph type="body" sz="quarter" idx="10"/>
          </p:nvPr>
        </p:nvSpPr>
        <p:spPr/>
        <p:txBody>
          <a:bodyPr/>
          <a:lstStyle/>
          <a:p>
            <a:r>
              <a:rPr lang="en-US" dirty="0"/>
              <a:t>“Abraham,” “Isaac,” and “Jacob” street signs in Beersheba</a:t>
            </a:r>
          </a:p>
        </p:txBody>
      </p:sp>
      <p:sp>
        <p:nvSpPr>
          <p:cNvPr id="3" name="Text Placeholder 2"/>
          <p:cNvSpPr>
            <a:spLocks noGrp="1"/>
          </p:cNvSpPr>
          <p:nvPr>
            <p:ph type="body" sz="quarter" idx="12"/>
          </p:nvPr>
        </p:nvSpPr>
        <p:spPr/>
        <p:txBody>
          <a:bodyPr/>
          <a:lstStyle/>
          <a:p>
            <a:r>
              <a:rPr lang="en-US" dirty="0"/>
              <a:t>23:1</a:t>
            </a:r>
          </a:p>
        </p:txBody>
      </p:sp>
      <p:sp>
        <p:nvSpPr>
          <p:cNvPr id="4" name="Title 3"/>
          <p:cNvSpPr>
            <a:spLocks noGrp="1"/>
          </p:cNvSpPr>
          <p:nvPr>
            <p:ph type="title"/>
          </p:nvPr>
        </p:nvSpPr>
        <p:spPr/>
        <p:txBody>
          <a:bodyPr/>
          <a:lstStyle/>
          <a:p>
            <a:r>
              <a:rPr lang="en-US" dirty="0"/>
              <a:t>The anointed of the God of Jacob</a:t>
            </a:r>
          </a:p>
        </p:txBody>
      </p:sp>
    </p:spTree>
    <p:extLst>
      <p:ext uri="{BB962C8B-B14F-4D97-AF65-F5344CB8AC3E}">
        <p14:creationId xmlns:p14="http://schemas.microsoft.com/office/powerpoint/2010/main" val="1449966537"/>
      </p:ext>
    </p:extLst>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C:\Users\Kris\Documents\Bolen\01b PLBL, PCB size\16 Trees, Plants, and Flowers\01 Fruit Trees\Vine\Vineyard in Judean hills with snow, tb122906100.jpg"/>
          <p:cNvPicPr>
            <a:picLocks noChangeAspect="1" noChangeArrowheads="1"/>
          </p:cNvPicPr>
          <p:nvPr/>
        </p:nvPicPr>
        <p:blipFill rotWithShape="1">
          <a:blip r:embed="rId3">
            <a:extLst>
              <a:ext uri="{28A0092B-C50C-407E-A947-70E740481C1C}">
                <a14:useLocalDpi xmlns:a14="http://schemas.microsoft.com/office/drawing/2010/main" val="0"/>
              </a:ext>
            </a:extLst>
          </a:blip>
          <a:srcRect r="547"/>
          <a:stretch/>
        </p:blipFill>
        <p:spPr bwMode="auto">
          <a:xfrm>
            <a:off x="1" y="369333"/>
            <a:ext cx="9144000" cy="6150339"/>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Vineyard in the Judean hills with snow</a:t>
            </a:r>
          </a:p>
        </p:txBody>
      </p:sp>
      <p:sp>
        <p:nvSpPr>
          <p:cNvPr id="3" name="Text Placeholder 2"/>
          <p:cNvSpPr>
            <a:spLocks noGrp="1"/>
          </p:cNvSpPr>
          <p:nvPr>
            <p:ph type="body" sz="quarter" idx="12"/>
          </p:nvPr>
        </p:nvSpPr>
        <p:spPr/>
        <p:txBody>
          <a:bodyPr/>
          <a:lstStyle/>
          <a:p>
            <a:r>
              <a:rPr lang="en-US"/>
              <a:t>23:20</a:t>
            </a:r>
          </a:p>
        </p:txBody>
      </p:sp>
      <p:sp>
        <p:nvSpPr>
          <p:cNvPr id="4" name="Title 3"/>
          <p:cNvSpPr>
            <a:spLocks noGrp="1"/>
          </p:cNvSpPr>
          <p:nvPr>
            <p:ph type="title"/>
          </p:nvPr>
        </p:nvSpPr>
        <p:spPr/>
        <p:txBody>
          <a:bodyPr/>
          <a:lstStyle/>
          <a:p>
            <a:r>
              <a:rPr lang="en-US" dirty="0"/>
              <a:t>He went down also and killed a lion in a pit on a snowy day</a:t>
            </a:r>
          </a:p>
        </p:txBody>
      </p:sp>
    </p:spTree>
    <p:extLst>
      <p:ext uri="{BB962C8B-B14F-4D97-AF65-F5344CB8AC3E}">
        <p14:creationId xmlns:p14="http://schemas.microsoft.com/office/powerpoint/2010/main" val="273826968"/>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Kris\Downloads\view_105829.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05457" y="369332"/>
            <a:ext cx="4933086" cy="615034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i="1" dirty="0"/>
              <a:t>Benaiah, Who Slew the Lion</a:t>
            </a:r>
            <a:r>
              <a:rPr lang="en-US" dirty="0"/>
              <a:t>, by James Tissot, circa 1899</a:t>
            </a:r>
          </a:p>
        </p:txBody>
      </p:sp>
      <p:sp>
        <p:nvSpPr>
          <p:cNvPr id="3" name="Text Placeholder 2"/>
          <p:cNvSpPr>
            <a:spLocks noGrp="1"/>
          </p:cNvSpPr>
          <p:nvPr>
            <p:ph type="body" sz="quarter" idx="12"/>
          </p:nvPr>
        </p:nvSpPr>
        <p:spPr/>
        <p:txBody>
          <a:bodyPr/>
          <a:lstStyle/>
          <a:p>
            <a:r>
              <a:rPr lang="en-US"/>
              <a:t>23:20</a:t>
            </a:r>
          </a:p>
        </p:txBody>
      </p:sp>
      <p:sp>
        <p:nvSpPr>
          <p:cNvPr id="4" name="Title 3"/>
          <p:cNvSpPr>
            <a:spLocks noGrp="1"/>
          </p:cNvSpPr>
          <p:nvPr>
            <p:ph type="title"/>
          </p:nvPr>
        </p:nvSpPr>
        <p:spPr/>
        <p:txBody>
          <a:bodyPr/>
          <a:lstStyle/>
          <a:p>
            <a:r>
              <a:rPr lang="en-US" dirty="0"/>
              <a:t>He went down also and killed a lion in a pit on a snowy day</a:t>
            </a:r>
          </a:p>
        </p:txBody>
      </p:sp>
    </p:spTree>
    <p:extLst>
      <p:ext uri="{BB962C8B-B14F-4D97-AF65-F5344CB8AC3E}">
        <p14:creationId xmlns:p14="http://schemas.microsoft.com/office/powerpoint/2010/main" val="2054499274"/>
      </p:ext>
    </p:ext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2000" y="106680"/>
            <a:ext cx="7620000" cy="6644640"/>
          </a:xfrm>
          <a:prstGeom prst="rect">
            <a:avLst/>
          </a:prstGeom>
        </p:spPr>
      </p:pic>
      <p:sp>
        <p:nvSpPr>
          <p:cNvPr id="2" name="Text Placeholder 1"/>
          <p:cNvSpPr>
            <a:spLocks noGrp="1"/>
          </p:cNvSpPr>
          <p:nvPr>
            <p:ph type="body" sz="quarter" idx="10"/>
          </p:nvPr>
        </p:nvSpPr>
        <p:spPr/>
        <p:txBody>
          <a:bodyPr/>
          <a:lstStyle/>
          <a:p>
            <a:r>
              <a:rPr lang="en-US" dirty="0"/>
              <a:t>Relief of an Egyptian Pharaoh stabbing an enemy with a spear, from Abu Simbel (illustration)</a:t>
            </a:r>
          </a:p>
        </p:txBody>
      </p:sp>
      <p:sp>
        <p:nvSpPr>
          <p:cNvPr id="3" name="Text Placeholder 2"/>
          <p:cNvSpPr>
            <a:spLocks noGrp="1"/>
          </p:cNvSpPr>
          <p:nvPr>
            <p:ph type="body" sz="quarter" idx="12"/>
          </p:nvPr>
        </p:nvSpPr>
        <p:spPr/>
        <p:txBody>
          <a:bodyPr/>
          <a:lstStyle/>
          <a:p>
            <a:r>
              <a:rPr lang="en-US"/>
              <a:t>23:21</a:t>
            </a:r>
          </a:p>
        </p:txBody>
      </p:sp>
      <p:sp>
        <p:nvSpPr>
          <p:cNvPr id="4" name="Title 3"/>
          <p:cNvSpPr>
            <a:spLocks noGrp="1"/>
          </p:cNvSpPr>
          <p:nvPr>
            <p:ph type="title"/>
          </p:nvPr>
        </p:nvSpPr>
        <p:spPr/>
        <p:txBody>
          <a:bodyPr/>
          <a:lstStyle/>
          <a:p>
            <a:r>
              <a:rPr lang="en-US" dirty="0"/>
              <a:t>He also killed an Egyptian, an impressive man</a:t>
            </a:r>
          </a:p>
        </p:txBody>
      </p:sp>
    </p:spTree>
    <p:extLst>
      <p:ext uri="{BB962C8B-B14F-4D97-AF65-F5344CB8AC3E}">
        <p14:creationId xmlns:p14="http://schemas.microsoft.com/office/powerpoint/2010/main" val="1908774213"/>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Cubit measuring stick, from Saqqara, 13th century BC</a:t>
            </a:r>
          </a:p>
        </p:txBody>
      </p:sp>
      <p:sp>
        <p:nvSpPr>
          <p:cNvPr id="3" name="Text Placeholder 2"/>
          <p:cNvSpPr>
            <a:spLocks noGrp="1"/>
          </p:cNvSpPr>
          <p:nvPr>
            <p:ph type="body" sz="quarter" idx="12"/>
          </p:nvPr>
        </p:nvSpPr>
        <p:spPr/>
        <p:txBody>
          <a:bodyPr/>
          <a:lstStyle/>
          <a:p>
            <a:r>
              <a:rPr lang="en-US"/>
              <a:t>23:21</a:t>
            </a:r>
          </a:p>
        </p:txBody>
      </p:sp>
      <p:sp>
        <p:nvSpPr>
          <p:cNvPr id="4" name="Title 3"/>
          <p:cNvSpPr>
            <a:spLocks noGrp="1"/>
          </p:cNvSpPr>
          <p:nvPr>
            <p:ph type="title"/>
          </p:nvPr>
        </p:nvSpPr>
        <p:spPr/>
        <p:txBody>
          <a:bodyPr/>
          <a:lstStyle/>
          <a:p>
            <a:r>
              <a:rPr lang="en-US" dirty="0"/>
              <a:t>He also killed an Egyptian, an impressive man</a:t>
            </a:r>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l="4857" r="7560" b="7834"/>
          <a:stretch/>
        </p:blipFill>
        <p:spPr>
          <a:xfrm>
            <a:off x="0" y="2019300"/>
            <a:ext cx="9144000" cy="2819400"/>
          </a:xfrm>
          <a:prstGeom prst="rect">
            <a:avLst/>
          </a:prstGeom>
        </p:spPr>
      </p:pic>
    </p:spTree>
    <p:extLst>
      <p:ext uri="{BB962C8B-B14F-4D97-AF65-F5344CB8AC3E}">
        <p14:creationId xmlns:p14="http://schemas.microsoft.com/office/powerpoint/2010/main" val="141272619"/>
      </p:ext>
    </p:extLst>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t="11731" r="9775" b="1955"/>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Mat weavers at their looms, circa 1890</a:t>
            </a:r>
          </a:p>
        </p:txBody>
      </p:sp>
      <p:sp>
        <p:nvSpPr>
          <p:cNvPr id="3" name="Text Placeholder 2"/>
          <p:cNvSpPr>
            <a:spLocks noGrp="1"/>
          </p:cNvSpPr>
          <p:nvPr>
            <p:ph type="body" sz="quarter" idx="12"/>
          </p:nvPr>
        </p:nvSpPr>
        <p:spPr/>
        <p:txBody>
          <a:bodyPr/>
          <a:lstStyle/>
          <a:p>
            <a:r>
              <a:rPr lang="en-US"/>
              <a:t>23:21</a:t>
            </a:r>
          </a:p>
        </p:txBody>
      </p:sp>
      <p:sp>
        <p:nvSpPr>
          <p:cNvPr id="4" name="Title 3"/>
          <p:cNvSpPr>
            <a:spLocks noGrp="1"/>
          </p:cNvSpPr>
          <p:nvPr>
            <p:ph type="title"/>
          </p:nvPr>
        </p:nvSpPr>
        <p:spPr/>
        <p:txBody>
          <a:bodyPr/>
          <a:lstStyle/>
          <a:p>
            <a:r>
              <a:rPr lang="en-US" dirty="0"/>
              <a:t>He also killed an Egyptian, an impressive man</a:t>
            </a:r>
          </a:p>
        </p:txBody>
      </p:sp>
    </p:spTree>
    <p:extLst>
      <p:ext uri="{BB962C8B-B14F-4D97-AF65-F5344CB8AC3E}">
        <p14:creationId xmlns:p14="http://schemas.microsoft.com/office/powerpoint/2010/main" val="1793981749"/>
      </p:ext>
    </p:extLst>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C:\Users\Kris\Documents\Bolen\PCB size\19 Persia-pcb\Persepolis staircase reliefs\Palace of Darius southern staircase\Persepolis palace of Darius southern staircase, face of Persian soldier with spear, bow and quiver, straight cap, tb0506181245.jpg"/>
          <p:cNvPicPr>
            <a:picLocks noChangeAspect="1" noChangeArrowheads="1"/>
          </p:cNvPicPr>
          <p:nvPr/>
        </p:nvPicPr>
        <p:blipFill rotWithShape="1">
          <a:blip r:embed="rId3">
            <a:extLst>
              <a:ext uri="{28A0092B-C50C-407E-A947-70E740481C1C}">
                <a14:useLocalDpi xmlns:a14="http://schemas.microsoft.com/office/drawing/2010/main" val="0"/>
              </a:ext>
            </a:extLst>
          </a:blip>
          <a:srcRect l="5856"/>
          <a:stretch/>
        </p:blipFill>
        <p:spPr bwMode="auto">
          <a:xfrm>
            <a:off x="0" y="379413"/>
            <a:ext cx="9144000" cy="6478587"/>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Persian soldier with a spear, from Persepolis, circa 500 BC</a:t>
            </a:r>
          </a:p>
        </p:txBody>
      </p:sp>
      <p:sp>
        <p:nvSpPr>
          <p:cNvPr id="3" name="Text Placeholder 2"/>
          <p:cNvSpPr>
            <a:spLocks noGrp="1"/>
          </p:cNvSpPr>
          <p:nvPr>
            <p:ph type="body" sz="quarter" idx="12"/>
          </p:nvPr>
        </p:nvSpPr>
        <p:spPr/>
        <p:txBody>
          <a:bodyPr/>
          <a:lstStyle/>
          <a:p>
            <a:r>
              <a:rPr lang="en-US"/>
              <a:t>23:21</a:t>
            </a:r>
          </a:p>
        </p:txBody>
      </p:sp>
      <p:sp>
        <p:nvSpPr>
          <p:cNvPr id="4" name="Title 3"/>
          <p:cNvSpPr>
            <a:spLocks noGrp="1"/>
          </p:cNvSpPr>
          <p:nvPr>
            <p:ph type="title"/>
          </p:nvPr>
        </p:nvSpPr>
        <p:spPr/>
        <p:txBody>
          <a:bodyPr/>
          <a:lstStyle/>
          <a:p>
            <a:r>
              <a:rPr lang="en-US" dirty="0"/>
              <a:t>The Egyptian had a spear in his hand</a:t>
            </a:r>
          </a:p>
        </p:txBody>
      </p:sp>
    </p:spTree>
    <p:extLst>
      <p:ext uri="{BB962C8B-B14F-4D97-AF65-F5344CB8AC3E}">
        <p14:creationId xmlns:p14="http://schemas.microsoft.com/office/powerpoint/2010/main" val="686431685"/>
      </p:ext>
    </p:extLst>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7"/>
          <p:cNvGrpSpPr/>
          <p:nvPr/>
        </p:nvGrpSpPr>
        <p:grpSpPr>
          <a:xfrm>
            <a:off x="1829504" y="333590"/>
            <a:ext cx="5484993" cy="6186082"/>
            <a:chOff x="1829504" y="333590"/>
            <a:chExt cx="5484993" cy="6186082"/>
          </a:xfrm>
        </p:grpSpPr>
        <p:pic>
          <p:nvPicPr>
            <p:cNvPr id="7" name="Picture 6"/>
            <p:cNvPicPr>
              <a:picLocks noChangeAspect="1"/>
            </p:cNvPicPr>
            <p:nvPr/>
          </p:nvPicPr>
          <p:blipFill rotWithShape="1">
            <a:blip r:embed="rId3">
              <a:extLst>
                <a:ext uri="{28A0092B-C50C-407E-A947-70E740481C1C}">
                  <a14:useLocalDpi xmlns:a14="http://schemas.microsoft.com/office/drawing/2010/main" val="0"/>
                </a:ext>
              </a:extLst>
            </a:blip>
            <a:srcRect t="7776" b="17223"/>
            <a:stretch/>
          </p:blipFill>
          <p:spPr>
            <a:xfrm>
              <a:off x="1829504" y="333590"/>
              <a:ext cx="5484993" cy="6186082"/>
            </a:xfrm>
            <a:prstGeom prst="rect">
              <a:avLst/>
            </a:prstGeom>
          </p:spPr>
        </p:pic>
        <p:pic>
          <p:nvPicPr>
            <p:cNvPr id="10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178914" y="2907506"/>
              <a:ext cx="1138420" cy="10810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2" name="Text Placeholder 1"/>
          <p:cNvSpPr>
            <a:spLocks noGrp="1"/>
          </p:cNvSpPr>
          <p:nvPr>
            <p:ph type="body" sz="quarter" idx="10"/>
          </p:nvPr>
        </p:nvSpPr>
        <p:spPr/>
        <p:txBody>
          <a:bodyPr/>
          <a:lstStyle/>
          <a:p>
            <a:r>
              <a:rPr lang="en-US" dirty="0"/>
              <a:t>Bronze statue of Hercules, probably from a </a:t>
            </a:r>
            <a:r>
              <a:rPr lang="en-US" i="1" dirty="0" err="1"/>
              <a:t>lararium</a:t>
            </a:r>
            <a:r>
              <a:rPr lang="en-US" dirty="0"/>
              <a:t>, 1st century AD</a:t>
            </a:r>
          </a:p>
        </p:txBody>
      </p:sp>
      <p:sp>
        <p:nvSpPr>
          <p:cNvPr id="3" name="Text Placeholder 2"/>
          <p:cNvSpPr>
            <a:spLocks noGrp="1"/>
          </p:cNvSpPr>
          <p:nvPr>
            <p:ph type="body" sz="quarter" idx="12"/>
          </p:nvPr>
        </p:nvSpPr>
        <p:spPr/>
        <p:txBody>
          <a:bodyPr/>
          <a:lstStyle/>
          <a:p>
            <a:r>
              <a:rPr lang="en-US" dirty="0"/>
              <a:t>23:21</a:t>
            </a:r>
          </a:p>
        </p:txBody>
      </p:sp>
      <p:sp>
        <p:nvSpPr>
          <p:cNvPr id="4" name="Title 3"/>
          <p:cNvSpPr>
            <a:spLocks noGrp="1"/>
          </p:cNvSpPr>
          <p:nvPr>
            <p:ph type="title"/>
          </p:nvPr>
        </p:nvSpPr>
        <p:spPr/>
        <p:txBody>
          <a:bodyPr/>
          <a:lstStyle/>
          <a:p>
            <a:r>
              <a:rPr lang="en-US" dirty="0"/>
              <a:t>The Egyptian had a spear in his hand, but </a:t>
            </a:r>
            <a:r>
              <a:rPr lang="en-US" dirty="0" err="1"/>
              <a:t>Benaiah</a:t>
            </a:r>
            <a:r>
              <a:rPr lang="en-US" dirty="0"/>
              <a:t> approached him with only a club</a:t>
            </a:r>
          </a:p>
        </p:txBody>
      </p:sp>
    </p:spTree>
    <p:extLst>
      <p:ext uri="{BB962C8B-B14F-4D97-AF65-F5344CB8AC3E}">
        <p14:creationId xmlns:p14="http://schemas.microsoft.com/office/powerpoint/2010/main" val="3169880061"/>
      </p:ext>
    </p:extLst>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Kris\Documents\Bolen\Etruscan, figurine of warrior wearing helmet and holding spear, 7th c BC, cm17062707702c.jpg"/>
          <p:cNvPicPr>
            <a:picLocks noChangeAspect="1" noChangeArrowheads="1"/>
          </p:cNvPicPr>
          <p:nvPr/>
        </p:nvPicPr>
        <p:blipFill rotWithShape="1">
          <a:blip r:embed="rId3">
            <a:extLst>
              <a:ext uri="{28A0092B-C50C-407E-A947-70E740481C1C}">
                <a14:useLocalDpi xmlns:a14="http://schemas.microsoft.com/office/drawing/2010/main" val="0"/>
              </a:ext>
            </a:extLst>
          </a:blip>
          <a:srcRect b="10113"/>
          <a:stretch/>
        </p:blipFill>
        <p:spPr bwMode="auto">
          <a:xfrm>
            <a:off x="0" y="134276"/>
            <a:ext cx="9144000" cy="6535465"/>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Figurine of an Etruscan warrior wearing a helmet and holding a spear, 7th century BC</a:t>
            </a:r>
          </a:p>
        </p:txBody>
      </p:sp>
      <p:sp>
        <p:nvSpPr>
          <p:cNvPr id="3" name="Text Placeholder 2"/>
          <p:cNvSpPr>
            <a:spLocks noGrp="1"/>
          </p:cNvSpPr>
          <p:nvPr>
            <p:ph type="body" sz="quarter" idx="12"/>
          </p:nvPr>
        </p:nvSpPr>
        <p:spPr/>
        <p:txBody>
          <a:bodyPr/>
          <a:lstStyle/>
          <a:p>
            <a:r>
              <a:rPr lang="en-US" dirty="0"/>
              <a:t>23:21</a:t>
            </a:r>
          </a:p>
        </p:txBody>
      </p:sp>
      <p:sp>
        <p:nvSpPr>
          <p:cNvPr id="4" name="Title 3"/>
          <p:cNvSpPr>
            <a:spLocks noGrp="1"/>
          </p:cNvSpPr>
          <p:nvPr>
            <p:ph type="title"/>
          </p:nvPr>
        </p:nvSpPr>
        <p:spPr/>
        <p:txBody>
          <a:bodyPr/>
          <a:lstStyle/>
          <a:p>
            <a:r>
              <a:rPr lang="en-US" dirty="0"/>
              <a:t>Then he snatched the spear out of the Egyptian’s hand and killed him with his own spear</a:t>
            </a:r>
          </a:p>
        </p:txBody>
      </p:sp>
    </p:spTree>
    <p:extLst>
      <p:ext uri="{BB962C8B-B14F-4D97-AF65-F5344CB8AC3E}">
        <p14:creationId xmlns:p14="http://schemas.microsoft.com/office/powerpoint/2010/main" val="1279369332"/>
      </p:ext>
    </p:extLst>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Screen Shot 2016-02-02 at 4.46.41 PM.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32387" y="0"/>
            <a:ext cx="7079226" cy="6858000"/>
          </a:xfrm>
          <a:prstGeom prst="rect">
            <a:avLst/>
          </a:prstGeom>
        </p:spPr>
      </p:pic>
      <p:sp>
        <p:nvSpPr>
          <p:cNvPr id="2" name="Text Placeholder 1"/>
          <p:cNvSpPr>
            <a:spLocks noGrp="1"/>
          </p:cNvSpPr>
          <p:nvPr>
            <p:ph type="body" sz="quarter" idx="10"/>
          </p:nvPr>
        </p:nvSpPr>
        <p:spPr/>
        <p:txBody>
          <a:bodyPr/>
          <a:lstStyle/>
          <a:p>
            <a:r>
              <a:rPr lang="en-US" dirty="0"/>
              <a:t>Relief of a fight in mountainous territory, reign of Sennacherib (sketch)</a:t>
            </a:r>
          </a:p>
        </p:txBody>
      </p:sp>
      <p:sp>
        <p:nvSpPr>
          <p:cNvPr id="3" name="Text Placeholder 2"/>
          <p:cNvSpPr>
            <a:spLocks noGrp="1"/>
          </p:cNvSpPr>
          <p:nvPr>
            <p:ph type="body" sz="quarter" idx="12"/>
          </p:nvPr>
        </p:nvSpPr>
        <p:spPr/>
        <p:txBody>
          <a:bodyPr/>
          <a:lstStyle/>
          <a:p>
            <a:r>
              <a:rPr lang="en-US" dirty="0"/>
              <a:t>23:21</a:t>
            </a:r>
          </a:p>
        </p:txBody>
      </p:sp>
      <p:sp>
        <p:nvSpPr>
          <p:cNvPr id="4" name="Title 3"/>
          <p:cNvSpPr>
            <a:spLocks noGrp="1"/>
          </p:cNvSpPr>
          <p:nvPr>
            <p:ph type="title"/>
          </p:nvPr>
        </p:nvSpPr>
        <p:spPr/>
        <p:txBody>
          <a:bodyPr/>
          <a:lstStyle/>
          <a:p>
            <a:r>
              <a:rPr lang="en-US" dirty="0"/>
              <a:t>Then he snatched the spear out of the Egyptian’s hand and killed him with his own spear</a:t>
            </a:r>
          </a:p>
        </p:txBody>
      </p:sp>
    </p:spTree>
    <p:extLst>
      <p:ext uri="{BB962C8B-B14F-4D97-AF65-F5344CB8AC3E}">
        <p14:creationId xmlns:p14="http://schemas.microsoft.com/office/powerpoint/2010/main" val="2203766257"/>
      </p:ext>
    </p:extLst>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Kris\Documents\Bolen\02 HVHL\48 People of Palestine\Bedouin Men\Bedouin warriors, mat06824.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Bedouin warriors, circa 1910</a:t>
            </a:r>
          </a:p>
        </p:txBody>
      </p:sp>
      <p:sp>
        <p:nvSpPr>
          <p:cNvPr id="3" name="Text Placeholder 2"/>
          <p:cNvSpPr>
            <a:spLocks noGrp="1"/>
          </p:cNvSpPr>
          <p:nvPr>
            <p:ph type="body" sz="quarter" idx="12"/>
          </p:nvPr>
        </p:nvSpPr>
        <p:spPr/>
        <p:txBody>
          <a:bodyPr/>
          <a:lstStyle/>
          <a:p>
            <a:r>
              <a:rPr lang="en-US" dirty="0"/>
              <a:t>23:22</a:t>
            </a:r>
          </a:p>
        </p:txBody>
      </p:sp>
      <p:sp>
        <p:nvSpPr>
          <p:cNvPr id="4" name="Title 3"/>
          <p:cNvSpPr>
            <a:spLocks noGrp="1"/>
          </p:cNvSpPr>
          <p:nvPr>
            <p:ph type="title"/>
          </p:nvPr>
        </p:nvSpPr>
        <p:spPr/>
        <p:txBody>
          <a:bodyPr/>
          <a:lstStyle/>
          <a:p>
            <a:r>
              <a:rPr lang="en-US" dirty="0"/>
              <a:t>These are the acts of Benaiah the son of </a:t>
            </a:r>
            <a:r>
              <a:rPr lang="en-US" dirty="0" err="1"/>
              <a:t>Jehoiada</a:t>
            </a:r>
            <a:r>
              <a:rPr lang="en-US" dirty="0"/>
              <a:t>, and he had a name alongside the three</a:t>
            </a:r>
          </a:p>
        </p:txBody>
      </p:sp>
    </p:spTree>
    <p:extLst>
      <p:ext uri="{BB962C8B-B14F-4D97-AF65-F5344CB8AC3E}">
        <p14:creationId xmlns:p14="http://schemas.microsoft.com/office/powerpoint/2010/main" val="148889589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Statue of King David on Mount Zion</a:t>
            </a:r>
          </a:p>
        </p:txBody>
      </p:sp>
      <p:sp>
        <p:nvSpPr>
          <p:cNvPr id="3" name="Text Placeholder 2"/>
          <p:cNvSpPr>
            <a:spLocks noGrp="1"/>
          </p:cNvSpPr>
          <p:nvPr>
            <p:ph type="body" sz="quarter" idx="12"/>
          </p:nvPr>
        </p:nvSpPr>
        <p:spPr/>
        <p:txBody>
          <a:bodyPr/>
          <a:lstStyle/>
          <a:p>
            <a:r>
              <a:rPr lang="en-US" dirty="0"/>
              <a:t>23:1</a:t>
            </a:r>
          </a:p>
        </p:txBody>
      </p:sp>
      <p:sp>
        <p:nvSpPr>
          <p:cNvPr id="4" name="Title 3"/>
          <p:cNvSpPr>
            <a:spLocks noGrp="1"/>
          </p:cNvSpPr>
          <p:nvPr>
            <p:ph type="title"/>
          </p:nvPr>
        </p:nvSpPr>
        <p:spPr/>
        <p:txBody>
          <a:bodyPr/>
          <a:lstStyle/>
          <a:p>
            <a:r>
              <a:rPr lang="en-US" dirty="0"/>
              <a:t>And the sweet psalmist of Israel</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65760"/>
            <a:ext cx="9144000" cy="6126480"/>
          </a:xfrm>
          <a:prstGeom prst="rect">
            <a:avLst/>
          </a:prstGeom>
        </p:spPr>
      </p:pic>
    </p:spTree>
    <p:extLst>
      <p:ext uri="{BB962C8B-B14F-4D97-AF65-F5344CB8AC3E}">
        <p14:creationId xmlns:p14="http://schemas.microsoft.com/office/powerpoint/2010/main" val="152264993"/>
      </p:ext>
    </p:extLst>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Relief of Assyrian soldiers (sketch)</a:t>
            </a:r>
          </a:p>
        </p:txBody>
      </p:sp>
      <p:sp>
        <p:nvSpPr>
          <p:cNvPr id="3" name="Text Placeholder 2"/>
          <p:cNvSpPr>
            <a:spLocks noGrp="1"/>
          </p:cNvSpPr>
          <p:nvPr>
            <p:ph type="body" sz="quarter" idx="12"/>
          </p:nvPr>
        </p:nvSpPr>
        <p:spPr/>
        <p:txBody>
          <a:bodyPr/>
          <a:lstStyle/>
          <a:p>
            <a:r>
              <a:rPr lang="en-US" dirty="0"/>
              <a:t>23:23</a:t>
            </a:r>
          </a:p>
        </p:txBody>
      </p:sp>
      <p:sp>
        <p:nvSpPr>
          <p:cNvPr id="4" name="Title 3"/>
          <p:cNvSpPr>
            <a:spLocks noGrp="1"/>
          </p:cNvSpPr>
          <p:nvPr>
            <p:ph type="title"/>
          </p:nvPr>
        </p:nvSpPr>
        <p:spPr/>
        <p:txBody>
          <a:bodyPr/>
          <a:lstStyle/>
          <a:p>
            <a:r>
              <a:rPr lang="en-US" dirty="0"/>
              <a:t>He was more renowned than the thirty</a:t>
            </a:r>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626" y="1402767"/>
            <a:ext cx="9144000" cy="2026639"/>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3459449"/>
            <a:ext cx="9144000" cy="2335209"/>
          </a:xfrm>
          <a:prstGeom prst="rect">
            <a:avLst/>
          </a:prstGeom>
        </p:spPr>
      </p:pic>
    </p:spTree>
    <p:extLst>
      <p:ext uri="{BB962C8B-B14F-4D97-AF65-F5344CB8AC3E}">
        <p14:creationId xmlns:p14="http://schemas.microsoft.com/office/powerpoint/2010/main" val="148649053"/>
      </p:ext>
    </p:extLst>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Relief of soldiers, from the King’s Gate Royal Buttress at Carchemish, 9th century BC</a:t>
            </a:r>
          </a:p>
        </p:txBody>
      </p:sp>
      <p:sp>
        <p:nvSpPr>
          <p:cNvPr id="3" name="Text Placeholder 2"/>
          <p:cNvSpPr>
            <a:spLocks noGrp="1"/>
          </p:cNvSpPr>
          <p:nvPr>
            <p:ph type="body" sz="quarter" idx="12"/>
          </p:nvPr>
        </p:nvSpPr>
        <p:spPr/>
        <p:txBody>
          <a:bodyPr/>
          <a:lstStyle/>
          <a:p>
            <a:r>
              <a:rPr lang="en-US" dirty="0"/>
              <a:t>23:23</a:t>
            </a:r>
          </a:p>
        </p:txBody>
      </p:sp>
      <p:sp>
        <p:nvSpPr>
          <p:cNvPr id="4" name="Title 3"/>
          <p:cNvSpPr>
            <a:spLocks noGrp="1"/>
          </p:cNvSpPr>
          <p:nvPr>
            <p:ph type="title"/>
          </p:nvPr>
        </p:nvSpPr>
        <p:spPr/>
        <p:txBody>
          <a:bodyPr/>
          <a:lstStyle/>
          <a:p>
            <a:r>
              <a:rPr lang="en-US" dirty="0"/>
              <a:t>But he was not equal to the three</a:t>
            </a:r>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b="4963"/>
          <a:stretch/>
        </p:blipFill>
        <p:spPr>
          <a:xfrm>
            <a:off x="0" y="723900"/>
            <a:ext cx="9144000" cy="5431335"/>
          </a:xfrm>
          <a:prstGeom prst="rect">
            <a:avLst/>
          </a:prstGeom>
        </p:spPr>
      </p:pic>
    </p:spTree>
    <p:extLst>
      <p:ext uri="{BB962C8B-B14F-4D97-AF65-F5344CB8AC3E}">
        <p14:creationId xmlns:p14="http://schemas.microsoft.com/office/powerpoint/2010/main" val="1244587504"/>
      </p:ext>
    </p:extLst>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52400"/>
            <a:ext cx="9144000" cy="6553200"/>
          </a:xfrm>
          <a:prstGeom prst="rect">
            <a:avLst/>
          </a:prstGeom>
        </p:spPr>
      </p:pic>
      <p:sp>
        <p:nvSpPr>
          <p:cNvPr id="2" name="Text Placeholder 1"/>
          <p:cNvSpPr>
            <a:spLocks noGrp="1"/>
          </p:cNvSpPr>
          <p:nvPr>
            <p:ph type="body" sz="quarter" idx="10"/>
          </p:nvPr>
        </p:nvSpPr>
        <p:spPr/>
        <p:txBody>
          <a:bodyPr/>
          <a:lstStyle/>
          <a:p>
            <a:r>
              <a:rPr lang="en-US" dirty="0"/>
              <a:t>Ashurnasirpal II with armed bodyguards, from Nimrud, 9th century BC</a:t>
            </a:r>
          </a:p>
        </p:txBody>
      </p:sp>
      <p:sp>
        <p:nvSpPr>
          <p:cNvPr id="3" name="Text Placeholder 2"/>
          <p:cNvSpPr>
            <a:spLocks noGrp="1"/>
          </p:cNvSpPr>
          <p:nvPr>
            <p:ph type="body" sz="quarter" idx="12"/>
          </p:nvPr>
        </p:nvSpPr>
        <p:spPr/>
        <p:txBody>
          <a:bodyPr/>
          <a:lstStyle/>
          <a:p>
            <a:r>
              <a:rPr lang="en-US" dirty="0"/>
              <a:t>23:23</a:t>
            </a:r>
          </a:p>
        </p:txBody>
      </p:sp>
      <p:sp>
        <p:nvSpPr>
          <p:cNvPr id="4" name="Title 3"/>
          <p:cNvSpPr>
            <a:spLocks noGrp="1"/>
          </p:cNvSpPr>
          <p:nvPr>
            <p:ph type="title"/>
          </p:nvPr>
        </p:nvSpPr>
        <p:spPr/>
        <p:txBody>
          <a:bodyPr/>
          <a:lstStyle/>
          <a:p>
            <a:r>
              <a:rPr lang="en-US" dirty="0"/>
              <a:t>David set him over his bodyguard</a:t>
            </a:r>
          </a:p>
        </p:txBody>
      </p:sp>
    </p:spTree>
    <p:extLst>
      <p:ext uri="{BB962C8B-B14F-4D97-AF65-F5344CB8AC3E}">
        <p14:creationId xmlns:p14="http://schemas.microsoft.com/office/powerpoint/2010/main" val="3737937636"/>
      </p:ext>
    </p:extLst>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Relief of Sennacherib with guards, a chariot, and trumpeters (sketch)</a:t>
            </a:r>
          </a:p>
        </p:txBody>
      </p:sp>
      <p:sp>
        <p:nvSpPr>
          <p:cNvPr id="3" name="Text Placeholder 2"/>
          <p:cNvSpPr>
            <a:spLocks noGrp="1"/>
          </p:cNvSpPr>
          <p:nvPr>
            <p:ph type="body" sz="quarter" idx="12"/>
          </p:nvPr>
        </p:nvSpPr>
        <p:spPr/>
        <p:txBody>
          <a:bodyPr/>
          <a:lstStyle/>
          <a:p>
            <a:r>
              <a:rPr lang="en-US" dirty="0"/>
              <a:t>23:23</a:t>
            </a:r>
          </a:p>
        </p:txBody>
      </p:sp>
      <p:sp>
        <p:nvSpPr>
          <p:cNvPr id="4" name="Title 3"/>
          <p:cNvSpPr>
            <a:spLocks noGrp="1"/>
          </p:cNvSpPr>
          <p:nvPr>
            <p:ph type="title"/>
          </p:nvPr>
        </p:nvSpPr>
        <p:spPr/>
        <p:txBody>
          <a:bodyPr/>
          <a:lstStyle/>
          <a:p>
            <a:r>
              <a:rPr lang="en-US" dirty="0"/>
              <a:t>David set him over his bodyguard</a:t>
            </a:r>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7946"/>
          <a:stretch/>
        </p:blipFill>
        <p:spPr>
          <a:xfrm>
            <a:off x="0" y="1059512"/>
            <a:ext cx="9144000" cy="4738976"/>
          </a:xfrm>
          <a:prstGeom prst="rect">
            <a:avLst/>
          </a:prstGeom>
        </p:spPr>
      </p:pic>
    </p:spTree>
    <p:extLst>
      <p:ext uri="{BB962C8B-B14F-4D97-AF65-F5344CB8AC3E}">
        <p14:creationId xmlns:p14="http://schemas.microsoft.com/office/powerpoint/2010/main" val="549501143"/>
      </p:ext>
    </p:extLst>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Gazelle at el-Qubeibeh church of Emmaus, tb021705552.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Gazelle at Emmaus Church in El-</a:t>
            </a:r>
            <a:r>
              <a:rPr lang="en-US" dirty="0" err="1"/>
              <a:t>Qubeibeh</a:t>
            </a:r>
            <a:endParaRPr lang="en-US" dirty="0"/>
          </a:p>
        </p:txBody>
      </p:sp>
      <p:sp>
        <p:nvSpPr>
          <p:cNvPr id="3" name="Text Placeholder 2"/>
          <p:cNvSpPr>
            <a:spLocks noGrp="1"/>
          </p:cNvSpPr>
          <p:nvPr>
            <p:ph type="body" sz="quarter" idx="12"/>
          </p:nvPr>
        </p:nvSpPr>
        <p:spPr/>
        <p:txBody>
          <a:bodyPr/>
          <a:lstStyle/>
          <a:p>
            <a:r>
              <a:rPr lang="en-US" dirty="0"/>
              <a:t>23:24</a:t>
            </a:r>
          </a:p>
        </p:txBody>
      </p:sp>
      <p:sp>
        <p:nvSpPr>
          <p:cNvPr id="4" name="Title 3"/>
          <p:cNvSpPr>
            <a:spLocks noGrp="1"/>
          </p:cNvSpPr>
          <p:nvPr>
            <p:ph type="title"/>
          </p:nvPr>
        </p:nvSpPr>
        <p:spPr/>
        <p:txBody>
          <a:bodyPr/>
          <a:lstStyle/>
          <a:p>
            <a:r>
              <a:rPr lang="en-US" dirty="0"/>
              <a:t>Asahel the brother of Joab was one of the thirty</a:t>
            </a:r>
          </a:p>
        </p:txBody>
      </p:sp>
    </p:spTree>
    <p:extLst>
      <p:ext uri="{BB962C8B-B14F-4D97-AF65-F5344CB8AC3E}">
        <p14:creationId xmlns:p14="http://schemas.microsoft.com/office/powerpoint/2010/main" val="1374986499"/>
      </p:ext>
    </p:extLst>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4228"/>
            <a:ext cx="9144000" cy="6829544"/>
          </a:xfrm>
          <a:prstGeom prst="rect">
            <a:avLst/>
          </a:prstGeom>
        </p:spPr>
      </p:pic>
      <p:sp>
        <p:nvSpPr>
          <p:cNvPr id="2" name="Text Placeholder 1"/>
          <p:cNvSpPr>
            <a:spLocks noGrp="1"/>
          </p:cNvSpPr>
          <p:nvPr>
            <p:ph type="body" sz="quarter" idx="10"/>
          </p:nvPr>
        </p:nvSpPr>
        <p:spPr/>
        <p:txBody>
          <a:bodyPr/>
          <a:lstStyle/>
          <a:p>
            <a:r>
              <a:rPr lang="en-US" dirty="0"/>
              <a:t>Bethlehem of Judah (aerial view from the west)</a:t>
            </a:r>
          </a:p>
        </p:txBody>
      </p:sp>
      <p:sp>
        <p:nvSpPr>
          <p:cNvPr id="3" name="Text Placeholder 2"/>
          <p:cNvSpPr>
            <a:spLocks noGrp="1"/>
          </p:cNvSpPr>
          <p:nvPr>
            <p:ph type="body" sz="quarter" idx="12"/>
          </p:nvPr>
        </p:nvSpPr>
        <p:spPr/>
        <p:txBody>
          <a:bodyPr/>
          <a:lstStyle/>
          <a:p>
            <a:r>
              <a:rPr lang="en-US" dirty="0"/>
              <a:t>23:24</a:t>
            </a:r>
          </a:p>
        </p:txBody>
      </p:sp>
      <p:sp>
        <p:nvSpPr>
          <p:cNvPr id="4" name="Title 3"/>
          <p:cNvSpPr>
            <a:spLocks noGrp="1"/>
          </p:cNvSpPr>
          <p:nvPr>
            <p:ph type="title"/>
          </p:nvPr>
        </p:nvSpPr>
        <p:spPr/>
        <p:txBody>
          <a:bodyPr/>
          <a:lstStyle/>
          <a:p>
            <a:r>
              <a:rPr lang="en-US" dirty="0"/>
              <a:t>Asahel the brother of Joab was one of the thirty</a:t>
            </a:r>
          </a:p>
        </p:txBody>
      </p:sp>
    </p:spTree>
    <p:extLst>
      <p:ext uri="{BB962C8B-B14F-4D97-AF65-F5344CB8AC3E}">
        <p14:creationId xmlns:p14="http://schemas.microsoft.com/office/powerpoint/2010/main" val="3513004802"/>
      </p:ext>
    </p:extLst>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4228"/>
            <a:ext cx="9144000" cy="6829544"/>
          </a:xfrm>
          <a:prstGeom prst="rect">
            <a:avLst/>
          </a:prstGeom>
        </p:spPr>
      </p:pic>
      <p:sp>
        <p:nvSpPr>
          <p:cNvPr id="2" name="Text Placeholder 1"/>
          <p:cNvSpPr>
            <a:spLocks noGrp="1"/>
          </p:cNvSpPr>
          <p:nvPr>
            <p:ph type="body" sz="quarter" idx="10"/>
          </p:nvPr>
        </p:nvSpPr>
        <p:spPr/>
        <p:txBody>
          <a:bodyPr/>
          <a:lstStyle/>
          <a:p>
            <a:r>
              <a:rPr lang="en-US" dirty="0"/>
              <a:t>Bethlehem of Judah (aerial view from the west)</a:t>
            </a:r>
          </a:p>
        </p:txBody>
      </p:sp>
      <p:sp>
        <p:nvSpPr>
          <p:cNvPr id="3" name="Text Placeholder 2"/>
          <p:cNvSpPr>
            <a:spLocks noGrp="1"/>
          </p:cNvSpPr>
          <p:nvPr>
            <p:ph type="body" sz="quarter" idx="12"/>
          </p:nvPr>
        </p:nvSpPr>
        <p:spPr/>
        <p:txBody>
          <a:bodyPr/>
          <a:lstStyle/>
          <a:p>
            <a:r>
              <a:rPr lang="en-US" dirty="0"/>
              <a:t>23:24</a:t>
            </a:r>
          </a:p>
        </p:txBody>
      </p:sp>
      <p:sp>
        <p:nvSpPr>
          <p:cNvPr id="4" name="Title 3"/>
          <p:cNvSpPr>
            <a:spLocks noGrp="1"/>
          </p:cNvSpPr>
          <p:nvPr>
            <p:ph type="title"/>
          </p:nvPr>
        </p:nvSpPr>
        <p:spPr/>
        <p:txBody>
          <a:bodyPr/>
          <a:lstStyle/>
          <a:p>
            <a:r>
              <a:rPr lang="en-US" dirty="0"/>
              <a:t>Asahel the brother of Joab was one of the thirty</a:t>
            </a:r>
          </a:p>
        </p:txBody>
      </p:sp>
      <p:sp>
        <p:nvSpPr>
          <p:cNvPr id="7" name="Text Box 1029">
            <a:extLst>
              <a:ext uri="{FF2B5EF4-FFF2-40B4-BE49-F238E27FC236}">
                <a16:creationId xmlns:a16="http://schemas.microsoft.com/office/drawing/2014/main" id="{1ACAA43D-71A3-4C3D-8A5A-CFF359141FCA}"/>
              </a:ext>
            </a:extLst>
          </p:cNvPr>
          <p:cNvSpPr txBox="1">
            <a:spLocks noChangeArrowheads="1"/>
          </p:cNvSpPr>
          <p:nvPr/>
        </p:nvSpPr>
        <p:spPr bwMode="auto">
          <a:xfrm>
            <a:off x="4818656" y="3448701"/>
            <a:ext cx="2464393" cy="400110"/>
          </a:xfrm>
          <a:prstGeom prst="rect">
            <a:avLst/>
          </a:prstGeom>
          <a:noFill/>
          <a:ln w="9525">
            <a:noFill/>
            <a:miter lim="800000"/>
            <a:headEnd/>
            <a:tailEnd/>
          </a:ln>
          <a:effectLst/>
        </p:spPr>
        <p:txBody>
          <a:bodyPr wrap="none">
            <a:spAutoFit/>
          </a:bodyPr>
          <a:lstStyle/>
          <a:p>
            <a:pPr fontAlgn="base">
              <a:spcBef>
                <a:spcPct val="0"/>
              </a:spcBef>
              <a:spcAft>
                <a:spcPct val="0"/>
              </a:spcAft>
              <a:defRPr/>
            </a:pPr>
            <a:r>
              <a:rPr lang="en-US" sz="2000" dirty="0">
                <a:solidFill>
                  <a:srgbClr val="FEFFFF"/>
                </a:solidFill>
                <a:effectLst>
                  <a:glow rad="76200">
                    <a:srgbClr val="010000">
                      <a:alpha val="60000"/>
                    </a:srgbClr>
                  </a:glow>
                </a:effectLst>
                <a:cs typeface="Calibri" pitchFamily="34" charset="0"/>
              </a:rPr>
              <a:t>Church of the Nativity</a:t>
            </a:r>
          </a:p>
        </p:txBody>
      </p:sp>
      <p:sp>
        <p:nvSpPr>
          <p:cNvPr id="8" name="Oval 7">
            <a:extLst>
              <a:ext uri="{FF2B5EF4-FFF2-40B4-BE49-F238E27FC236}">
                <a16:creationId xmlns:a16="http://schemas.microsoft.com/office/drawing/2014/main" id="{46CFB7DF-CB71-4C24-9574-E9DA114A5DBF}"/>
              </a:ext>
            </a:extLst>
          </p:cNvPr>
          <p:cNvSpPr/>
          <p:nvPr/>
        </p:nvSpPr>
        <p:spPr>
          <a:xfrm rot="21429638">
            <a:off x="3647841" y="2009926"/>
            <a:ext cx="2848486" cy="1124339"/>
          </a:xfrm>
          <a:prstGeom prst="ellipse">
            <a:avLst/>
          </a:prstGeom>
          <a:noFill/>
          <a:ln w="22225" cap="flat" cmpd="sng" algn="ctr">
            <a:solidFill>
              <a:srgbClr val="FEFFFF"/>
            </a:solidFill>
            <a:prstDash val="sysDash"/>
            <a:round/>
            <a:headEnd type="none" w="med" len="med"/>
            <a:tailEnd type="none" w="med" len="med"/>
          </a:ln>
          <a:effectLst>
            <a:glow rad="50800">
              <a:srgbClr val="010000">
                <a:alpha val="60000"/>
              </a:srgbClr>
            </a:glow>
            <a:outerShdw blurRad="40000" dist="20000" dir="5400000" rotWithShape="0">
              <a:srgbClr val="000000">
                <a:alpha val="38000"/>
              </a:srgbClr>
            </a:outerShdw>
          </a:effectLst>
        </p:spPr>
        <p:txBody>
          <a:bodyPr/>
          <a:lstStyle/>
          <a:p>
            <a:pPr fontAlgn="base">
              <a:spcBef>
                <a:spcPct val="0"/>
              </a:spcBef>
              <a:spcAft>
                <a:spcPct val="0"/>
              </a:spcAft>
            </a:pPr>
            <a:endParaRPr lang="en-US" sz="2400" kern="0">
              <a:solidFill>
                <a:srgbClr val="000000"/>
              </a:solidFill>
              <a:latin typeface="Arial"/>
              <a:ea typeface=""/>
              <a:cs typeface=""/>
            </a:endParaRPr>
          </a:p>
        </p:txBody>
      </p:sp>
      <p:sp>
        <p:nvSpPr>
          <p:cNvPr id="9" name="Text Box 1029">
            <a:extLst>
              <a:ext uri="{FF2B5EF4-FFF2-40B4-BE49-F238E27FC236}">
                <a16:creationId xmlns:a16="http://schemas.microsoft.com/office/drawing/2014/main" id="{B22D12AA-7B04-4FAC-B591-2A6A4056E287}"/>
              </a:ext>
            </a:extLst>
          </p:cNvPr>
          <p:cNvSpPr txBox="1">
            <a:spLocks noChangeArrowheads="1"/>
          </p:cNvSpPr>
          <p:nvPr/>
        </p:nvSpPr>
        <p:spPr bwMode="auto">
          <a:xfrm>
            <a:off x="3891556" y="2218152"/>
            <a:ext cx="2514600" cy="707886"/>
          </a:xfrm>
          <a:prstGeom prst="rect">
            <a:avLst/>
          </a:prstGeom>
          <a:noFill/>
          <a:ln w="9525">
            <a:noFill/>
            <a:miter lim="800000"/>
            <a:headEnd/>
            <a:tailEnd/>
          </a:ln>
          <a:effectLst/>
        </p:spPr>
        <p:txBody>
          <a:bodyPr wrap="square">
            <a:spAutoFit/>
          </a:bodyPr>
          <a:lstStyle/>
          <a:p>
            <a:pPr algn="ctr" fontAlgn="base">
              <a:spcBef>
                <a:spcPct val="0"/>
              </a:spcBef>
              <a:spcAft>
                <a:spcPct val="0"/>
              </a:spcAft>
              <a:defRPr/>
            </a:pPr>
            <a:r>
              <a:rPr lang="en-US" sz="2000" dirty="0">
                <a:solidFill>
                  <a:srgbClr val="FEFFFF"/>
                </a:solidFill>
                <a:effectLst>
                  <a:glow rad="76200">
                    <a:srgbClr val="010000">
                      <a:alpha val="60000"/>
                    </a:srgbClr>
                  </a:glow>
                </a:effectLst>
                <a:cs typeface="Calibri" pitchFamily="34" charset="0"/>
              </a:rPr>
              <a:t>approximate area of ancient village</a:t>
            </a:r>
          </a:p>
        </p:txBody>
      </p:sp>
      <p:sp>
        <p:nvSpPr>
          <p:cNvPr id="10" name="Line 9">
            <a:extLst>
              <a:ext uri="{FF2B5EF4-FFF2-40B4-BE49-F238E27FC236}">
                <a16:creationId xmlns:a16="http://schemas.microsoft.com/office/drawing/2014/main" id="{A4B3B233-C6AA-4A9B-8502-4B6051F65B5D}"/>
              </a:ext>
            </a:extLst>
          </p:cNvPr>
          <p:cNvSpPr>
            <a:spLocks noChangeShapeType="1"/>
          </p:cNvSpPr>
          <p:nvPr/>
        </p:nvSpPr>
        <p:spPr bwMode="auto">
          <a:xfrm flipH="1" flipV="1">
            <a:off x="5199656" y="3039036"/>
            <a:ext cx="337840" cy="409665"/>
          </a:xfrm>
          <a:prstGeom prst="line">
            <a:avLst/>
          </a:prstGeom>
          <a:noFill/>
          <a:ln w="22225" cap="flat" cmpd="sng" algn="ctr">
            <a:solidFill>
              <a:srgbClr val="FEFFFF"/>
            </a:solidFill>
            <a:prstDash val="solid"/>
            <a:round/>
            <a:headEnd type="none" w="med" len="med"/>
            <a:tailEnd type="triangle" w="med" len="med"/>
          </a:ln>
          <a:effectLst>
            <a:glow rad="50800">
              <a:srgbClr val="010000">
                <a:alpha val="60000"/>
              </a:srgbClr>
            </a:glow>
            <a:outerShdw blurRad="40000" dist="20000" dir="5400000" rotWithShape="0">
              <a:srgbClr val="000000">
                <a:alpha val="38000"/>
              </a:srgbClr>
            </a:outerShdw>
          </a:effec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2400" b="0" i="0" u="none" strike="noStrike" kern="0" cap="none" spc="0" normalizeH="0" baseline="0" noProof="0" dirty="0">
              <a:ln>
                <a:noFill/>
              </a:ln>
              <a:solidFill>
                <a:srgbClr val="000000"/>
              </a:solidFill>
              <a:effectLst/>
              <a:uLnTx/>
              <a:uFillTx/>
              <a:latin typeface="Arial"/>
              <a:ea typeface=""/>
              <a:cs typeface=""/>
            </a:endParaRPr>
          </a:p>
        </p:txBody>
      </p:sp>
    </p:spTree>
    <p:extLst>
      <p:ext uri="{BB962C8B-B14F-4D97-AF65-F5344CB8AC3E}">
        <p14:creationId xmlns:p14="http://schemas.microsoft.com/office/powerpoint/2010/main" val="3419182277"/>
      </p:ext>
    </p:extLst>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01851"/>
            <a:ext cx="9144000" cy="6654298"/>
          </a:xfrm>
          <a:prstGeom prst="rect">
            <a:avLst/>
          </a:prstGeom>
        </p:spPr>
      </p:pic>
      <p:sp>
        <p:nvSpPr>
          <p:cNvPr id="2" name="Text Placeholder 1"/>
          <p:cNvSpPr>
            <a:spLocks noGrp="1"/>
          </p:cNvSpPr>
          <p:nvPr>
            <p:ph type="body" sz="quarter" idx="10"/>
          </p:nvPr>
        </p:nvSpPr>
        <p:spPr/>
        <p:txBody>
          <a:bodyPr/>
          <a:lstStyle/>
          <a:p>
            <a:r>
              <a:rPr lang="en-US" dirty="0"/>
              <a:t>Hebrew seal of Abigail daughter of Elhanan, Iron Age II, circa 800 BC</a:t>
            </a:r>
          </a:p>
        </p:txBody>
      </p:sp>
      <p:sp>
        <p:nvSpPr>
          <p:cNvPr id="3" name="Text Placeholder 2"/>
          <p:cNvSpPr>
            <a:spLocks noGrp="1"/>
          </p:cNvSpPr>
          <p:nvPr>
            <p:ph type="body" sz="quarter" idx="12"/>
          </p:nvPr>
        </p:nvSpPr>
        <p:spPr/>
        <p:txBody>
          <a:bodyPr/>
          <a:lstStyle/>
          <a:p>
            <a:r>
              <a:rPr lang="en-US"/>
              <a:t>23:24</a:t>
            </a:r>
          </a:p>
        </p:txBody>
      </p:sp>
      <p:sp>
        <p:nvSpPr>
          <p:cNvPr id="4" name="Title 3"/>
          <p:cNvSpPr>
            <a:spLocks noGrp="1"/>
          </p:cNvSpPr>
          <p:nvPr>
            <p:ph type="title"/>
          </p:nvPr>
        </p:nvSpPr>
        <p:spPr/>
        <p:txBody>
          <a:bodyPr/>
          <a:lstStyle/>
          <a:p>
            <a:r>
              <a:rPr lang="en-US" dirty="0"/>
              <a:t>Elhanan the son of Dodo of Bethlehem</a:t>
            </a:r>
          </a:p>
        </p:txBody>
      </p:sp>
    </p:spTree>
    <p:extLst>
      <p:ext uri="{BB962C8B-B14F-4D97-AF65-F5344CB8AC3E}">
        <p14:creationId xmlns:p14="http://schemas.microsoft.com/office/powerpoint/2010/main" val="2016988202"/>
      </p:ext>
    </p:extLst>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02870"/>
            <a:ext cx="9144000" cy="6652260"/>
          </a:xfrm>
          <a:prstGeom prst="rect">
            <a:avLst/>
          </a:prstGeom>
        </p:spPr>
      </p:pic>
      <p:sp>
        <p:nvSpPr>
          <p:cNvPr id="2" name="Text Placeholder 1"/>
          <p:cNvSpPr>
            <a:spLocks noGrp="1"/>
          </p:cNvSpPr>
          <p:nvPr>
            <p:ph type="body" sz="quarter" idx="10"/>
          </p:nvPr>
        </p:nvSpPr>
        <p:spPr/>
        <p:txBody>
          <a:bodyPr/>
          <a:lstStyle/>
          <a:p>
            <a:r>
              <a:rPr lang="en-US" dirty="0"/>
              <a:t>Hebrew seal of Abigail daughter of Elhanan, Iron Age II, circa 800 BC</a:t>
            </a:r>
          </a:p>
        </p:txBody>
      </p:sp>
      <p:sp>
        <p:nvSpPr>
          <p:cNvPr id="3" name="Text Placeholder 2"/>
          <p:cNvSpPr>
            <a:spLocks noGrp="1"/>
          </p:cNvSpPr>
          <p:nvPr>
            <p:ph type="body" sz="quarter" idx="12"/>
          </p:nvPr>
        </p:nvSpPr>
        <p:spPr/>
        <p:txBody>
          <a:bodyPr/>
          <a:lstStyle/>
          <a:p>
            <a:r>
              <a:rPr lang="en-US"/>
              <a:t>23:24</a:t>
            </a:r>
          </a:p>
        </p:txBody>
      </p:sp>
      <p:sp>
        <p:nvSpPr>
          <p:cNvPr id="4" name="Title 3"/>
          <p:cNvSpPr>
            <a:spLocks noGrp="1"/>
          </p:cNvSpPr>
          <p:nvPr>
            <p:ph type="title"/>
          </p:nvPr>
        </p:nvSpPr>
        <p:spPr/>
        <p:txBody>
          <a:bodyPr/>
          <a:lstStyle/>
          <a:p>
            <a:r>
              <a:rPr lang="en-US" dirty="0"/>
              <a:t>Elhanan the son of Dodo of Bethlehem</a:t>
            </a:r>
          </a:p>
        </p:txBody>
      </p:sp>
    </p:spTree>
    <p:extLst>
      <p:ext uri="{BB962C8B-B14F-4D97-AF65-F5344CB8AC3E}">
        <p14:creationId xmlns:p14="http://schemas.microsoft.com/office/powerpoint/2010/main" val="1027338789"/>
      </p:ext>
    </p:extLst>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oup 13"/>
          <p:cNvGrpSpPr/>
          <p:nvPr/>
        </p:nvGrpSpPr>
        <p:grpSpPr>
          <a:xfrm>
            <a:off x="0" y="101851"/>
            <a:ext cx="9144000" cy="6654298"/>
            <a:chOff x="0" y="101851"/>
            <a:chExt cx="9144000" cy="6654298"/>
          </a:xfrm>
        </p:grpSpPr>
        <p:pic>
          <p:nvPicPr>
            <p:cNvPr id="13" name="Picture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0" y="101851"/>
              <a:ext cx="9144000" cy="6654298"/>
            </a:xfrm>
            <a:prstGeom prst="rect">
              <a:avLst/>
            </a:prstGeom>
          </p:spPr>
        </p:pic>
        <p:sp>
          <p:nvSpPr>
            <p:cNvPr id="5" name="Freeform 4"/>
            <p:cNvSpPr/>
            <p:nvPr/>
          </p:nvSpPr>
          <p:spPr>
            <a:xfrm>
              <a:off x="5080000" y="3321050"/>
              <a:ext cx="273050" cy="441325"/>
            </a:xfrm>
            <a:custGeom>
              <a:avLst/>
              <a:gdLst>
                <a:gd name="connsiteX0" fmla="*/ 273050 w 273050"/>
                <a:gd name="connsiteY0" fmla="*/ 139700 h 441325"/>
                <a:gd name="connsiteX1" fmla="*/ 12700 w 273050"/>
                <a:gd name="connsiteY1" fmla="*/ 82550 h 441325"/>
                <a:gd name="connsiteX2" fmla="*/ 171450 w 273050"/>
                <a:gd name="connsiteY2" fmla="*/ 263525 h 441325"/>
                <a:gd name="connsiteX3" fmla="*/ 85725 w 273050"/>
                <a:gd name="connsiteY3" fmla="*/ 174625 h 441325"/>
                <a:gd name="connsiteX4" fmla="*/ 180975 w 273050"/>
                <a:gd name="connsiteY4" fmla="*/ 0 h 441325"/>
                <a:gd name="connsiteX5" fmla="*/ 0 w 273050"/>
                <a:gd name="connsiteY5" fmla="*/ 441325 h 441325"/>
                <a:gd name="connsiteX0" fmla="*/ 273050 w 273050"/>
                <a:gd name="connsiteY0" fmla="*/ 139700 h 441325"/>
                <a:gd name="connsiteX1" fmla="*/ 12700 w 273050"/>
                <a:gd name="connsiteY1" fmla="*/ 82550 h 441325"/>
                <a:gd name="connsiteX2" fmla="*/ 171450 w 273050"/>
                <a:gd name="connsiteY2" fmla="*/ 263525 h 441325"/>
                <a:gd name="connsiteX3" fmla="*/ 85725 w 273050"/>
                <a:gd name="connsiteY3" fmla="*/ 174625 h 441325"/>
                <a:gd name="connsiteX4" fmla="*/ 180975 w 273050"/>
                <a:gd name="connsiteY4" fmla="*/ 0 h 441325"/>
                <a:gd name="connsiteX5" fmla="*/ 0 w 273050"/>
                <a:gd name="connsiteY5" fmla="*/ 441325 h 441325"/>
                <a:gd name="connsiteX0" fmla="*/ 273050 w 273050"/>
                <a:gd name="connsiteY0" fmla="*/ 139700 h 441325"/>
                <a:gd name="connsiteX1" fmla="*/ 12700 w 273050"/>
                <a:gd name="connsiteY1" fmla="*/ 82550 h 441325"/>
                <a:gd name="connsiteX2" fmla="*/ 171450 w 273050"/>
                <a:gd name="connsiteY2" fmla="*/ 263525 h 441325"/>
                <a:gd name="connsiteX3" fmla="*/ 85725 w 273050"/>
                <a:gd name="connsiteY3" fmla="*/ 174625 h 441325"/>
                <a:gd name="connsiteX4" fmla="*/ 180975 w 273050"/>
                <a:gd name="connsiteY4" fmla="*/ 0 h 441325"/>
                <a:gd name="connsiteX5" fmla="*/ 0 w 273050"/>
                <a:gd name="connsiteY5" fmla="*/ 441325 h 441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3050" h="441325">
                  <a:moveTo>
                    <a:pt x="273050" y="139700"/>
                  </a:moveTo>
                  <a:lnTo>
                    <a:pt x="12700" y="82550"/>
                  </a:lnTo>
                  <a:lnTo>
                    <a:pt x="171450" y="263525"/>
                  </a:lnTo>
                  <a:lnTo>
                    <a:pt x="85725" y="174625"/>
                  </a:lnTo>
                  <a:lnTo>
                    <a:pt x="180975" y="0"/>
                  </a:lnTo>
                  <a:cubicBezTo>
                    <a:pt x="104775" y="112183"/>
                    <a:pt x="63500" y="208492"/>
                    <a:pt x="0" y="441325"/>
                  </a:cubicBezTo>
                </a:path>
              </a:pathLst>
            </a:custGeom>
            <a:noFill/>
            <a:ln cap="rnd">
              <a:solidFill>
                <a:srgbClr val="BF000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Freeform 6"/>
            <p:cNvSpPr/>
            <p:nvPr/>
          </p:nvSpPr>
          <p:spPr>
            <a:xfrm>
              <a:off x="4841015" y="3273425"/>
              <a:ext cx="165960" cy="485775"/>
            </a:xfrm>
            <a:custGeom>
              <a:avLst/>
              <a:gdLst>
                <a:gd name="connsiteX0" fmla="*/ 158750 w 158750"/>
                <a:gd name="connsiteY0" fmla="*/ 0 h 485775"/>
                <a:gd name="connsiteX1" fmla="*/ 0 w 158750"/>
                <a:gd name="connsiteY1" fmla="*/ 485775 h 485775"/>
                <a:gd name="connsiteX2" fmla="*/ 136525 w 158750"/>
                <a:gd name="connsiteY2" fmla="*/ 400050 h 485775"/>
                <a:gd name="connsiteX0" fmla="*/ 158750 w 158750"/>
                <a:gd name="connsiteY0" fmla="*/ 0 h 485775"/>
                <a:gd name="connsiteX1" fmla="*/ 0 w 158750"/>
                <a:gd name="connsiteY1" fmla="*/ 485775 h 485775"/>
                <a:gd name="connsiteX2" fmla="*/ 136525 w 158750"/>
                <a:gd name="connsiteY2" fmla="*/ 400050 h 485775"/>
                <a:gd name="connsiteX0" fmla="*/ 165960 w 165960"/>
                <a:gd name="connsiteY0" fmla="*/ 0 h 485775"/>
                <a:gd name="connsiteX1" fmla="*/ 7210 w 165960"/>
                <a:gd name="connsiteY1" fmla="*/ 485775 h 485775"/>
                <a:gd name="connsiteX2" fmla="*/ 143735 w 165960"/>
                <a:gd name="connsiteY2" fmla="*/ 400050 h 485775"/>
                <a:gd name="connsiteX0" fmla="*/ 165960 w 165960"/>
                <a:gd name="connsiteY0" fmla="*/ 0 h 485775"/>
                <a:gd name="connsiteX1" fmla="*/ 7210 w 165960"/>
                <a:gd name="connsiteY1" fmla="*/ 485775 h 485775"/>
                <a:gd name="connsiteX2" fmla="*/ 143735 w 165960"/>
                <a:gd name="connsiteY2" fmla="*/ 400050 h 485775"/>
                <a:gd name="connsiteX0" fmla="*/ 165960 w 165960"/>
                <a:gd name="connsiteY0" fmla="*/ 0 h 485775"/>
                <a:gd name="connsiteX1" fmla="*/ 7210 w 165960"/>
                <a:gd name="connsiteY1" fmla="*/ 485775 h 485775"/>
                <a:gd name="connsiteX2" fmla="*/ 143735 w 165960"/>
                <a:gd name="connsiteY2" fmla="*/ 400050 h 485775"/>
              </a:gdLst>
              <a:ahLst/>
              <a:cxnLst>
                <a:cxn ang="0">
                  <a:pos x="connsiteX0" y="connsiteY0"/>
                </a:cxn>
                <a:cxn ang="0">
                  <a:pos x="connsiteX1" y="connsiteY1"/>
                </a:cxn>
                <a:cxn ang="0">
                  <a:pos x="connsiteX2" y="connsiteY2"/>
                </a:cxn>
              </a:cxnLst>
              <a:rect l="l" t="t" r="r" b="b"/>
              <a:pathLst>
                <a:path w="165960" h="485775">
                  <a:moveTo>
                    <a:pt x="165960" y="0"/>
                  </a:moveTo>
                  <a:cubicBezTo>
                    <a:pt x="-10782" y="193675"/>
                    <a:pt x="-9723" y="482600"/>
                    <a:pt x="7210" y="485775"/>
                  </a:cubicBezTo>
                  <a:cubicBezTo>
                    <a:pt x="52718" y="482600"/>
                    <a:pt x="91877" y="466725"/>
                    <a:pt x="143735" y="400050"/>
                  </a:cubicBezTo>
                </a:path>
              </a:pathLst>
            </a:custGeom>
            <a:noFill/>
            <a:ln cap="rnd">
              <a:solidFill>
                <a:srgbClr val="BF000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reeform 7"/>
            <p:cNvSpPr/>
            <p:nvPr/>
          </p:nvSpPr>
          <p:spPr>
            <a:xfrm>
              <a:off x="4594225" y="3308350"/>
              <a:ext cx="260350" cy="441325"/>
            </a:xfrm>
            <a:custGeom>
              <a:avLst/>
              <a:gdLst>
                <a:gd name="connsiteX0" fmla="*/ 260350 w 260350"/>
                <a:gd name="connsiteY0" fmla="*/ 0 h 441325"/>
                <a:gd name="connsiteX1" fmla="*/ 139700 w 260350"/>
                <a:gd name="connsiteY1" fmla="*/ 441325 h 441325"/>
                <a:gd name="connsiteX2" fmla="*/ 161925 w 260350"/>
                <a:gd name="connsiteY2" fmla="*/ 276225 h 441325"/>
                <a:gd name="connsiteX3" fmla="*/ 19050 w 260350"/>
                <a:gd name="connsiteY3" fmla="*/ 269875 h 441325"/>
                <a:gd name="connsiteX4" fmla="*/ 0 w 260350"/>
                <a:gd name="connsiteY4" fmla="*/ 412750 h 441325"/>
                <a:gd name="connsiteX5" fmla="*/ 73025 w 260350"/>
                <a:gd name="connsiteY5" fmla="*/ 3175 h 441325"/>
                <a:gd name="connsiteX6" fmla="*/ 47625 w 260350"/>
                <a:gd name="connsiteY6" fmla="*/ 174625 h 441325"/>
                <a:gd name="connsiteX7" fmla="*/ 187325 w 260350"/>
                <a:gd name="connsiteY7" fmla="*/ 146050 h 441325"/>
                <a:gd name="connsiteX0" fmla="*/ 260350 w 260350"/>
                <a:gd name="connsiteY0" fmla="*/ 0 h 441325"/>
                <a:gd name="connsiteX1" fmla="*/ 139700 w 260350"/>
                <a:gd name="connsiteY1" fmla="*/ 441325 h 441325"/>
                <a:gd name="connsiteX2" fmla="*/ 161925 w 260350"/>
                <a:gd name="connsiteY2" fmla="*/ 276225 h 441325"/>
                <a:gd name="connsiteX3" fmla="*/ 19050 w 260350"/>
                <a:gd name="connsiteY3" fmla="*/ 269875 h 441325"/>
                <a:gd name="connsiteX4" fmla="*/ 0 w 260350"/>
                <a:gd name="connsiteY4" fmla="*/ 412750 h 441325"/>
                <a:gd name="connsiteX5" fmla="*/ 73025 w 260350"/>
                <a:gd name="connsiteY5" fmla="*/ 3175 h 441325"/>
                <a:gd name="connsiteX6" fmla="*/ 47625 w 260350"/>
                <a:gd name="connsiteY6" fmla="*/ 174625 h 441325"/>
                <a:gd name="connsiteX7" fmla="*/ 187325 w 260350"/>
                <a:gd name="connsiteY7" fmla="*/ 146050 h 441325"/>
                <a:gd name="connsiteX0" fmla="*/ 260350 w 260350"/>
                <a:gd name="connsiteY0" fmla="*/ 0 h 441325"/>
                <a:gd name="connsiteX1" fmla="*/ 139700 w 260350"/>
                <a:gd name="connsiteY1" fmla="*/ 441325 h 441325"/>
                <a:gd name="connsiteX2" fmla="*/ 161925 w 260350"/>
                <a:gd name="connsiteY2" fmla="*/ 276225 h 441325"/>
                <a:gd name="connsiteX3" fmla="*/ 19050 w 260350"/>
                <a:gd name="connsiteY3" fmla="*/ 269875 h 441325"/>
                <a:gd name="connsiteX4" fmla="*/ 0 w 260350"/>
                <a:gd name="connsiteY4" fmla="*/ 412750 h 441325"/>
                <a:gd name="connsiteX5" fmla="*/ 73025 w 260350"/>
                <a:gd name="connsiteY5" fmla="*/ 3175 h 441325"/>
                <a:gd name="connsiteX6" fmla="*/ 47625 w 260350"/>
                <a:gd name="connsiteY6" fmla="*/ 174625 h 441325"/>
                <a:gd name="connsiteX7" fmla="*/ 187325 w 260350"/>
                <a:gd name="connsiteY7" fmla="*/ 146050 h 441325"/>
                <a:gd name="connsiteX0" fmla="*/ 260350 w 260350"/>
                <a:gd name="connsiteY0" fmla="*/ 0 h 441325"/>
                <a:gd name="connsiteX1" fmla="*/ 139700 w 260350"/>
                <a:gd name="connsiteY1" fmla="*/ 441325 h 441325"/>
                <a:gd name="connsiteX2" fmla="*/ 161925 w 260350"/>
                <a:gd name="connsiteY2" fmla="*/ 276225 h 441325"/>
                <a:gd name="connsiteX3" fmla="*/ 19050 w 260350"/>
                <a:gd name="connsiteY3" fmla="*/ 269875 h 441325"/>
                <a:gd name="connsiteX4" fmla="*/ 0 w 260350"/>
                <a:gd name="connsiteY4" fmla="*/ 412750 h 441325"/>
                <a:gd name="connsiteX5" fmla="*/ 73025 w 260350"/>
                <a:gd name="connsiteY5" fmla="*/ 3175 h 441325"/>
                <a:gd name="connsiteX6" fmla="*/ 47625 w 260350"/>
                <a:gd name="connsiteY6" fmla="*/ 174625 h 441325"/>
                <a:gd name="connsiteX7" fmla="*/ 187325 w 260350"/>
                <a:gd name="connsiteY7" fmla="*/ 146050 h 441325"/>
                <a:gd name="connsiteX0" fmla="*/ 260350 w 260350"/>
                <a:gd name="connsiteY0" fmla="*/ 0 h 441325"/>
                <a:gd name="connsiteX1" fmla="*/ 139700 w 260350"/>
                <a:gd name="connsiteY1" fmla="*/ 441325 h 441325"/>
                <a:gd name="connsiteX2" fmla="*/ 161925 w 260350"/>
                <a:gd name="connsiteY2" fmla="*/ 276225 h 441325"/>
                <a:gd name="connsiteX3" fmla="*/ 19050 w 260350"/>
                <a:gd name="connsiteY3" fmla="*/ 269875 h 441325"/>
                <a:gd name="connsiteX4" fmla="*/ 0 w 260350"/>
                <a:gd name="connsiteY4" fmla="*/ 412750 h 441325"/>
                <a:gd name="connsiteX5" fmla="*/ 73025 w 260350"/>
                <a:gd name="connsiteY5" fmla="*/ 3175 h 441325"/>
                <a:gd name="connsiteX6" fmla="*/ 47625 w 260350"/>
                <a:gd name="connsiteY6" fmla="*/ 174625 h 441325"/>
                <a:gd name="connsiteX7" fmla="*/ 187325 w 260350"/>
                <a:gd name="connsiteY7" fmla="*/ 146050 h 441325"/>
                <a:gd name="connsiteX0" fmla="*/ 260350 w 260350"/>
                <a:gd name="connsiteY0" fmla="*/ 0 h 441325"/>
                <a:gd name="connsiteX1" fmla="*/ 139700 w 260350"/>
                <a:gd name="connsiteY1" fmla="*/ 441325 h 441325"/>
                <a:gd name="connsiteX2" fmla="*/ 161925 w 260350"/>
                <a:gd name="connsiteY2" fmla="*/ 276225 h 441325"/>
                <a:gd name="connsiteX3" fmla="*/ 19050 w 260350"/>
                <a:gd name="connsiteY3" fmla="*/ 269875 h 441325"/>
                <a:gd name="connsiteX4" fmla="*/ 0 w 260350"/>
                <a:gd name="connsiteY4" fmla="*/ 412750 h 441325"/>
                <a:gd name="connsiteX5" fmla="*/ 73025 w 260350"/>
                <a:gd name="connsiteY5" fmla="*/ 3175 h 441325"/>
                <a:gd name="connsiteX6" fmla="*/ 28575 w 260350"/>
                <a:gd name="connsiteY6" fmla="*/ 174625 h 441325"/>
                <a:gd name="connsiteX7" fmla="*/ 187325 w 260350"/>
                <a:gd name="connsiteY7" fmla="*/ 146050 h 441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0350" h="441325">
                  <a:moveTo>
                    <a:pt x="260350" y="0"/>
                  </a:moveTo>
                  <a:cubicBezTo>
                    <a:pt x="156633" y="105833"/>
                    <a:pt x="160867" y="310092"/>
                    <a:pt x="139700" y="441325"/>
                  </a:cubicBezTo>
                  <a:lnTo>
                    <a:pt x="161925" y="276225"/>
                  </a:lnTo>
                  <a:lnTo>
                    <a:pt x="19050" y="269875"/>
                  </a:lnTo>
                  <a:lnTo>
                    <a:pt x="0" y="412750"/>
                  </a:lnTo>
                  <a:cubicBezTo>
                    <a:pt x="24342" y="276225"/>
                    <a:pt x="23283" y="139700"/>
                    <a:pt x="73025" y="3175"/>
                  </a:cubicBezTo>
                  <a:cubicBezTo>
                    <a:pt x="39158" y="57150"/>
                    <a:pt x="37042" y="117475"/>
                    <a:pt x="28575" y="174625"/>
                  </a:cubicBezTo>
                  <a:lnTo>
                    <a:pt x="187325" y="146050"/>
                  </a:lnTo>
                </a:path>
              </a:pathLst>
            </a:custGeom>
            <a:noFill/>
            <a:ln cap="rnd">
              <a:solidFill>
                <a:srgbClr val="BF000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9"/>
            <p:cNvSpPr/>
            <p:nvPr/>
          </p:nvSpPr>
          <p:spPr>
            <a:xfrm>
              <a:off x="4143375" y="3314486"/>
              <a:ext cx="387350" cy="390740"/>
            </a:xfrm>
            <a:custGeom>
              <a:avLst/>
              <a:gdLst>
                <a:gd name="connsiteX0" fmla="*/ 187325 w 387350"/>
                <a:gd name="connsiteY0" fmla="*/ 0 h 390525"/>
                <a:gd name="connsiteX1" fmla="*/ 174625 w 387350"/>
                <a:gd name="connsiteY1" fmla="*/ 152400 h 390525"/>
                <a:gd name="connsiteX2" fmla="*/ 387350 w 387350"/>
                <a:gd name="connsiteY2" fmla="*/ 0 h 390525"/>
                <a:gd name="connsiteX3" fmla="*/ 333375 w 387350"/>
                <a:gd name="connsiteY3" fmla="*/ 266700 h 390525"/>
                <a:gd name="connsiteX4" fmla="*/ 152400 w 387350"/>
                <a:gd name="connsiteY4" fmla="*/ 371475 h 390525"/>
                <a:gd name="connsiteX5" fmla="*/ 0 w 387350"/>
                <a:gd name="connsiteY5" fmla="*/ 390525 h 390525"/>
                <a:gd name="connsiteX0" fmla="*/ 187325 w 387350"/>
                <a:gd name="connsiteY0" fmla="*/ 0 h 390525"/>
                <a:gd name="connsiteX1" fmla="*/ 174625 w 387350"/>
                <a:gd name="connsiteY1" fmla="*/ 152400 h 390525"/>
                <a:gd name="connsiteX2" fmla="*/ 387350 w 387350"/>
                <a:gd name="connsiteY2" fmla="*/ 0 h 390525"/>
                <a:gd name="connsiteX3" fmla="*/ 333375 w 387350"/>
                <a:gd name="connsiteY3" fmla="*/ 266700 h 390525"/>
                <a:gd name="connsiteX4" fmla="*/ 152400 w 387350"/>
                <a:gd name="connsiteY4" fmla="*/ 371475 h 390525"/>
                <a:gd name="connsiteX5" fmla="*/ 0 w 387350"/>
                <a:gd name="connsiteY5" fmla="*/ 390525 h 390525"/>
                <a:gd name="connsiteX0" fmla="*/ 187325 w 387350"/>
                <a:gd name="connsiteY0" fmla="*/ 0 h 390525"/>
                <a:gd name="connsiteX1" fmla="*/ 174625 w 387350"/>
                <a:gd name="connsiteY1" fmla="*/ 152400 h 390525"/>
                <a:gd name="connsiteX2" fmla="*/ 387350 w 387350"/>
                <a:gd name="connsiteY2" fmla="*/ 0 h 390525"/>
                <a:gd name="connsiteX3" fmla="*/ 333375 w 387350"/>
                <a:gd name="connsiteY3" fmla="*/ 266700 h 390525"/>
                <a:gd name="connsiteX4" fmla="*/ 152400 w 387350"/>
                <a:gd name="connsiteY4" fmla="*/ 361950 h 390525"/>
                <a:gd name="connsiteX5" fmla="*/ 0 w 387350"/>
                <a:gd name="connsiteY5" fmla="*/ 390525 h 390525"/>
                <a:gd name="connsiteX0" fmla="*/ 187325 w 387350"/>
                <a:gd name="connsiteY0" fmla="*/ 0 h 390525"/>
                <a:gd name="connsiteX1" fmla="*/ 174625 w 387350"/>
                <a:gd name="connsiteY1" fmla="*/ 152400 h 390525"/>
                <a:gd name="connsiteX2" fmla="*/ 387350 w 387350"/>
                <a:gd name="connsiteY2" fmla="*/ 0 h 390525"/>
                <a:gd name="connsiteX3" fmla="*/ 333375 w 387350"/>
                <a:gd name="connsiteY3" fmla="*/ 231775 h 390525"/>
                <a:gd name="connsiteX4" fmla="*/ 152400 w 387350"/>
                <a:gd name="connsiteY4" fmla="*/ 361950 h 390525"/>
                <a:gd name="connsiteX5" fmla="*/ 0 w 387350"/>
                <a:gd name="connsiteY5" fmla="*/ 390525 h 390525"/>
                <a:gd name="connsiteX0" fmla="*/ 187325 w 387350"/>
                <a:gd name="connsiteY0" fmla="*/ 268 h 390793"/>
                <a:gd name="connsiteX1" fmla="*/ 174625 w 387350"/>
                <a:gd name="connsiteY1" fmla="*/ 152668 h 390793"/>
                <a:gd name="connsiteX2" fmla="*/ 387350 w 387350"/>
                <a:gd name="connsiteY2" fmla="*/ 268 h 390793"/>
                <a:gd name="connsiteX3" fmla="*/ 333375 w 387350"/>
                <a:gd name="connsiteY3" fmla="*/ 232043 h 390793"/>
                <a:gd name="connsiteX4" fmla="*/ 152400 w 387350"/>
                <a:gd name="connsiteY4" fmla="*/ 362218 h 390793"/>
                <a:gd name="connsiteX5" fmla="*/ 0 w 387350"/>
                <a:gd name="connsiteY5" fmla="*/ 390793 h 390793"/>
                <a:gd name="connsiteX0" fmla="*/ 187325 w 387350"/>
                <a:gd name="connsiteY0" fmla="*/ 215 h 390740"/>
                <a:gd name="connsiteX1" fmla="*/ 174625 w 387350"/>
                <a:gd name="connsiteY1" fmla="*/ 152615 h 390740"/>
                <a:gd name="connsiteX2" fmla="*/ 387350 w 387350"/>
                <a:gd name="connsiteY2" fmla="*/ 215 h 390740"/>
                <a:gd name="connsiteX3" fmla="*/ 333375 w 387350"/>
                <a:gd name="connsiteY3" fmla="*/ 231990 h 390740"/>
                <a:gd name="connsiteX4" fmla="*/ 152400 w 387350"/>
                <a:gd name="connsiteY4" fmla="*/ 362165 h 390740"/>
                <a:gd name="connsiteX5" fmla="*/ 0 w 387350"/>
                <a:gd name="connsiteY5" fmla="*/ 390740 h 390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87350" h="390740">
                  <a:moveTo>
                    <a:pt x="187325" y="215"/>
                  </a:moveTo>
                  <a:lnTo>
                    <a:pt x="174625" y="152615"/>
                  </a:lnTo>
                  <a:cubicBezTo>
                    <a:pt x="226483" y="130390"/>
                    <a:pt x="360892" y="-6135"/>
                    <a:pt x="387350" y="215"/>
                  </a:cubicBezTo>
                  <a:lnTo>
                    <a:pt x="333375" y="231990"/>
                  </a:lnTo>
                  <a:cubicBezTo>
                    <a:pt x="294217" y="293903"/>
                    <a:pt x="207962" y="335707"/>
                    <a:pt x="152400" y="362165"/>
                  </a:cubicBezTo>
                  <a:cubicBezTo>
                    <a:pt x="96838" y="388623"/>
                    <a:pt x="50800" y="384390"/>
                    <a:pt x="0" y="390740"/>
                  </a:cubicBezTo>
                </a:path>
              </a:pathLst>
            </a:custGeom>
            <a:noFill/>
            <a:ln cap="rnd">
              <a:solidFill>
                <a:srgbClr val="BF000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Freeform 10"/>
            <p:cNvSpPr/>
            <p:nvPr/>
          </p:nvSpPr>
          <p:spPr>
            <a:xfrm>
              <a:off x="4010025" y="3279775"/>
              <a:ext cx="225425" cy="352425"/>
            </a:xfrm>
            <a:custGeom>
              <a:avLst/>
              <a:gdLst>
                <a:gd name="connsiteX0" fmla="*/ 31750 w 225425"/>
                <a:gd name="connsiteY0" fmla="*/ 0 h 355600"/>
                <a:gd name="connsiteX1" fmla="*/ 6350 w 225425"/>
                <a:gd name="connsiteY1" fmla="*/ 127000 h 355600"/>
                <a:gd name="connsiteX2" fmla="*/ 225425 w 225425"/>
                <a:gd name="connsiteY2" fmla="*/ 31750 h 355600"/>
                <a:gd name="connsiteX3" fmla="*/ 177800 w 225425"/>
                <a:gd name="connsiteY3" fmla="*/ 327025 h 355600"/>
                <a:gd name="connsiteX4" fmla="*/ 0 w 225425"/>
                <a:gd name="connsiteY4" fmla="*/ 355600 h 355600"/>
                <a:gd name="connsiteX0" fmla="*/ 50800 w 225425"/>
                <a:gd name="connsiteY0" fmla="*/ 0 h 352425"/>
                <a:gd name="connsiteX1" fmla="*/ 6350 w 225425"/>
                <a:gd name="connsiteY1" fmla="*/ 123825 h 352425"/>
                <a:gd name="connsiteX2" fmla="*/ 225425 w 225425"/>
                <a:gd name="connsiteY2" fmla="*/ 28575 h 352425"/>
                <a:gd name="connsiteX3" fmla="*/ 177800 w 225425"/>
                <a:gd name="connsiteY3" fmla="*/ 323850 h 352425"/>
                <a:gd name="connsiteX4" fmla="*/ 0 w 225425"/>
                <a:gd name="connsiteY4" fmla="*/ 352425 h 352425"/>
                <a:gd name="connsiteX0" fmla="*/ 50800 w 225425"/>
                <a:gd name="connsiteY0" fmla="*/ 0 h 352425"/>
                <a:gd name="connsiteX1" fmla="*/ 6350 w 225425"/>
                <a:gd name="connsiteY1" fmla="*/ 123825 h 352425"/>
                <a:gd name="connsiteX2" fmla="*/ 225425 w 225425"/>
                <a:gd name="connsiteY2" fmla="*/ 28575 h 352425"/>
                <a:gd name="connsiteX3" fmla="*/ 177800 w 225425"/>
                <a:gd name="connsiteY3" fmla="*/ 323850 h 352425"/>
                <a:gd name="connsiteX4" fmla="*/ 0 w 225425"/>
                <a:gd name="connsiteY4" fmla="*/ 352425 h 352425"/>
                <a:gd name="connsiteX0" fmla="*/ 50800 w 225425"/>
                <a:gd name="connsiteY0" fmla="*/ 0 h 352425"/>
                <a:gd name="connsiteX1" fmla="*/ 6350 w 225425"/>
                <a:gd name="connsiteY1" fmla="*/ 123825 h 352425"/>
                <a:gd name="connsiteX2" fmla="*/ 225425 w 225425"/>
                <a:gd name="connsiteY2" fmla="*/ 28575 h 352425"/>
                <a:gd name="connsiteX3" fmla="*/ 174625 w 225425"/>
                <a:gd name="connsiteY3" fmla="*/ 304800 h 352425"/>
                <a:gd name="connsiteX4" fmla="*/ 0 w 225425"/>
                <a:gd name="connsiteY4" fmla="*/ 352425 h 352425"/>
                <a:gd name="connsiteX0" fmla="*/ 50800 w 225425"/>
                <a:gd name="connsiteY0" fmla="*/ 0 h 352425"/>
                <a:gd name="connsiteX1" fmla="*/ 6350 w 225425"/>
                <a:gd name="connsiteY1" fmla="*/ 123825 h 352425"/>
                <a:gd name="connsiteX2" fmla="*/ 225425 w 225425"/>
                <a:gd name="connsiteY2" fmla="*/ 28575 h 352425"/>
                <a:gd name="connsiteX3" fmla="*/ 174625 w 225425"/>
                <a:gd name="connsiteY3" fmla="*/ 304800 h 352425"/>
                <a:gd name="connsiteX4" fmla="*/ 0 w 225425"/>
                <a:gd name="connsiteY4" fmla="*/ 352425 h 352425"/>
                <a:gd name="connsiteX0" fmla="*/ 50800 w 225425"/>
                <a:gd name="connsiteY0" fmla="*/ 0 h 352425"/>
                <a:gd name="connsiteX1" fmla="*/ 6350 w 225425"/>
                <a:gd name="connsiteY1" fmla="*/ 123825 h 352425"/>
                <a:gd name="connsiteX2" fmla="*/ 225425 w 225425"/>
                <a:gd name="connsiteY2" fmla="*/ 28575 h 352425"/>
                <a:gd name="connsiteX3" fmla="*/ 174625 w 225425"/>
                <a:gd name="connsiteY3" fmla="*/ 304800 h 352425"/>
                <a:gd name="connsiteX4" fmla="*/ 0 w 225425"/>
                <a:gd name="connsiteY4" fmla="*/ 352425 h 3524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5425" h="352425">
                  <a:moveTo>
                    <a:pt x="50800" y="0"/>
                  </a:moveTo>
                  <a:cubicBezTo>
                    <a:pt x="-5292" y="47625"/>
                    <a:pt x="21167" y="82550"/>
                    <a:pt x="6350" y="123825"/>
                  </a:cubicBezTo>
                  <a:lnTo>
                    <a:pt x="225425" y="28575"/>
                  </a:lnTo>
                  <a:cubicBezTo>
                    <a:pt x="208492" y="120650"/>
                    <a:pt x="194733" y="282575"/>
                    <a:pt x="174625" y="304800"/>
                  </a:cubicBezTo>
                  <a:cubicBezTo>
                    <a:pt x="148167" y="323850"/>
                    <a:pt x="58208" y="336550"/>
                    <a:pt x="0" y="352425"/>
                  </a:cubicBezTo>
                </a:path>
              </a:pathLst>
            </a:custGeom>
            <a:noFill/>
            <a:ln cap="rnd">
              <a:solidFill>
                <a:srgbClr val="BF000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12" name="Picture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102870"/>
            <a:ext cx="9144000" cy="6652260"/>
          </a:xfrm>
          <a:prstGeom prst="rect">
            <a:avLst/>
          </a:prstGeom>
        </p:spPr>
      </p:pic>
      <p:sp>
        <p:nvSpPr>
          <p:cNvPr id="2" name="Text Placeholder 1"/>
          <p:cNvSpPr>
            <a:spLocks noGrp="1"/>
          </p:cNvSpPr>
          <p:nvPr>
            <p:ph type="body" sz="quarter" idx="10"/>
          </p:nvPr>
        </p:nvSpPr>
        <p:spPr/>
        <p:txBody>
          <a:bodyPr/>
          <a:lstStyle/>
          <a:p>
            <a:r>
              <a:rPr lang="en-US" dirty="0"/>
              <a:t>Hebrew seal of Abigail daughter of Elhanan, Iron Age II, circa 800 BC</a:t>
            </a:r>
          </a:p>
        </p:txBody>
      </p:sp>
      <p:sp>
        <p:nvSpPr>
          <p:cNvPr id="3" name="Text Placeholder 2"/>
          <p:cNvSpPr>
            <a:spLocks noGrp="1"/>
          </p:cNvSpPr>
          <p:nvPr>
            <p:ph type="body" sz="quarter" idx="12"/>
          </p:nvPr>
        </p:nvSpPr>
        <p:spPr/>
        <p:txBody>
          <a:bodyPr/>
          <a:lstStyle/>
          <a:p>
            <a:r>
              <a:rPr lang="en-US"/>
              <a:t>23:24</a:t>
            </a:r>
          </a:p>
        </p:txBody>
      </p:sp>
      <p:sp>
        <p:nvSpPr>
          <p:cNvPr id="4" name="Title 3"/>
          <p:cNvSpPr>
            <a:spLocks noGrp="1"/>
          </p:cNvSpPr>
          <p:nvPr>
            <p:ph type="title"/>
          </p:nvPr>
        </p:nvSpPr>
        <p:spPr/>
        <p:txBody>
          <a:bodyPr/>
          <a:lstStyle/>
          <a:p>
            <a:r>
              <a:rPr lang="en-US" dirty="0"/>
              <a:t>Elhanan the son of Dodo of Bethlehem</a:t>
            </a:r>
          </a:p>
        </p:txBody>
      </p:sp>
    </p:spTree>
    <p:extLst>
      <p:ext uri="{BB962C8B-B14F-4D97-AF65-F5344CB8AC3E}">
        <p14:creationId xmlns:p14="http://schemas.microsoft.com/office/powerpoint/2010/main" val="264429929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93646" y="320040"/>
            <a:ext cx="4756709" cy="6217920"/>
          </a:xfrm>
          <a:prstGeom prst="rect">
            <a:avLst/>
          </a:prstGeom>
        </p:spPr>
      </p:pic>
      <p:sp>
        <p:nvSpPr>
          <p:cNvPr id="2" name="Text Placeholder 1"/>
          <p:cNvSpPr>
            <a:spLocks noGrp="1"/>
          </p:cNvSpPr>
          <p:nvPr>
            <p:ph type="body" sz="quarter" idx="10"/>
          </p:nvPr>
        </p:nvSpPr>
        <p:spPr/>
        <p:txBody>
          <a:bodyPr/>
          <a:lstStyle/>
          <a:p>
            <a:r>
              <a:rPr lang="en-US" i="1" dirty="0"/>
              <a:t>David</a:t>
            </a:r>
            <a:r>
              <a:rPr lang="en-US" dirty="0"/>
              <a:t>, by Lorenzo Monaco (Piero di Giovanni), circa 1410</a:t>
            </a:r>
          </a:p>
        </p:txBody>
      </p:sp>
      <p:sp>
        <p:nvSpPr>
          <p:cNvPr id="3" name="Text Placeholder 2"/>
          <p:cNvSpPr>
            <a:spLocks noGrp="1"/>
          </p:cNvSpPr>
          <p:nvPr>
            <p:ph type="body" sz="quarter" idx="12"/>
          </p:nvPr>
        </p:nvSpPr>
        <p:spPr/>
        <p:txBody>
          <a:bodyPr/>
          <a:lstStyle/>
          <a:p>
            <a:r>
              <a:rPr lang="en-US" dirty="0"/>
              <a:t>23:1</a:t>
            </a:r>
          </a:p>
        </p:txBody>
      </p:sp>
      <p:sp>
        <p:nvSpPr>
          <p:cNvPr id="4" name="Title 3"/>
          <p:cNvSpPr>
            <a:spLocks noGrp="1"/>
          </p:cNvSpPr>
          <p:nvPr>
            <p:ph type="title"/>
          </p:nvPr>
        </p:nvSpPr>
        <p:spPr/>
        <p:txBody>
          <a:bodyPr/>
          <a:lstStyle/>
          <a:p>
            <a:r>
              <a:rPr lang="en-US" dirty="0"/>
              <a:t>And the sweet psalmist of Israel</a:t>
            </a:r>
          </a:p>
        </p:txBody>
      </p:sp>
    </p:spTree>
    <p:extLst>
      <p:ext uri="{BB962C8B-B14F-4D97-AF65-F5344CB8AC3E}">
        <p14:creationId xmlns:p14="http://schemas.microsoft.com/office/powerpoint/2010/main" val="626034197"/>
      </p:ext>
    </p:extLst>
  </p:cSld>
  <p:clrMapOvr>
    <a:masterClrMapping/>
  </p:clrMapOvr>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l="4749"/>
          <a:stretch/>
        </p:blipFill>
        <p:spPr>
          <a:xfrm>
            <a:off x="0" y="0"/>
            <a:ext cx="9144000" cy="6547104"/>
          </a:xfrm>
          <a:prstGeom prst="rect">
            <a:avLst/>
          </a:prstGeom>
        </p:spPr>
      </p:pic>
      <p:sp>
        <p:nvSpPr>
          <p:cNvPr id="2" name="Text Placeholder 1"/>
          <p:cNvSpPr>
            <a:spLocks noGrp="1"/>
          </p:cNvSpPr>
          <p:nvPr>
            <p:ph type="body" sz="quarter" idx="10"/>
          </p:nvPr>
        </p:nvSpPr>
        <p:spPr/>
        <p:txBody>
          <a:bodyPr/>
          <a:lstStyle/>
          <a:p>
            <a:r>
              <a:rPr lang="en-US" dirty="0"/>
              <a:t>Shepherd with sheep near Bethlehem (from the southwest)</a:t>
            </a:r>
          </a:p>
        </p:txBody>
      </p:sp>
      <p:sp>
        <p:nvSpPr>
          <p:cNvPr id="3" name="Text Placeholder 2"/>
          <p:cNvSpPr>
            <a:spLocks noGrp="1"/>
          </p:cNvSpPr>
          <p:nvPr>
            <p:ph type="body" sz="quarter" idx="12"/>
          </p:nvPr>
        </p:nvSpPr>
        <p:spPr/>
        <p:txBody>
          <a:bodyPr/>
          <a:lstStyle/>
          <a:p>
            <a:r>
              <a:rPr lang="en-US"/>
              <a:t>23:24</a:t>
            </a:r>
          </a:p>
        </p:txBody>
      </p:sp>
      <p:sp>
        <p:nvSpPr>
          <p:cNvPr id="4" name="Title 3"/>
          <p:cNvSpPr>
            <a:spLocks noGrp="1"/>
          </p:cNvSpPr>
          <p:nvPr>
            <p:ph type="title"/>
          </p:nvPr>
        </p:nvSpPr>
        <p:spPr/>
        <p:txBody>
          <a:bodyPr/>
          <a:lstStyle/>
          <a:p>
            <a:r>
              <a:rPr lang="en-US" dirty="0"/>
              <a:t>Elhanan the son of Dodo of Bethlehem</a:t>
            </a:r>
          </a:p>
        </p:txBody>
      </p:sp>
    </p:spTree>
    <p:extLst>
      <p:ext uri="{BB962C8B-B14F-4D97-AF65-F5344CB8AC3E}">
        <p14:creationId xmlns:p14="http://schemas.microsoft.com/office/powerpoint/2010/main" val="443002681"/>
      </p:ext>
    </p:extLst>
  </p:cSld>
  <p:clrMapOvr>
    <a:masterClrMapping/>
  </p:clrMapOvr>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p:nvPr/>
        </p:nvGrpSpPr>
        <p:grpSpPr>
          <a:xfrm>
            <a:off x="0" y="140970"/>
            <a:ext cx="9144000" cy="6576060"/>
            <a:chOff x="0" y="140970"/>
            <a:chExt cx="9144000" cy="6576060"/>
          </a:xfrm>
        </p:grpSpPr>
        <p:pic>
          <p:nvPicPr>
            <p:cNvPr id="10" name="Picture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40970"/>
              <a:ext cx="9144000" cy="6576060"/>
            </a:xfrm>
            <a:prstGeom prst="rect">
              <a:avLst/>
            </a:prstGeom>
          </p:spPr>
        </p:pic>
        <p:sp>
          <p:nvSpPr>
            <p:cNvPr id="6" name="Text Box 16"/>
            <p:cNvSpPr txBox="1">
              <a:spLocks noChangeArrowheads="1"/>
            </p:cNvSpPr>
            <p:nvPr/>
          </p:nvSpPr>
          <p:spPr bwMode="auto">
            <a:xfrm>
              <a:off x="5033992" y="3363214"/>
              <a:ext cx="857927" cy="323165"/>
            </a:xfrm>
            <a:prstGeom prst="rect">
              <a:avLst/>
            </a:prstGeom>
            <a:noFill/>
            <a:ln w="9525">
              <a:noFill/>
              <a:miter lim="800000"/>
              <a:headEnd/>
              <a:tailEnd/>
            </a:ln>
            <a:effectLst/>
          </p:spPr>
          <p:txBody>
            <a:bodyPr wrap="none">
              <a:spAutoFit/>
            </a:bodyPr>
            <a:lstStyle/>
            <a:p>
              <a:pPr algn="ctr" fontAlgn="base">
                <a:spcBef>
                  <a:spcPct val="0"/>
                </a:spcBef>
                <a:spcAft>
                  <a:spcPct val="0"/>
                </a:spcAft>
                <a:defRPr/>
              </a:pPr>
              <a:r>
                <a:rPr lang="en-US" sz="1500" b="1" dirty="0">
                  <a:solidFill>
                    <a:srgbClr val="000000"/>
                  </a:solidFill>
                  <a:effectLst/>
                  <a:latin typeface="Arial" panose="020B0604020202020204" pitchFamily="34" charset="0"/>
                  <a:cs typeface="Arial" panose="020B0604020202020204" pitchFamily="34" charset="0"/>
                </a:rPr>
                <a:t>Harod?</a:t>
              </a:r>
            </a:p>
          </p:txBody>
        </p:sp>
        <p:sp>
          <p:nvSpPr>
            <p:cNvPr id="11" name="Oval 10"/>
            <p:cNvSpPr/>
            <p:nvPr/>
          </p:nvSpPr>
          <p:spPr>
            <a:xfrm>
              <a:off x="4960840" y="3493135"/>
              <a:ext cx="73152" cy="73152"/>
            </a:xfrm>
            <a:prstGeom prst="ellipse">
              <a:avLst/>
            </a:prstGeom>
            <a:solidFill>
              <a:schemeClr val="tx1"/>
            </a:solidFill>
            <a:ln w="12700">
              <a:solidFill>
                <a:srgbClr val="01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Oval 12"/>
            <p:cNvSpPr/>
            <p:nvPr/>
          </p:nvSpPr>
          <p:spPr>
            <a:xfrm>
              <a:off x="4835526" y="3316351"/>
              <a:ext cx="1056393" cy="426720"/>
            </a:xfrm>
            <a:prstGeom prst="ellips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2400" b="0" i="0" u="none" strike="noStrike" kern="0" cap="none" spc="0" normalizeH="0" baseline="0" noProof="0" dirty="0">
                <a:ln>
                  <a:noFill/>
                </a:ln>
                <a:solidFill>
                  <a:srgbClr val="000000"/>
                </a:solidFill>
                <a:effectLst/>
                <a:uLnTx/>
                <a:uFillTx/>
                <a:latin typeface="Arial"/>
                <a:ea typeface=""/>
                <a:cs typeface=""/>
              </a:endParaRPr>
            </a:p>
          </p:txBody>
        </p:sp>
      </p:grpSp>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140970"/>
            <a:ext cx="9144000" cy="6576060"/>
          </a:xfrm>
          <a:prstGeom prst="rect">
            <a:avLst/>
          </a:prstGeom>
        </p:spPr>
      </p:pic>
      <p:sp>
        <p:nvSpPr>
          <p:cNvPr id="2" name="Text Placeholder 1"/>
          <p:cNvSpPr>
            <a:spLocks noGrp="1"/>
          </p:cNvSpPr>
          <p:nvPr>
            <p:ph type="body" sz="quarter" idx="10"/>
          </p:nvPr>
        </p:nvSpPr>
        <p:spPr/>
        <p:txBody>
          <a:bodyPr/>
          <a:lstStyle/>
          <a:p>
            <a:r>
              <a:rPr lang="en-US" dirty="0"/>
              <a:t>Map of eastern Judah with the possible location of </a:t>
            </a:r>
            <a:r>
              <a:rPr lang="en-US" dirty="0" err="1"/>
              <a:t>Harod</a:t>
            </a:r>
            <a:endParaRPr lang="en-US" dirty="0"/>
          </a:p>
        </p:txBody>
      </p:sp>
      <p:sp>
        <p:nvSpPr>
          <p:cNvPr id="3" name="Text Placeholder 2"/>
          <p:cNvSpPr>
            <a:spLocks noGrp="1"/>
          </p:cNvSpPr>
          <p:nvPr>
            <p:ph type="body" sz="quarter" idx="12"/>
          </p:nvPr>
        </p:nvSpPr>
        <p:spPr/>
        <p:txBody>
          <a:bodyPr/>
          <a:lstStyle/>
          <a:p>
            <a:r>
              <a:rPr lang="en-US"/>
              <a:t>23:25</a:t>
            </a:r>
          </a:p>
        </p:txBody>
      </p:sp>
      <p:sp>
        <p:nvSpPr>
          <p:cNvPr id="4" name="Title 3"/>
          <p:cNvSpPr>
            <a:spLocks noGrp="1"/>
          </p:cNvSpPr>
          <p:nvPr>
            <p:ph type="title"/>
          </p:nvPr>
        </p:nvSpPr>
        <p:spPr/>
        <p:txBody>
          <a:bodyPr/>
          <a:lstStyle/>
          <a:p>
            <a:r>
              <a:rPr lang="en-US" dirty="0" err="1"/>
              <a:t>Shammah</a:t>
            </a:r>
            <a:r>
              <a:rPr lang="en-US" dirty="0"/>
              <a:t> the </a:t>
            </a:r>
            <a:r>
              <a:rPr lang="en-US" dirty="0" err="1"/>
              <a:t>Harodite</a:t>
            </a:r>
            <a:r>
              <a:rPr lang="en-US" dirty="0"/>
              <a:t>, and </a:t>
            </a:r>
            <a:r>
              <a:rPr lang="en-US" dirty="0" err="1"/>
              <a:t>Elika</a:t>
            </a:r>
            <a:r>
              <a:rPr lang="en-US" dirty="0"/>
              <a:t> the </a:t>
            </a:r>
            <a:r>
              <a:rPr lang="en-US" dirty="0" err="1"/>
              <a:t>Harodite</a:t>
            </a:r>
            <a:endParaRPr lang="en-US" dirty="0"/>
          </a:p>
        </p:txBody>
      </p:sp>
    </p:spTree>
    <p:extLst>
      <p:ext uri="{BB962C8B-B14F-4D97-AF65-F5344CB8AC3E}">
        <p14:creationId xmlns:p14="http://schemas.microsoft.com/office/powerpoint/2010/main" val="243382719"/>
      </p:ext>
    </p:extLst>
  </p:cSld>
  <p:clrMapOvr>
    <a:masterClrMapping/>
  </p:clrMapOvr>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Group 12"/>
          <p:cNvGrpSpPr/>
          <p:nvPr/>
        </p:nvGrpSpPr>
        <p:grpSpPr>
          <a:xfrm>
            <a:off x="0" y="358140"/>
            <a:ext cx="9144000" cy="6366510"/>
            <a:chOff x="0" y="358140"/>
            <a:chExt cx="9144000" cy="6366510"/>
          </a:xfrm>
        </p:grpSpPr>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4075"/>
            <a:stretch/>
          </p:blipFill>
          <p:spPr>
            <a:xfrm>
              <a:off x="0" y="358140"/>
              <a:ext cx="9144000" cy="6366510"/>
            </a:xfrm>
            <a:prstGeom prst="rect">
              <a:avLst/>
            </a:prstGeom>
          </p:spPr>
        </p:pic>
        <p:sp>
          <p:nvSpPr>
            <p:cNvPr id="10" name="Text Box 16"/>
            <p:cNvSpPr txBox="1">
              <a:spLocks noChangeArrowheads="1"/>
            </p:cNvSpPr>
            <p:nvPr/>
          </p:nvSpPr>
          <p:spPr bwMode="auto">
            <a:xfrm>
              <a:off x="4122568" y="3052279"/>
              <a:ext cx="1106393" cy="292388"/>
            </a:xfrm>
            <a:prstGeom prst="rect">
              <a:avLst/>
            </a:prstGeom>
            <a:noFill/>
            <a:ln w="9525">
              <a:noFill/>
              <a:miter lim="800000"/>
              <a:headEnd/>
              <a:tailEnd/>
            </a:ln>
            <a:effectLst/>
          </p:spPr>
          <p:txBody>
            <a:bodyPr wrap="none">
              <a:spAutoFit/>
            </a:bodyPr>
            <a:lstStyle/>
            <a:p>
              <a:pPr algn="ctr" fontAlgn="base">
                <a:spcBef>
                  <a:spcPct val="0"/>
                </a:spcBef>
                <a:spcAft>
                  <a:spcPct val="0"/>
                </a:spcAft>
                <a:defRPr/>
              </a:pPr>
              <a:r>
                <a:rPr lang="en-US" sz="1300" b="1" dirty="0">
                  <a:solidFill>
                    <a:srgbClr val="000000"/>
                  </a:solidFill>
                  <a:effectLst/>
                  <a:latin typeface="Arial" panose="020B0604020202020204" pitchFamily="34" charset="0"/>
                  <a:cs typeface="Arial" panose="020B0604020202020204" pitchFamily="34" charset="0"/>
                </a:rPr>
                <a:t>Beth-</a:t>
              </a:r>
              <a:r>
                <a:rPr lang="en-US" sz="1300" b="1" dirty="0" err="1">
                  <a:solidFill>
                    <a:srgbClr val="000000"/>
                  </a:solidFill>
                  <a:effectLst/>
                  <a:latin typeface="Arial" panose="020B0604020202020204" pitchFamily="34" charset="0"/>
                  <a:cs typeface="Arial" panose="020B0604020202020204" pitchFamily="34" charset="0"/>
                </a:rPr>
                <a:t>pelet</a:t>
              </a:r>
              <a:r>
                <a:rPr lang="en-US" sz="1300" b="1" dirty="0">
                  <a:solidFill>
                    <a:srgbClr val="000000"/>
                  </a:solidFill>
                  <a:effectLst/>
                  <a:latin typeface="Arial" panose="020B0604020202020204" pitchFamily="34" charset="0"/>
                  <a:cs typeface="Arial" panose="020B0604020202020204" pitchFamily="34" charset="0"/>
                </a:rPr>
                <a:t>?</a:t>
              </a:r>
            </a:p>
          </p:txBody>
        </p:sp>
        <p:sp>
          <p:nvSpPr>
            <p:cNvPr id="11" name="Oval 10"/>
            <p:cNvSpPr/>
            <p:nvPr/>
          </p:nvSpPr>
          <p:spPr>
            <a:xfrm>
              <a:off x="4103590" y="3169285"/>
              <a:ext cx="64008" cy="64008"/>
            </a:xfrm>
            <a:prstGeom prst="ellipse">
              <a:avLst/>
            </a:prstGeom>
            <a:solidFill>
              <a:schemeClr val="tx1"/>
            </a:solidFill>
            <a:ln w="12700">
              <a:solidFill>
                <a:srgbClr val="01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p:cNvSpPr/>
            <p:nvPr/>
          </p:nvSpPr>
          <p:spPr>
            <a:xfrm>
              <a:off x="4029285" y="3007701"/>
              <a:ext cx="1238039" cy="384590"/>
            </a:xfrm>
            <a:prstGeom prst="ellips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2400" b="0" i="0" u="none" strike="noStrike" kern="0" cap="none" spc="0" normalizeH="0" baseline="0" noProof="0" dirty="0">
                <a:ln>
                  <a:noFill/>
                </a:ln>
                <a:solidFill>
                  <a:srgbClr val="000000"/>
                </a:solidFill>
                <a:effectLst/>
                <a:uLnTx/>
                <a:uFillTx/>
                <a:latin typeface="Arial"/>
                <a:ea typeface=""/>
                <a:cs typeface=""/>
              </a:endParaRPr>
            </a:p>
          </p:txBody>
        </p:sp>
      </p:grpSp>
      <p:pic>
        <p:nvPicPr>
          <p:cNvPr id="14" name="Picture 1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369332"/>
            <a:ext cx="9144000" cy="6362700"/>
          </a:xfrm>
          <a:prstGeom prst="rect">
            <a:avLst/>
          </a:prstGeom>
        </p:spPr>
      </p:pic>
      <p:sp>
        <p:nvSpPr>
          <p:cNvPr id="2" name="Text Placeholder 1"/>
          <p:cNvSpPr>
            <a:spLocks noGrp="1"/>
          </p:cNvSpPr>
          <p:nvPr>
            <p:ph type="body" sz="quarter" idx="10"/>
          </p:nvPr>
        </p:nvSpPr>
        <p:spPr/>
        <p:txBody>
          <a:bodyPr/>
          <a:lstStyle/>
          <a:p>
            <a:r>
              <a:rPr lang="en-US" dirty="0"/>
              <a:t>Map of southern Judah with a possible location of Beth-</a:t>
            </a:r>
            <a:r>
              <a:rPr lang="en-US" dirty="0" err="1"/>
              <a:t>pelet</a:t>
            </a:r>
            <a:endParaRPr lang="en-US" dirty="0"/>
          </a:p>
        </p:txBody>
      </p:sp>
      <p:sp>
        <p:nvSpPr>
          <p:cNvPr id="3" name="Text Placeholder 2"/>
          <p:cNvSpPr>
            <a:spLocks noGrp="1"/>
          </p:cNvSpPr>
          <p:nvPr>
            <p:ph type="body" sz="quarter" idx="12"/>
          </p:nvPr>
        </p:nvSpPr>
        <p:spPr/>
        <p:txBody>
          <a:bodyPr/>
          <a:lstStyle/>
          <a:p>
            <a:r>
              <a:rPr lang="en-US" dirty="0"/>
              <a:t>23:26</a:t>
            </a:r>
          </a:p>
        </p:txBody>
      </p:sp>
      <p:sp>
        <p:nvSpPr>
          <p:cNvPr id="4" name="Title 3"/>
          <p:cNvSpPr>
            <a:spLocks noGrp="1"/>
          </p:cNvSpPr>
          <p:nvPr>
            <p:ph type="title"/>
          </p:nvPr>
        </p:nvSpPr>
        <p:spPr/>
        <p:txBody>
          <a:bodyPr/>
          <a:lstStyle/>
          <a:p>
            <a:r>
              <a:rPr lang="en-US" dirty="0" err="1"/>
              <a:t>Helez</a:t>
            </a:r>
            <a:r>
              <a:rPr lang="en-US" dirty="0"/>
              <a:t> the </a:t>
            </a:r>
            <a:r>
              <a:rPr lang="en-US" dirty="0" err="1"/>
              <a:t>Paltite</a:t>
            </a:r>
            <a:endParaRPr lang="en-US" dirty="0"/>
          </a:p>
        </p:txBody>
      </p:sp>
    </p:spTree>
    <p:extLst>
      <p:ext uri="{BB962C8B-B14F-4D97-AF65-F5344CB8AC3E}">
        <p14:creationId xmlns:p14="http://schemas.microsoft.com/office/powerpoint/2010/main" val="2271603967"/>
      </p:ext>
    </p:extLst>
  </p:cSld>
  <p:clrMapOvr>
    <a:masterClrMapping/>
  </p:clrMapOvr>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90500"/>
            <a:ext cx="9144000" cy="6477000"/>
          </a:xfrm>
          <a:prstGeom prst="rect">
            <a:avLst/>
          </a:prstGeom>
        </p:spPr>
      </p:pic>
      <p:sp>
        <p:nvSpPr>
          <p:cNvPr id="2" name="Text Placeholder 1"/>
          <p:cNvSpPr>
            <a:spLocks noGrp="1"/>
          </p:cNvSpPr>
          <p:nvPr>
            <p:ph type="body" sz="quarter" idx="10"/>
          </p:nvPr>
        </p:nvSpPr>
        <p:spPr/>
        <p:txBody>
          <a:bodyPr/>
          <a:lstStyle/>
          <a:p>
            <a:r>
              <a:rPr lang="en-US" dirty="0"/>
              <a:t>Tekoa (from the south)</a:t>
            </a:r>
          </a:p>
        </p:txBody>
      </p:sp>
      <p:sp>
        <p:nvSpPr>
          <p:cNvPr id="3" name="Text Placeholder 2"/>
          <p:cNvSpPr>
            <a:spLocks noGrp="1"/>
          </p:cNvSpPr>
          <p:nvPr>
            <p:ph type="body" sz="quarter" idx="12"/>
          </p:nvPr>
        </p:nvSpPr>
        <p:spPr/>
        <p:txBody>
          <a:bodyPr/>
          <a:lstStyle/>
          <a:p>
            <a:r>
              <a:rPr lang="en-US" dirty="0"/>
              <a:t>23:26</a:t>
            </a:r>
          </a:p>
        </p:txBody>
      </p:sp>
      <p:sp>
        <p:nvSpPr>
          <p:cNvPr id="4" name="Title 3"/>
          <p:cNvSpPr>
            <a:spLocks noGrp="1"/>
          </p:cNvSpPr>
          <p:nvPr>
            <p:ph type="title"/>
          </p:nvPr>
        </p:nvSpPr>
        <p:spPr/>
        <p:txBody>
          <a:bodyPr/>
          <a:lstStyle/>
          <a:p>
            <a:r>
              <a:rPr lang="en-US" dirty="0"/>
              <a:t>Ira the son of </a:t>
            </a:r>
            <a:r>
              <a:rPr lang="en-US" dirty="0" err="1"/>
              <a:t>Ikkesh</a:t>
            </a:r>
            <a:r>
              <a:rPr lang="en-US" dirty="0"/>
              <a:t> the </a:t>
            </a:r>
            <a:r>
              <a:rPr lang="en-US" dirty="0" err="1"/>
              <a:t>Tekoite</a:t>
            </a:r>
            <a:endParaRPr lang="en-US" dirty="0"/>
          </a:p>
        </p:txBody>
      </p:sp>
      <p:sp>
        <p:nvSpPr>
          <p:cNvPr id="7" name="Text Box 16"/>
          <p:cNvSpPr txBox="1">
            <a:spLocks noChangeArrowheads="1"/>
          </p:cNvSpPr>
          <p:nvPr/>
        </p:nvSpPr>
        <p:spPr bwMode="auto">
          <a:xfrm>
            <a:off x="5138737" y="2590808"/>
            <a:ext cx="782009" cy="400110"/>
          </a:xfrm>
          <a:prstGeom prst="rect">
            <a:avLst/>
          </a:prstGeom>
          <a:noFill/>
          <a:ln w="9525">
            <a:noFill/>
            <a:miter lim="800000"/>
            <a:headEnd/>
            <a:tailEnd/>
          </a:ln>
          <a:effectLst/>
        </p:spPr>
        <p:txBody>
          <a:bodyPr wrap="none">
            <a:spAutoFit/>
          </a:bodyPr>
          <a:lstStyle/>
          <a:p>
            <a:pPr algn="ctr" fontAlgn="base">
              <a:spcBef>
                <a:spcPct val="0"/>
              </a:spcBef>
              <a:spcAft>
                <a:spcPct val="0"/>
              </a:spcAft>
              <a:defRPr/>
            </a:pPr>
            <a:r>
              <a:rPr lang="en-US" sz="2000" dirty="0">
                <a:solidFill>
                  <a:srgbClr val="FFFFFF"/>
                </a:solidFill>
                <a:effectLst>
                  <a:glow rad="76200">
                    <a:srgbClr val="000000">
                      <a:alpha val="60000"/>
                    </a:srgbClr>
                  </a:glow>
                </a:effectLst>
                <a:cs typeface="Calibri" pitchFamily="34" charset="0"/>
              </a:rPr>
              <a:t>Tekoa</a:t>
            </a:r>
          </a:p>
        </p:txBody>
      </p:sp>
    </p:spTree>
    <p:extLst>
      <p:ext uri="{BB962C8B-B14F-4D97-AF65-F5344CB8AC3E}">
        <p14:creationId xmlns:p14="http://schemas.microsoft.com/office/powerpoint/2010/main" val="172783347"/>
      </p:ext>
    </p:extLst>
  </p:cSld>
  <p:clrMapOvr>
    <a:masterClrMapping/>
  </p:clrMapOvr>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Tekoa (from the south)</a:t>
            </a:r>
          </a:p>
        </p:txBody>
      </p:sp>
      <p:sp>
        <p:nvSpPr>
          <p:cNvPr id="3" name="Text Placeholder 2"/>
          <p:cNvSpPr>
            <a:spLocks noGrp="1"/>
          </p:cNvSpPr>
          <p:nvPr>
            <p:ph type="body" sz="quarter" idx="12"/>
          </p:nvPr>
        </p:nvSpPr>
        <p:spPr/>
        <p:txBody>
          <a:bodyPr/>
          <a:lstStyle/>
          <a:p>
            <a:r>
              <a:rPr lang="en-US" dirty="0"/>
              <a:t>23:26</a:t>
            </a:r>
          </a:p>
        </p:txBody>
      </p:sp>
      <p:sp>
        <p:nvSpPr>
          <p:cNvPr id="4" name="Title 3"/>
          <p:cNvSpPr>
            <a:spLocks noGrp="1"/>
          </p:cNvSpPr>
          <p:nvPr>
            <p:ph type="title"/>
          </p:nvPr>
        </p:nvSpPr>
        <p:spPr/>
        <p:txBody>
          <a:bodyPr/>
          <a:lstStyle/>
          <a:p>
            <a:r>
              <a:rPr lang="en-US" dirty="0"/>
              <a:t>Ira the son of </a:t>
            </a:r>
            <a:r>
              <a:rPr lang="en-US" dirty="0" err="1"/>
              <a:t>Ikkesh</a:t>
            </a:r>
            <a:r>
              <a:rPr lang="en-US" dirty="0"/>
              <a:t> the </a:t>
            </a:r>
            <a:r>
              <a:rPr lang="en-US" dirty="0" err="1"/>
              <a:t>Tekoite</a:t>
            </a:r>
            <a:endParaRPr lang="en-US" dirty="0"/>
          </a:p>
        </p:txBody>
      </p:sp>
      <p:pic>
        <p:nvPicPr>
          <p:cNvPr id="5" name="Picture 4" descr="Tekoa from south, tb111706043.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65760"/>
            <a:ext cx="9144000" cy="6126480"/>
          </a:xfrm>
          <a:prstGeom prst="rect">
            <a:avLst/>
          </a:prstGeom>
        </p:spPr>
      </p:pic>
    </p:spTree>
    <p:extLst>
      <p:ext uri="{BB962C8B-B14F-4D97-AF65-F5344CB8AC3E}">
        <p14:creationId xmlns:p14="http://schemas.microsoft.com/office/powerpoint/2010/main" val="1925420096"/>
      </p:ext>
    </p:extLst>
  </p:cSld>
  <p:clrMapOvr>
    <a:masterClrMapping/>
  </p:clrMapOvr>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nathoth from north, tb092706214.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65760"/>
            <a:ext cx="9144000" cy="6126480"/>
          </a:xfrm>
          <a:prstGeom prst="rect">
            <a:avLst/>
          </a:prstGeom>
        </p:spPr>
      </p:pic>
      <p:sp>
        <p:nvSpPr>
          <p:cNvPr id="2" name="Text Placeholder 1"/>
          <p:cNvSpPr>
            <a:spLocks noGrp="1"/>
          </p:cNvSpPr>
          <p:nvPr>
            <p:ph type="body" sz="quarter" idx="10"/>
          </p:nvPr>
        </p:nvSpPr>
        <p:spPr/>
        <p:txBody>
          <a:bodyPr/>
          <a:lstStyle/>
          <a:p>
            <a:r>
              <a:rPr lang="en-US" dirty="0" err="1"/>
              <a:t>Anathoth</a:t>
            </a:r>
            <a:r>
              <a:rPr lang="en-US" dirty="0"/>
              <a:t> (from the north)</a:t>
            </a:r>
          </a:p>
        </p:txBody>
      </p:sp>
      <p:sp>
        <p:nvSpPr>
          <p:cNvPr id="3" name="Text Placeholder 2"/>
          <p:cNvSpPr>
            <a:spLocks noGrp="1"/>
          </p:cNvSpPr>
          <p:nvPr>
            <p:ph type="body" sz="quarter" idx="12"/>
          </p:nvPr>
        </p:nvSpPr>
        <p:spPr/>
        <p:txBody>
          <a:bodyPr/>
          <a:lstStyle/>
          <a:p>
            <a:r>
              <a:rPr lang="en-US" dirty="0"/>
              <a:t>23:27</a:t>
            </a:r>
          </a:p>
        </p:txBody>
      </p:sp>
      <p:sp>
        <p:nvSpPr>
          <p:cNvPr id="4" name="Title 3"/>
          <p:cNvSpPr>
            <a:spLocks noGrp="1"/>
          </p:cNvSpPr>
          <p:nvPr>
            <p:ph type="title"/>
          </p:nvPr>
        </p:nvSpPr>
        <p:spPr/>
        <p:txBody>
          <a:bodyPr/>
          <a:lstStyle/>
          <a:p>
            <a:r>
              <a:rPr lang="en-US" dirty="0" err="1"/>
              <a:t>Abiezer</a:t>
            </a:r>
            <a:r>
              <a:rPr lang="en-US" dirty="0"/>
              <a:t> the </a:t>
            </a:r>
            <a:r>
              <a:rPr lang="en-US" dirty="0" err="1"/>
              <a:t>Anathothite</a:t>
            </a:r>
            <a:endParaRPr lang="en-US" dirty="0"/>
          </a:p>
        </p:txBody>
      </p:sp>
    </p:spTree>
    <p:extLst>
      <p:ext uri="{BB962C8B-B14F-4D97-AF65-F5344CB8AC3E}">
        <p14:creationId xmlns:p14="http://schemas.microsoft.com/office/powerpoint/2010/main" val="1627839451"/>
      </p:ext>
    </p:extLst>
  </p:cSld>
  <p:clrMapOvr>
    <a:masterClrMapping/>
  </p:clrMapOvr>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nathoth from west, tb092706219.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65760"/>
            <a:ext cx="9144000" cy="6126480"/>
          </a:xfrm>
          <a:prstGeom prst="rect">
            <a:avLst/>
          </a:prstGeom>
        </p:spPr>
      </p:pic>
      <p:sp>
        <p:nvSpPr>
          <p:cNvPr id="2" name="Text Placeholder 1"/>
          <p:cNvSpPr>
            <a:spLocks noGrp="1"/>
          </p:cNvSpPr>
          <p:nvPr>
            <p:ph type="body" sz="quarter" idx="10"/>
          </p:nvPr>
        </p:nvSpPr>
        <p:spPr/>
        <p:txBody>
          <a:bodyPr/>
          <a:lstStyle/>
          <a:p>
            <a:r>
              <a:rPr lang="en-US" dirty="0" err="1"/>
              <a:t>Anathoth</a:t>
            </a:r>
            <a:r>
              <a:rPr lang="en-US" dirty="0"/>
              <a:t> (from the west)</a:t>
            </a:r>
          </a:p>
        </p:txBody>
      </p:sp>
      <p:sp>
        <p:nvSpPr>
          <p:cNvPr id="3" name="Text Placeholder 2"/>
          <p:cNvSpPr>
            <a:spLocks noGrp="1"/>
          </p:cNvSpPr>
          <p:nvPr>
            <p:ph type="body" sz="quarter" idx="12"/>
          </p:nvPr>
        </p:nvSpPr>
        <p:spPr/>
        <p:txBody>
          <a:bodyPr/>
          <a:lstStyle/>
          <a:p>
            <a:r>
              <a:rPr lang="en-US" dirty="0"/>
              <a:t>23:27</a:t>
            </a:r>
          </a:p>
        </p:txBody>
      </p:sp>
      <p:sp>
        <p:nvSpPr>
          <p:cNvPr id="4" name="Title 3"/>
          <p:cNvSpPr>
            <a:spLocks noGrp="1"/>
          </p:cNvSpPr>
          <p:nvPr>
            <p:ph type="title"/>
          </p:nvPr>
        </p:nvSpPr>
        <p:spPr/>
        <p:txBody>
          <a:bodyPr/>
          <a:lstStyle/>
          <a:p>
            <a:r>
              <a:rPr lang="en-US" dirty="0" err="1"/>
              <a:t>Abiezer</a:t>
            </a:r>
            <a:r>
              <a:rPr lang="en-US" dirty="0"/>
              <a:t> the </a:t>
            </a:r>
            <a:r>
              <a:rPr lang="en-US" dirty="0" err="1"/>
              <a:t>Anathothite</a:t>
            </a:r>
            <a:endParaRPr lang="en-US" dirty="0"/>
          </a:p>
        </p:txBody>
      </p:sp>
    </p:spTree>
    <p:extLst>
      <p:ext uri="{BB962C8B-B14F-4D97-AF65-F5344CB8AC3E}">
        <p14:creationId xmlns:p14="http://schemas.microsoft.com/office/powerpoint/2010/main" val="1796855499"/>
      </p:ext>
    </p:extLst>
  </p:cSld>
  <p:clrMapOvr>
    <a:masterClrMapping/>
  </p:clrMapOvr>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nathoth, home of Jeremiah, mat12314.jpg"/>
          <p:cNvPicPr>
            <a:picLocks noChangeAspect="1"/>
          </p:cNvPicPr>
          <p:nvPr/>
        </p:nvPicPr>
        <p:blipFill rotWithShape="1">
          <a:blip r:embed="rId3">
            <a:extLst>
              <a:ext uri="{28A0092B-C50C-407E-A947-70E740481C1C}">
                <a14:useLocalDpi xmlns:a14="http://schemas.microsoft.com/office/drawing/2010/main" val="0"/>
              </a:ext>
            </a:extLst>
          </a:blip>
          <a:srcRect t="13170" b="7808"/>
          <a:stretch/>
        </p:blipFill>
        <p:spPr>
          <a:xfrm>
            <a:off x="224020" y="0"/>
            <a:ext cx="8695961" cy="6858000"/>
          </a:xfrm>
          <a:prstGeom prst="rect">
            <a:avLst/>
          </a:prstGeom>
        </p:spPr>
      </p:pic>
      <p:sp>
        <p:nvSpPr>
          <p:cNvPr id="2" name="Text Placeholder 1"/>
          <p:cNvSpPr>
            <a:spLocks noGrp="1"/>
          </p:cNvSpPr>
          <p:nvPr>
            <p:ph type="body" sz="quarter" idx="10"/>
          </p:nvPr>
        </p:nvSpPr>
        <p:spPr/>
        <p:txBody>
          <a:bodyPr/>
          <a:lstStyle/>
          <a:p>
            <a:r>
              <a:rPr lang="en-US" dirty="0" err="1"/>
              <a:t>Anathoth</a:t>
            </a:r>
            <a:r>
              <a:rPr lang="en-US" dirty="0"/>
              <a:t>, modern </a:t>
            </a:r>
            <a:r>
              <a:rPr lang="en-US" dirty="0" err="1"/>
              <a:t>Anata</a:t>
            </a:r>
            <a:r>
              <a:rPr lang="en-US" dirty="0"/>
              <a:t>, circa 1910</a:t>
            </a:r>
          </a:p>
        </p:txBody>
      </p:sp>
      <p:sp>
        <p:nvSpPr>
          <p:cNvPr id="3" name="Text Placeholder 2"/>
          <p:cNvSpPr>
            <a:spLocks noGrp="1"/>
          </p:cNvSpPr>
          <p:nvPr>
            <p:ph type="body" sz="quarter" idx="12"/>
          </p:nvPr>
        </p:nvSpPr>
        <p:spPr/>
        <p:txBody>
          <a:bodyPr/>
          <a:lstStyle/>
          <a:p>
            <a:r>
              <a:rPr lang="en-US" dirty="0"/>
              <a:t>23:27</a:t>
            </a:r>
          </a:p>
        </p:txBody>
      </p:sp>
      <p:sp>
        <p:nvSpPr>
          <p:cNvPr id="4" name="Title 3"/>
          <p:cNvSpPr>
            <a:spLocks noGrp="1"/>
          </p:cNvSpPr>
          <p:nvPr>
            <p:ph type="title"/>
          </p:nvPr>
        </p:nvSpPr>
        <p:spPr/>
        <p:txBody>
          <a:bodyPr/>
          <a:lstStyle/>
          <a:p>
            <a:r>
              <a:rPr lang="en-US" dirty="0" err="1"/>
              <a:t>Abiezer</a:t>
            </a:r>
            <a:r>
              <a:rPr lang="en-US" dirty="0"/>
              <a:t> the </a:t>
            </a:r>
            <a:r>
              <a:rPr lang="en-US" dirty="0" err="1"/>
              <a:t>Anathothite</a:t>
            </a:r>
            <a:endParaRPr lang="en-US" dirty="0"/>
          </a:p>
        </p:txBody>
      </p:sp>
    </p:spTree>
    <p:extLst>
      <p:ext uri="{BB962C8B-B14F-4D97-AF65-F5344CB8AC3E}">
        <p14:creationId xmlns:p14="http://schemas.microsoft.com/office/powerpoint/2010/main" val="2042998392"/>
      </p:ext>
    </p:extLst>
  </p:cSld>
  <p:clrMapOvr>
    <a:masterClrMapping/>
  </p:clrMapOvr>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err="1"/>
              <a:t>Husan</a:t>
            </a:r>
            <a:r>
              <a:rPr lang="en-US" dirty="0"/>
              <a:t> (from the north)</a:t>
            </a:r>
          </a:p>
        </p:txBody>
      </p:sp>
      <p:sp>
        <p:nvSpPr>
          <p:cNvPr id="3" name="Text Placeholder 2"/>
          <p:cNvSpPr>
            <a:spLocks noGrp="1"/>
          </p:cNvSpPr>
          <p:nvPr>
            <p:ph type="body" sz="quarter" idx="12"/>
          </p:nvPr>
        </p:nvSpPr>
        <p:spPr/>
        <p:txBody>
          <a:bodyPr/>
          <a:lstStyle/>
          <a:p>
            <a:r>
              <a:rPr lang="en-US"/>
              <a:t>23:27</a:t>
            </a:r>
          </a:p>
        </p:txBody>
      </p:sp>
      <p:sp>
        <p:nvSpPr>
          <p:cNvPr id="4" name="Title 3"/>
          <p:cNvSpPr>
            <a:spLocks noGrp="1"/>
          </p:cNvSpPr>
          <p:nvPr>
            <p:ph type="title"/>
          </p:nvPr>
        </p:nvSpPr>
        <p:spPr/>
        <p:txBody>
          <a:bodyPr/>
          <a:lstStyle/>
          <a:p>
            <a:r>
              <a:rPr lang="en-US" dirty="0" err="1"/>
              <a:t>Mebunnai</a:t>
            </a:r>
            <a:r>
              <a:rPr lang="en-US" dirty="0"/>
              <a:t> the </a:t>
            </a:r>
            <a:r>
              <a:rPr lang="en-US" dirty="0" err="1"/>
              <a:t>Hushathite</a:t>
            </a:r>
            <a:endParaRPr lang="en-US"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65760"/>
            <a:ext cx="9144000" cy="6126480"/>
          </a:xfrm>
          <a:prstGeom prst="rect">
            <a:avLst/>
          </a:prstGeom>
        </p:spPr>
      </p:pic>
      <p:sp>
        <p:nvSpPr>
          <p:cNvPr id="6" name="Text Box 1029">
            <a:extLst>
              <a:ext uri="{FF2B5EF4-FFF2-40B4-BE49-F238E27FC236}">
                <a16:creationId xmlns:a16="http://schemas.microsoft.com/office/drawing/2014/main" id="{1ACAA43D-71A3-4C3D-8A5A-CFF359141FCA}"/>
              </a:ext>
            </a:extLst>
          </p:cNvPr>
          <p:cNvSpPr txBox="1">
            <a:spLocks noChangeArrowheads="1"/>
          </p:cNvSpPr>
          <p:nvPr/>
        </p:nvSpPr>
        <p:spPr bwMode="auto">
          <a:xfrm>
            <a:off x="3561110" y="2638926"/>
            <a:ext cx="838691" cy="400110"/>
          </a:xfrm>
          <a:prstGeom prst="rect">
            <a:avLst/>
          </a:prstGeom>
          <a:noFill/>
          <a:ln w="9525">
            <a:noFill/>
            <a:miter lim="800000"/>
            <a:headEnd/>
            <a:tailEnd/>
          </a:ln>
          <a:effectLst/>
        </p:spPr>
        <p:txBody>
          <a:bodyPr wrap="none">
            <a:spAutoFit/>
          </a:bodyPr>
          <a:lstStyle/>
          <a:p>
            <a:pPr fontAlgn="base">
              <a:spcBef>
                <a:spcPct val="0"/>
              </a:spcBef>
              <a:spcAft>
                <a:spcPct val="0"/>
              </a:spcAft>
              <a:defRPr/>
            </a:pPr>
            <a:r>
              <a:rPr lang="en-US" sz="2000" dirty="0" err="1">
                <a:solidFill>
                  <a:srgbClr val="FEFFFF"/>
                </a:solidFill>
                <a:effectLst>
                  <a:glow rad="76200">
                    <a:srgbClr val="010000">
                      <a:alpha val="60000"/>
                    </a:srgbClr>
                  </a:glow>
                </a:effectLst>
                <a:cs typeface="Calibri" pitchFamily="34" charset="0"/>
              </a:rPr>
              <a:t>Husan</a:t>
            </a:r>
            <a:endParaRPr lang="en-US" sz="2000" dirty="0">
              <a:solidFill>
                <a:srgbClr val="FEFFFF"/>
              </a:solidFill>
              <a:effectLst>
                <a:glow rad="76200">
                  <a:srgbClr val="010000">
                    <a:alpha val="60000"/>
                  </a:srgbClr>
                </a:glow>
              </a:effectLst>
              <a:cs typeface="Calibri" pitchFamily="34" charset="0"/>
            </a:endParaRPr>
          </a:p>
        </p:txBody>
      </p:sp>
      <p:sp>
        <p:nvSpPr>
          <p:cNvPr id="7" name="Line 9">
            <a:extLst>
              <a:ext uri="{FF2B5EF4-FFF2-40B4-BE49-F238E27FC236}">
                <a16:creationId xmlns:a16="http://schemas.microsoft.com/office/drawing/2014/main" id="{A4B3B233-C6AA-4A9B-8502-4B6051F65B5D}"/>
              </a:ext>
            </a:extLst>
          </p:cNvPr>
          <p:cNvSpPr>
            <a:spLocks noChangeShapeType="1"/>
          </p:cNvSpPr>
          <p:nvPr/>
        </p:nvSpPr>
        <p:spPr bwMode="auto">
          <a:xfrm flipH="1">
            <a:off x="3980456" y="3039036"/>
            <a:ext cx="0" cy="519356"/>
          </a:xfrm>
          <a:prstGeom prst="line">
            <a:avLst/>
          </a:prstGeom>
          <a:noFill/>
          <a:ln w="22225" cap="flat" cmpd="sng" algn="ctr">
            <a:solidFill>
              <a:srgbClr val="FEFFFF"/>
            </a:solidFill>
            <a:prstDash val="solid"/>
            <a:round/>
            <a:headEnd type="none" w="med" len="med"/>
            <a:tailEnd type="triangle" w="med" len="med"/>
          </a:ln>
          <a:effectLst>
            <a:glow rad="50800">
              <a:srgbClr val="010000">
                <a:alpha val="60000"/>
              </a:srgbClr>
            </a:glow>
            <a:outerShdw blurRad="40000" dist="20000" dir="5400000" rotWithShape="0">
              <a:srgbClr val="000000">
                <a:alpha val="38000"/>
              </a:srgbClr>
            </a:outerShdw>
          </a:effec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2400" b="0" i="0" u="none" strike="noStrike" kern="0" cap="none" spc="0" normalizeH="0" baseline="0" noProof="0" dirty="0">
              <a:ln>
                <a:noFill/>
              </a:ln>
              <a:solidFill>
                <a:srgbClr val="000000"/>
              </a:solidFill>
              <a:effectLst/>
              <a:uLnTx/>
              <a:uFillTx/>
              <a:latin typeface="Arial"/>
              <a:ea typeface=""/>
              <a:cs typeface=""/>
            </a:endParaRPr>
          </a:p>
        </p:txBody>
      </p:sp>
    </p:spTree>
    <p:extLst>
      <p:ext uri="{BB962C8B-B14F-4D97-AF65-F5344CB8AC3E}">
        <p14:creationId xmlns:p14="http://schemas.microsoft.com/office/powerpoint/2010/main" val="578271621"/>
      </p:ext>
    </p:extLst>
  </p:cSld>
  <p:clrMapOvr>
    <a:masterClrMapping/>
  </p:clrMapOvr>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Hebrew “Benjamin” sign near Modiin</a:t>
            </a:r>
          </a:p>
        </p:txBody>
      </p:sp>
      <p:sp>
        <p:nvSpPr>
          <p:cNvPr id="3" name="Text Placeholder 2"/>
          <p:cNvSpPr>
            <a:spLocks noGrp="1"/>
          </p:cNvSpPr>
          <p:nvPr>
            <p:ph type="body" sz="quarter" idx="12"/>
          </p:nvPr>
        </p:nvSpPr>
        <p:spPr/>
        <p:txBody>
          <a:bodyPr/>
          <a:lstStyle/>
          <a:p>
            <a:r>
              <a:rPr lang="en-US"/>
              <a:t>23:28</a:t>
            </a:r>
          </a:p>
        </p:txBody>
      </p:sp>
      <p:sp>
        <p:nvSpPr>
          <p:cNvPr id="4" name="Title 3"/>
          <p:cNvSpPr>
            <a:spLocks noGrp="1"/>
          </p:cNvSpPr>
          <p:nvPr>
            <p:ph type="title"/>
          </p:nvPr>
        </p:nvSpPr>
        <p:spPr/>
        <p:txBody>
          <a:bodyPr/>
          <a:lstStyle/>
          <a:p>
            <a:r>
              <a:rPr lang="en-US" dirty="0" err="1"/>
              <a:t>Zalmon</a:t>
            </a:r>
            <a:r>
              <a:rPr lang="en-US" dirty="0"/>
              <a:t> the </a:t>
            </a:r>
            <a:r>
              <a:rPr lang="en-US" dirty="0" err="1"/>
              <a:t>Ahohite</a:t>
            </a:r>
            <a:endParaRPr lang="en-US" dirty="0"/>
          </a:p>
        </p:txBody>
      </p:sp>
      <p:pic>
        <p:nvPicPr>
          <p:cNvPr id="5" name="Picture 4"/>
          <p:cNvPicPr>
            <a:picLocks noChangeAspect="1"/>
          </p:cNvPicPr>
          <p:nvPr/>
        </p:nvPicPr>
        <p:blipFill rotWithShape="1">
          <a:blip r:embed="rId3" cstate="print">
            <a:extLst>
              <a:ext uri="{28A0092B-C50C-407E-A947-70E740481C1C}">
                <a14:useLocalDpi xmlns:a14="http://schemas.microsoft.com/office/drawing/2010/main" val="0"/>
              </a:ext>
            </a:extLst>
          </a:blip>
          <a:srcRect r="470"/>
          <a:stretch/>
        </p:blipFill>
        <p:spPr>
          <a:xfrm>
            <a:off x="-1" y="367284"/>
            <a:ext cx="9144001" cy="6152388"/>
          </a:xfrm>
          <a:prstGeom prst="rect">
            <a:avLst/>
          </a:prstGeom>
        </p:spPr>
      </p:pic>
    </p:spTree>
    <p:extLst>
      <p:ext uri="{BB962C8B-B14F-4D97-AF65-F5344CB8AC3E}">
        <p14:creationId xmlns:p14="http://schemas.microsoft.com/office/powerpoint/2010/main" val="123952538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3" descr="C:\Users\Kris\Documents\Bolen\04 0Adds 2012\Israel2016\19 Museums\Israel Museum-pcb\Synagogue mosaic depicting David as Orpheus, from Gaza, AD 508, tb061616894.jpg"/>
          <p:cNvPicPr>
            <a:picLocks noChangeAspect="1" noChangeArrowheads="1"/>
          </p:cNvPicPr>
          <p:nvPr/>
        </p:nvPicPr>
        <p:blipFill rotWithShape="1">
          <a:blip r:embed="rId3">
            <a:extLst>
              <a:ext uri="{28A0092B-C50C-407E-A947-70E740481C1C}">
                <a14:useLocalDpi xmlns:a14="http://schemas.microsoft.com/office/drawing/2010/main" val="0"/>
              </a:ext>
            </a:extLst>
          </a:blip>
          <a:srcRect t="15093" b="9906"/>
          <a:stretch/>
        </p:blipFill>
        <p:spPr bwMode="auto">
          <a:xfrm>
            <a:off x="1307243" y="0"/>
            <a:ext cx="6529514" cy="6858226"/>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Synagogue mosaic depicting King David with a harp, from Gaza, AD 508</a:t>
            </a:r>
          </a:p>
        </p:txBody>
      </p:sp>
      <p:sp>
        <p:nvSpPr>
          <p:cNvPr id="3" name="Text Placeholder 2"/>
          <p:cNvSpPr>
            <a:spLocks noGrp="1"/>
          </p:cNvSpPr>
          <p:nvPr>
            <p:ph type="body" sz="quarter" idx="12"/>
          </p:nvPr>
        </p:nvSpPr>
        <p:spPr/>
        <p:txBody>
          <a:bodyPr/>
          <a:lstStyle/>
          <a:p>
            <a:r>
              <a:rPr lang="en-US" dirty="0"/>
              <a:t>23:1</a:t>
            </a:r>
          </a:p>
        </p:txBody>
      </p:sp>
      <p:sp>
        <p:nvSpPr>
          <p:cNvPr id="4" name="Title 3"/>
          <p:cNvSpPr>
            <a:spLocks noGrp="1"/>
          </p:cNvSpPr>
          <p:nvPr>
            <p:ph type="title"/>
          </p:nvPr>
        </p:nvSpPr>
        <p:spPr/>
        <p:txBody>
          <a:bodyPr/>
          <a:lstStyle/>
          <a:p>
            <a:r>
              <a:rPr lang="en-US" dirty="0"/>
              <a:t>And the sweet psalmist of Israel</a:t>
            </a:r>
          </a:p>
        </p:txBody>
      </p:sp>
    </p:spTree>
    <p:extLst>
      <p:ext uri="{BB962C8B-B14F-4D97-AF65-F5344CB8AC3E}">
        <p14:creationId xmlns:p14="http://schemas.microsoft.com/office/powerpoint/2010/main" val="2735757622"/>
      </p:ext>
    </p:extLst>
  </p:cSld>
  <p:clrMapOvr>
    <a:masterClrMapping/>
  </p:clrMapOvr>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id="{30C229B4-B72F-43E2-9CE9-F1CE696C6C57}"/>
              </a:ext>
            </a:extLst>
          </p:cNvPr>
          <p:cNvPicPr>
            <a:picLocks noChangeAspect="1"/>
          </p:cNvPicPr>
          <p:nvPr/>
        </p:nvPicPr>
        <p:blipFill rotWithShape="1">
          <a:blip r:embed="rId3"/>
          <a:srcRect t="256" b="1120"/>
          <a:stretch/>
        </p:blipFill>
        <p:spPr>
          <a:xfrm>
            <a:off x="0" y="0"/>
            <a:ext cx="9144000" cy="6798366"/>
          </a:xfrm>
          <a:prstGeom prst="rect">
            <a:avLst/>
          </a:prstGeom>
        </p:spPr>
      </p:pic>
      <p:sp>
        <p:nvSpPr>
          <p:cNvPr id="2" name="Text Placeholder 1"/>
          <p:cNvSpPr>
            <a:spLocks noGrp="1"/>
          </p:cNvSpPr>
          <p:nvPr>
            <p:ph type="body" sz="quarter" idx="10"/>
          </p:nvPr>
        </p:nvSpPr>
        <p:spPr/>
        <p:txBody>
          <a:bodyPr/>
          <a:lstStyle/>
          <a:p>
            <a:r>
              <a:rPr lang="en-US" dirty="0"/>
              <a:t>Map with the possible location of </a:t>
            </a:r>
            <a:r>
              <a:rPr lang="en-US" dirty="0" err="1"/>
              <a:t>Netophah</a:t>
            </a:r>
            <a:endParaRPr lang="en-US" dirty="0"/>
          </a:p>
        </p:txBody>
      </p:sp>
      <p:sp>
        <p:nvSpPr>
          <p:cNvPr id="3" name="Text Placeholder 2"/>
          <p:cNvSpPr>
            <a:spLocks noGrp="1"/>
          </p:cNvSpPr>
          <p:nvPr>
            <p:ph type="body" sz="quarter" idx="12"/>
          </p:nvPr>
        </p:nvSpPr>
        <p:spPr/>
        <p:txBody>
          <a:bodyPr/>
          <a:lstStyle/>
          <a:p>
            <a:r>
              <a:rPr lang="en-US"/>
              <a:t>23:28-29</a:t>
            </a:r>
          </a:p>
        </p:txBody>
      </p:sp>
      <p:sp>
        <p:nvSpPr>
          <p:cNvPr id="4" name="Title 3"/>
          <p:cNvSpPr>
            <a:spLocks noGrp="1"/>
          </p:cNvSpPr>
          <p:nvPr>
            <p:ph type="title"/>
          </p:nvPr>
        </p:nvSpPr>
        <p:spPr/>
        <p:txBody>
          <a:bodyPr/>
          <a:lstStyle/>
          <a:p>
            <a:r>
              <a:rPr lang="en-US" dirty="0" err="1"/>
              <a:t>Maharai</a:t>
            </a:r>
            <a:r>
              <a:rPr lang="en-US" dirty="0"/>
              <a:t> the </a:t>
            </a:r>
            <a:r>
              <a:rPr lang="en-US" dirty="0" err="1"/>
              <a:t>Netophathite</a:t>
            </a:r>
            <a:r>
              <a:rPr lang="en-US" dirty="0"/>
              <a:t>, </a:t>
            </a:r>
            <a:r>
              <a:rPr lang="en-US" dirty="0" err="1"/>
              <a:t>Heleb</a:t>
            </a:r>
            <a:r>
              <a:rPr lang="en-US" dirty="0"/>
              <a:t> the son of Baanah the </a:t>
            </a:r>
            <a:r>
              <a:rPr lang="en-US" dirty="0" err="1"/>
              <a:t>Netophathite</a:t>
            </a:r>
            <a:endParaRPr lang="en-US" dirty="0"/>
          </a:p>
        </p:txBody>
      </p:sp>
      <p:sp>
        <p:nvSpPr>
          <p:cNvPr id="6" name="Text Box 5"/>
          <p:cNvSpPr txBox="1">
            <a:spLocks noChangeArrowheads="1"/>
          </p:cNvSpPr>
          <p:nvPr/>
        </p:nvSpPr>
        <p:spPr bwMode="auto">
          <a:xfrm>
            <a:off x="5029200" y="289966"/>
            <a:ext cx="1213794" cy="369332"/>
          </a:xfrm>
          <a:prstGeom prst="rect">
            <a:avLst/>
          </a:prstGeom>
          <a:noFill/>
          <a:ln w="9525">
            <a:noFill/>
            <a:miter lim="800000"/>
            <a:headEnd/>
            <a:tailEnd/>
          </a:ln>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en-US" kern="0">
                <a:solidFill>
                  <a:sysClr val="window" lastClr="FFFFFF"/>
                </a:solidFill>
                <a:effectLst>
                  <a:glow rad="76200">
                    <a:sysClr val="windowText" lastClr="000000">
                      <a:alpha val="60000"/>
                    </a:sysClr>
                  </a:glow>
                </a:effectLst>
                <a:latin typeface="Calibri" pitchFamily="34" charset="0"/>
                <a:cs typeface="Calibri" pitchFamily="34" charset="0"/>
              </a:rPr>
              <a:t>Bethlehem</a:t>
            </a:r>
            <a:endParaRPr kumimoji="0" lang="en-US" b="0" i="0" u="none" strike="noStrike" kern="0" cap="none" spc="0" normalizeH="0" baseline="0" noProof="0" dirty="0">
              <a:ln>
                <a:noFill/>
              </a:ln>
              <a:solidFill>
                <a:sysClr val="window" lastClr="FFFFFF"/>
              </a:solidFill>
              <a:effectLst>
                <a:glow rad="76200">
                  <a:sysClr val="windowText" lastClr="000000">
                    <a:alpha val="60000"/>
                  </a:sysClr>
                </a:glow>
              </a:effectLst>
              <a:uLnTx/>
              <a:uFillTx/>
              <a:latin typeface="Calibri" pitchFamily="34" charset="0"/>
              <a:cs typeface="Calibri" pitchFamily="34" charset="0"/>
            </a:endParaRPr>
          </a:p>
        </p:txBody>
      </p:sp>
      <p:sp>
        <p:nvSpPr>
          <p:cNvPr id="7" name="Oval 6"/>
          <p:cNvSpPr/>
          <p:nvPr/>
        </p:nvSpPr>
        <p:spPr>
          <a:xfrm>
            <a:off x="5105400" y="659131"/>
            <a:ext cx="1143000" cy="492104"/>
          </a:xfrm>
          <a:prstGeom prst="ellipse">
            <a:avLst/>
          </a:prstGeom>
          <a:noFill/>
          <a:ln w="22225" cap="flat" cmpd="sng" algn="ctr">
            <a:solidFill>
              <a:sysClr val="window" lastClr="FFFFFF"/>
            </a:solidFill>
            <a:prstDash val="solid"/>
            <a:round/>
            <a:headEnd type="none" w="med" len="med"/>
            <a:tailEnd type="triangle" w="med" len="med"/>
          </a:ln>
          <a:effectLst>
            <a:glow rad="50800">
              <a:sysClr val="windowText" lastClr="000000">
                <a:alpha val="60000"/>
              </a:sys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b="0" i="0" u="none" strike="noStrike" kern="0" cap="none" spc="0" normalizeH="0" baseline="0" noProof="0">
              <a:ln>
                <a:noFill/>
              </a:ln>
              <a:solidFill>
                <a:sysClr val="windowText" lastClr="000000"/>
              </a:solidFill>
              <a:effectLst/>
              <a:uLnTx/>
              <a:uFillTx/>
              <a:latin typeface="Calibri"/>
              <a:ea typeface="+mn-ea"/>
              <a:cs typeface="+mn-cs"/>
            </a:endParaRPr>
          </a:p>
        </p:txBody>
      </p:sp>
      <p:sp>
        <p:nvSpPr>
          <p:cNvPr id="8" name="Text Box 5"/>
          <p:cNvSpPr txBox="1">
            <a:spLocks noChangeArrowheads="1"/>
          </p:cNvSpPr>
          <p:nvPr/>
        </p:nvSpPr>
        <p:spPr bwMode="auto">
          <a:xfrm>
            <a:off x="721968" y="692263"/>
            <a:ext cx="894797" cy="369332"/>
          </a:xfrm>
          <a:prstGeom prst="rect">
            <a:avLst/>
          </a:prstGeom>
          <a:noFill/>
          <a:ln w="9525">
            <a:noFill/>
            <a:miter lim="800000"/>
            <a:headEnd/>
            <a:tailEnd/>
          </a:ln>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en-US" kern="0">
                <a:solidFill>
                  <a:sysClr val="window" lastClr="FFFFFF"/>
                </a:solidFill>
                <a:effectLst>
                  <a:glow rad="76200">
                    <a:sysClr val="windowText" lastClr="000000">
                      <a:alpha val="60000"/>
                    </a:sysClr>
                  </a:glow>
                </a:effectLst>
                <a:latin typeface="Calibri" pitchFamily="34" charset="0"/>
                <a:cs typeface="Calibri" pitchFamily="34" charset="0"/>
              </a:rPr>
              <a:t>Hushah</a:t>
            </a:r>
            <a:endParaRPr kumimoji="0" lang="en-US" b="0" i="0" u="none" strike="noStrike" kern="0" cap="none" spc="0" normalizeH="0" baseline="0" noProof="0" dirty="0">
              <a:ln>
                <a:noFill/>
              </a:ln>
              <a:solidFill>
                <a:sysClr val="window" lastClr="FFFFFF"/>
              </a:solidFill>
              <a:effectLst>
                <a:glow rad="76200">
                  <a:sysClr val="windowText" lastClr="000000">
                    <a:alpha val="60000"/>
                  </a:sysClr>
                </a:glow>
              </a:effectLst>
              <a:uLnTx/>
              <a:uFillTx/>
              <a:latin typeface="Calibri" pitchFamily="34" charset="0"/>
              <a:cs typeface="Calibri" pitchFamily="34" charset="0"/>
            </a:endParaRPr>
          </a:p>
        </p:txBody>
      </p:sp>
      <p:sp>
        <p:nvSpPr>
          <p:cNvPr id="9" name="Oval 8"/>
          <p:cNvSpPr/>
          <p:nvPr/>
        </p:nvSpPr>
        <p:spPr>
          <a:xfrm>
            <a:off x="645768" y="347538"/>
            <a:ext cx="970997" cy="344892"/>
          </a:xfrm>
          <a:prstGeom prst="ellipse">
            <a:avLst/>
          </a:prstGeom>
          <a:noFill/>
          <a:ln w="22225" cap="flat" cmpd="sng" algn="ctr">
            <a:solidFill>
              <a:sysClr val="window" lastClr="FFFFFF"/>
            </a:solidFill>
            <a:prstDash val="solid"/>
            <a:round/>
            <a:headEnd type="none" w="med" len="med"/>
            <a:tailEnd type="triangle" w="med" len="med"/>
          </a:ln>
          <a:effectLst>
            <a:glow rad="50800">
              <a:sysClr val="windowText" lastClr="000000">
                <a:alpha val="60000"/>
              </a:sys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b="0" i="0" u="none" strike="noStrike" kern="0" cap="none" spc="0" normalizeH="0" baseline="0" noProof="0">
              <a:ln>
                <a:noFill/>
              </a:ln>
              <a:solidFill>
                <a:sysClr val="windowText" lastClr="000000"/>
              </a:solidFill>
              <a:effectLst/>
              <a:uLnTx/>
              <a:uFillTx/>
              <a:latin typeface="Calibri"/>
              <a:ea typeface="+mn-ea"/>
              <a:cs typeface="+mn-cs"/>
            </a:endParaRPr>
          </a:p>
        </p:txBody>
      </p:sp>
      <p:sp>
        <p:nvSpPr>
          <p:cNvPr id="10" name="Text Box 5"/>
          <p:cNvSpPr txBox="1">
            <a:spLocks noChangeArrowheads="1"/>
          </p:cNvSpPr>
          <p:nvPr/>
        </p:nvSpPr>
        <p:spPr bwMode="auto">
          <a:xfrm>
            <a:off x="6490077" y="5937911"/>
            <a:ext cx="748923" cy="369332"/>
          </a:xfrm>
          <a:prstGeom prst="rect">
            <a:avLst/>
          </a:prstGeom>
          <a:noFill/>
          <a:ln w="9525">
            <a:noFill/>
            <a:miter lim="800000"/>
            <a:headEnd/>
            <a:tailEnd/>
          </a:ln>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en-US" kern="0" noProof="0" dirty="0">
                <a:solidFill>
                  <a:sysClr val="window" lastClr="FFFFFF"/>
                </a:solidFill>
                <a:effectLst>
                  <a:glow rad="76200">
                    <a:sysClr val="windowText" lastClr="000000">
                      <a:alpha val="60000"/>
                    </a:sysClr>
                  </a:glow>
                </a:effectLst>
                <a:latin typeface="Calibri" pitchFamily="34" charset="0"/>
                <a:cs typeface="Calibri" pitchFamily="34" charset="0"/>
              </a:rPr>
              <a:t>Tekoa</a:t>
            </a:r>
            <a:endParaRPr kumimoji="0" lang="en-US" b="0" i="0" u="none" strike="noStrike" kern="0" cap="none" spc="0" normalizeH="0" baseline="0" noProof="0" dirty="0">
              <a:ln>
                <a:noFill/>
              </a:ln>
              <a:solidFill>
                <a:sysClr val="window" lastClr="FFFFFF"/>
              </a:solidFill>
              <a:effectLst>
                <a:glow rad="76200">
                  <a:sysClr val="windowText" lastClr="000000">
                    <a:alpha val="60000"/>
                  </a:sysClr>
                </a:glow>
              </a:effectLst>
              <a:uLnTx/>
              <a:uFillTx/>
              <a:latin typeface="Calibri" pitchFamily="34" charset="0"/>
              <a:cs typeface="Calibri" pitchFamily="34" charset="0"/>
            </a:endParaRPr>
          </a:p>
        </p:txBody>
      </p:sp>
      <p:sp>
        <p:nvSpPr>
          <p:cNvPr id="11" name="Oval 10"/>
          <p:cNvSpPr/>
          <p:nvPr/>
        </p:nvSpPr>
        <p:spPr>
          <a:xfrm>
            <a:off x="5428982" y="6117375"/>
            <a:ext cx="1143000" cy="344892"/>
          </a:xfrm>
          <a:prstGeom prst="ellipse">
            <a:avLst/>
          </a:prstGeom>
          <a:noFill/>
          <a:ln w="22225" cap="flat" cmpd="sng" algn="ctr">
            <a:solidFill>
              <a:sysClr val="window" lastClr="FFFFFF"/>
            </a:solidFill>
            <a:prstDash val="solid"/>
            <a:round/>
            <a:headEnd type="none" w="med" len="med"/>
            <a:tailEnd type="triangle" w="med" len="med"/>
          </a:ln>
          <a:effectLst>
            <a:glow rad="50800">
              <a:sysClr val="windowText" lastClr="000000">
                <a:alpha val="60000"/>
              </a:sys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b="0" i="0" u="none" strike="noStrike" kern="0" cap="none" spc="0" normalizeH="0" baseline="0" noProof="0">
              <a:ln>
                <a:noFill/>
              </a:ln>
              <a:solidFill>
                <a:sysClr val="windowText" lastClr="000000"/>
              </a:solidFill>
              <a:effectLst/>
              <a:uLnTx/>
              <a:uFillTx/>
              <a:latin typeface="Calibri"/>
              <a:ea typeface="+mn-ea"/>
              <a:cs typeface="+mn-cs"/>
            </a:endParaRPr>
          </a:p>
        </p:txBody>
      </p:sp>
      <p:sp>
        <p:nvSpPr>
          <p:cNvPr id="12" name="Text Box 5"/>
          <p:cNvSpPr txBox="1">
            <a:spLocks noChangeArrowheads="1"/>
          </p:cNvSpPr>
          <p:nvPr/>
        </p:nvSpPr>
        <p:spPr bwMode="auto">
          <a:xfrm>
            <a:off x="5260307" y="4665586"/>
            <a:ext cx="1231427" cy="369332"/>
          </a:xfrm>
          <a:prstGeom prst="rect">
            <a:avLst/>
          </a:prstGeom>
          <a:noFill/>
          <a:ln w="9525">
            <a:noFill/>
            <a:miter lim="800000"/>
            <a:headEnd/>
            <a:tailEnd/>
          </a:ln>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en-US" kern="0" dirty="0">
                <a:solidFill>
                  <a:sysClr val="window" lastClr="FFFFFF"/>
                </a:solidFill>
                <a:effectLst>
                  <a:glow rad="76200">
                    <a:sysClr val="windowText" lastClr="000000">
                      <a:alpha val="60000"/>
                    </a:sysClr>
                  </a:glow>
                </a:effectLst>
                <a:latin typeface="Calibri" pitchFamily="34" charset="0"/>
                <a:cs typeface="Calibri" pitchFamily="34" charset="0"/>
              </a:rPr>
              <a:t>Netophah?</a:t>
            </a:r>
            <a:endParaRPr kumimoji="0" lang="en-US" b="0" i="0" u="none" strike="noStrike" kern="0" cap="none" spc="0" normalizeH="0" baseline="0" noProof="0" dirty="0">
              <a:ln>
                <a:noFill/>
              </a:ln>
              <a:solidFill>
                <a:sysClr val="window" lastClr="FFFFFF"/>
              </a:solidFill>
              <a:effectLst>
                <a:glow rad="76200">
                  <a:sysClr val="windowText" lastClr="000000">
                    <a:alpha val="60000"/>
                  </a:sysClr>
                </a:glow>
              </a:effectLst>
              <a:uLnTx/>
              <a:uFillTx/>
              <a:latin typeface="Calibri" pitchFamily="34" charset="0"/>
              <a:cs typeface="Calibri" pitchFamily="34" charset="0"/>
            </a:endParaRPr>
          </a:p>
        </p:txBody>
      </p:sp>
      <p:sp>
        <p:nvSpPr>
          <p:cNvPr id="13" name="Oval 12"/>
          <p:cNvSpPr/>
          <p:nvPr/>
        </p:nvSpPr>
        <p:spPr>
          <a:xfrm>
            <a:off x="5728077" y="4375620"/>
            <a:ext cx="762000" cy="304800"/>
          </a:xfrm>
          <a:prstGeom prst="ellipse">
            <a:avLst/>
          </a:prstGeom>
          <a:noFill/>
          <a:ln w="22225" cap="flat" cmpd="sng" algn="ctr">
            <a:solidFill>
              <a:sysClr val="window" lastClr="FFFFFF"/>
            </a:solidFill>
            <a:prstDash val="solid"/>
            <a:round/>
            <a:headEnd type="none" w="med" len="med"/>
            <a:tailEnd type="triangle" w="med" len="med"/>
          </a:ln>
          <a:effectLst>
            <a:glow rad="50800">
              <a:sysClr val="windowText" lastClr="000000">
                <a:alpha val="60000"/>
              </a:sys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b="0" i="0" u="none" strike="noStrike" kern="0" cap="none" spc="0" normalizeH="0" baseline="0" noProof="0">
              <a:ln>
                <a:noFill/>
              </a:ln>
              <a:solidFill>
                <a:sysClr val="windowText" lastClr="000000"/>
              </a:solidFill>
              <a:effectLst/>
              <a:uLnTx/>
              <a:uFillTx/>
              <a:latin typeface="Calibri"/>
              <a:ea typeface="+mn-ea"/>
              <a:cs typeface="+mn-cs"/>
            </a:endParaRPr>
          </a:p>
        </p:txBody>
      </p:sp>
      <p:sp>
        <p:nvSpPr>
          <p:cNvPr id="14" name="Oval 13"/>
          <p:cNvSpPr/>
          <p:nvPr/>
        </p:nvSpPr>
        <p:spPr>
          <a:xfrm>
            <a:off x="7486830" y="4975283"/>
            <a:ext cx="954805" cy="299082"/>
          </a:xfrm>
          <a:prstGeom prst="ellipse">
            <a:avLst/>
          </a:prstGeom>
          <a:noFill/>
          <a:ln w="22225" cap="flat" cmpd="sng" algn="ctr">
            <a:solidFill>
              <a:sysClr val="window" lastClr="FFFFFF"/>
            </a:solidFill>
            <a:prstDash val="solid"/>
            <a:round/>
            <a:headEnd type="none" w="med" len="med"/>
            <a:tailEnd type="triangle" w="med" len="med"/>
          </a:ln>
          <a:effectLst>
            <a:glow rad="50800">
              <a:sysClr val="windowText" lastClr="000000">
                <a:alpha val="60000"/>
              </a:sys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b="0" i="0" u="none" strike="noStrike" kern="0" cap="none" spc="0" normalizeH="0" baseline="0" noProof="0">
              <a:ln>
                <a:noFill/>
              </a:ln>
              <a:solidFill>
                <a:sysClr val="windowText" lastClr="000000"/>
              </a:solidFill>
              <a:effectLst/>
              <a:uLnTx/>
              <a:uFillTx/>
              <a:latin typeface="Calibri"/>
              <a:ea typeface="+mn-ea"/>
              <a:cs typeface="+mn-cs"/>
            </a:endParaRPr>
          </a:p>
        </p:txBody>
      </p:sp>
      <p:sp>
        <p:nvSpPr>
          <p:cNvPr id="15" name="Text Box 5"/>
          <p:cNvSpPr txBox="1">
            <a:spLocks noChangeArrowheads="1"/>
          </p:cNvSpPr>
          <p:nvPr/>
        </p:nvSpPr>
        <p:spPr bwMode="auto">
          <a:xfrm>
            <a:off x="6922238" y="4605223"/>
            <a:ext cx="1125629" cy="369332"/>
          </a:xfrm>
          <a:prstGeom prst="rect">
            <a:avLst/>
          </a:prstGeom>
          <a:noFill/>
          <a:ln w="9525">
            <a:noFill/>
            <a:miter lim="800000"/>
            <a:headEnd/>
            <a:tailEnd/>
          </a:ln>
        </p:spPr>
        <p:txBody>
          <a:bodyPr wrap="none">
            <a:spAutoFit/>
          </a:bodyPr>
          <a:lstStyle>
            <a:defPPr>
              <a:defRPr lang="en-US"/>
            </a:defPPr>
            <a:lvl1pPr marR="0" lvl="0" indent="0" fontAlgn="auto">
              <a:lnSpc>
                <a:spcPct val="100000"/>
              </a:lnSpc>
              <a:spcBef>
                <a:spcPts val="0"/>
              </a:spcBef>
              <a:spcAft>
                <a:spcPts val="0"/>
              </a:spcAft>
              <a:buClrTx/>
              <a:buSzTx/>
              <a:buFontTx/>
              <a:buNone/>
              <a:tabLst/>
              <a:defRPr kern="0">
                <a:solidFill>
                  <a:sysClr val="window" lastClr="FFFFFF"/>
                </a:solidFill>
                <a:effectLst>
                  <a:glow rad="76200">
                    <a:sysClr val="windowText" lastClr="000000">
                      <a:alpha val="60000"/>
                    </a:sysClr>
                  </a:glow>
                </a:effectLst>
                <a:latin typeface="Calibri" pitchFamily="34" charset="0"/>
                <a:cs typeface="Calibri" pitchFamily="34" charset="0"/>
              </a:defRPr>
            </a:lvl1pPr>
          </a:lstStyle>
          <a:p>
            <a:r>
              <a:rPr lang="en-US" dirty="0"/>
              <a:t>ʿAin </a:t>
            </a:r>
            <a:r>
              <a:rPr lang="en-US" dirty="0" err="1"/>
              <a:t>Natûf</a:t>
            </a:r>
            <a:endParaRPr lang="en-US" dirty="0"/>
          </a:p>
        </p:txBody>
      </p:sp>
    </p:spTree>
    <p:extLst>
      <p:ext uri="{BB962C8B-B14F-4D97-AF65-F5344CB8AC3E}">
        <p14:creationId xmlns:p14="http://schemas.microsoft.com/office/powerpoint/2010/main" val="3794584686"/>
      </p:ext>
    </p:extLst>
  </p:cSld>
  <p:clrMapOvr>
    <a:masterClrMapping/>
  </p:clrMapOvr>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Ruins of Tekoa, looking toward a possible location of </a:t>
            </a:r>
            <a:r>
              <a:rPr lang="en-US" dirty="0" err="1"/>
              <a:t>Netophah</a:t>
            </a:r>
            <a:r>
              <a:rPr lang="en-US" dirty="0"/>
              <a:t> (from the south)</a:t>
            </a:r>
          </a:p>
        </p:txBody>
      </p:sp>
      <p:sp>
        <p:nvSpPr>
          <p:cNvPr id="3" name="Text Placeholder 2"/>
          <p:cNvSpPr>
            <a:spLocks noGrp="1"/>
          </p:cNvSpPr>
          <p:nvPr>
            <p:ph type="body" sz="quarter" idx="12"/>
          </p:nvPr>
        </p:nvSpPr>
        <p:spPr/>
        <p:txBody>
          <a:bodyPr/>
          <a:lstStyle/>
          <a:p>
            <a:r>
              <a:rPr lang="en-US" dirty="0"/>
              <a:t>23:28-29</a:t>
            </a:r>
          </a:p>
        </p:txBody>
      </p:sp>
      <p:sp>
        <p:nvSpPr>
          <p:cNvPr id="4" name="Title 3"/>
          <p:cNvSpPr>
            <a:spLocks noGrp="1"/>
          </p:cNvSpPr>
          <p:nvPr>
            <p:ph type="title"/>
          </p:nvPr>
        </p:nvSpPr>
        <p:spPr/>
        <p:txBody>
          <a:bodyPr/>
          <a:lstStyle/>
          <a:p>
            <a:r>
              <a:rPr lang="en-US" dirty="0" err="1"/>
              <a:t>Maharai</a:t>
            </a:r>
            <a:r>
              <a:rPr lang="en-US" dirty="0"/>
              <a:t> the </a:t>
            </a:r>
            <a:r>
              <a:rPr lang="en-US" dirty="0" err="1"/>
              <a:t>Netophathite</a:t>
            </a:r>
            <a:r>
              <a:rPr lang="en-US" dirty="0"/>
              <a:t>, </a:t>
            </a:r>
            <a:r>
              <a:rPr lang="en-US" dirty="0" err="1"/>
              <a:t>Heleb</a:t>
            </a:r>
            <a:r>
              <a:rPr lang="en-US" dirty="0"/>
              <a:t> the son of Baanah the </a:t>
            </a:r>
            <a:r>
              <a:rPr lang="en-US" dirty="0" err="1"/>
              <a:t>Netophathite</a:t>
            </a:r>
            <a:endParaRPr lang="en-US" dirty="0"/>
          </a:p>
        </p:txBody>
      </p:sp>
      <p:pic>
        <p:nvPicPr>
          <p:cNvPr id="6" name="Picture 5" descr="Tekoa ruins with view north, tb111706988.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65760"/>
            <a:ext cx="9144000" cy="6126480"/>
          </a:xfrm>
          <a:prstGeom prst="rect">
            <a:avLst/>
          </a:prstGeom>
        </p:spPr>
      </p:pic>
      <p:sp>
        <p:nvSpPr>
          <p:cNvPr id="8" name="Text Box 5"/>
          <p:cNvSpPr txBox="1">
            <a:spLocks noChangeArrowheads="1"/>
          </p:cNvSpPr>
          <p:nvPr/>
        </p:nvSpPr>
        <p:spPr bwMode="auto">
          <a:xfrm>
            <a:off x="7136075" y="5600700"/>
            <a:ext cx="1061509" cy="523220"/>
          </a:xfrm>
          <a:prstGeom prst="rect">
            <a:avLst/>
          </a:prstGeom>
          <a:noFill/>
          <a:ln w="9525">
            <a:noFill/>
            <a:miter lim="800000"/>
            <a:headEnd/>
            <a:tailEnd/>
          </a:ln>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2800" kern="0" dirty="0">
                <a:solidFill>
                  <a:sysClr val="window" lastClr="FFFFFF"/>
                </a:solidFill>
                <a:effectLst>
                  <a:glow rad="76200">
                    <a:sysClr val="windowText" lastClr="000000">
                      <a:alpha val="60000"/>
                    </a:sysClr>
                  </a:glow>
                </a:effectLst>
                <a:latin typeface="Calibri" pitchFamily="34" charset="0"/>
                <a:cs typeface="Calibri" pitchFamily="34" charset="0"/>
              </a:rPr>
              <a:t>Tekoa</a:t>
            </a:r>
            <a:endParaRPr kumimoji="0" lang="en-US" sz="2400" b="0" i="0" u="none" strike="noStrike" kern="0" cap="none" spc="0" normalizeH="0" baseline="0" noProof="0" dirty="0">
              <a:ln>
                <a:noFill/>
              </a:ln>
              <a:solidFill>
                <a:sysClr val="window" lastClr="FFFFFF"/>
              </a:solidFill>
              <a:effectLst>
                <a:glow rad="76200">
                  <a:sysClr val="windowText" lastClr="000000">
                    <a:alpha val="60000"/>
                  </a:sysClr>
                </a:glow>
              </a:effectLst>
              <a:uLnTx/>
              <a:uFillTx/>
              <a:latin typeface="Calibri" pitchFamily="34" charset="0"/>
              <a:cs typeface="Calibri" pitchFamily="34" charset="0"/>
            </a:endParaRPr>
          </a:p>
        </p:txBody>
      </p:sp>
      <p:sp>
        <p:nvSpPr>
          <p:cNvPr id="13" name="Oval 12"/>
          <p:cNvSpPr/>
          <p:nvPr/>
        </p:nvSpPr>
        <p:spPr>
          <a:xfrm flipH="1">
            <a:off x="1219200" y="2362200"/>
            <a:ext cx="1371600" cy="228600"/>
          </a:xfrm>
          <a:prstGeom prst="ellipse">
            <a:avLst/>
          </a:prstGeom>
          <a:noFill/>
          <a:ln w="22225" cap="flat" cmpd="sng" algn="ctr">
            <a:solidFill>
              <a:sysClr val="window" lastClr="FFFFFF"/>
            </a:solidFill>
            <a:prstDash val="solid"/>
            <a:round/>
            <a:headEnd type="none" w="med" len="med"/>
            <a:tailEnd type="triangle" w="med" len="med"/>
          </a:ln>
          <a:effectLst>
            <a:glow rad="50800">
              <a:sysClr val="windowText" lastClr="000000">
                <a:alpha val="60000"/>
              </a:sys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b="0" i="0" u="none" strike="noStrike" kern="0" cap="none" spc="0" normalizeH="0" baseline="0" noProof="0">
              <a:ln>
                <a:noFill/>
              </a:ln>
              <a:solidFill>
                <a:sysClr val="windowText" lastClr="000000"/>
              </a:solidFill>
              <a:effectLst/>
              <a:uLnTx/>
              <a:uFillTx/>
              <a:latin typeface="Calibri"/>
              <a:ea typeface="+mn-ea"/>
              <a:cs typeface="+mn-cs"/>
            </a:endParaRPr>
          </a:p>
        </p:txBody>
      </p:sp>
      <p:sp>
        <p:nvSpPr>
          <p:cNvPr id="14" name="Text Box 5"/>
          <p:cNvSpPr txBox="1">
            <a:spLocks noChangeArrowheads="1"/>
          </p:cNvSpPr>
          <p:nvPr/>
        </p:nvSpPr>
        <p:spPr bwMode="auto">
          <a:xfrm>
            <a:off x="1144858" y="1635264"/>
            <a:ext cx="1497525" cy="646331"/>
          </a:xfrm>
          <a:prstGeom prst="rect">
            <a:avLst/>
          </a:prstGeom>
          <a:noFill/>
          <a:ln w="9525">
            <a:noFill/>
            <a:miter lim="800000"/>
            <a:headEnd/>
            <a:tailEnd/>
          </a:ln>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en-US" kern="0" dirty="0">
                <a:solidFill>
                  <a:sysClr val="window" lastClr="FFFFFF"/>
                </a:solidFill>
                <a:effectLst>
                  <a:glow rad="76200">
                    <a:sysClr val="windowText" lastClr="000000">
                      <a:alpha val="60000"/>
                    </a:sysClr>
                  </a:glow>
                </a:effectLst>
                <a:latin typeface="Calibri" pitchFamily="34" charset="0"/>
                <a:cs typeface="Calibri" pitchFamily="34" charset="0"/>
              </a:rPr>
              <a:t>Netophah?</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b="0" i="0" u="none" strike="noStrike" kern="0" cap="none" spc="0" normalizeH="0" baseline="0" noProof="0" dirty="0">
                <a:ln>
                  <a:noFill/>
                </a:ln>
                <a:solidFill>
                  <a:sysClr val="window" lastClr="FFFFFF"/>
                </a:solidFill>
                <a:effectLst>
                  <a:glow rad="76200">
                    <a:sysClr val="windowText" lastClr="000000">
                      <a:alpha val="60000"/>
                    </a:sysClr>
                  </a:glow>
                </a:effectLst>
                <a:uLnTx/>
                <a:uFillTx/>
                <a:latin typeface="Calibri" pitchFamily="34" charset="0"/>
                <a:cs typeface="Calibri" pitchFamily="34" charset="0"/>
              </a:rPr>
              <a:t>Khirbet</a:t>
            </a:r>
            <a:r>
              <a:rPr kumimoji="0" lang="en-US" b="0" i="0" u="none" strike="noStrike" kern="0" cap="none" spc="0" normalizeH="0" noProof="0" dirty="0">
                <a:ln>
                  <a:noFill/>
                </a:ln>
                <a:solidFill>
                  <a:sysClr val="window" lastClr="FFFFFF"/>
                </a:solidFill>
                <a:effectLst>
                  <a:glow rad="76200">
                    <a:sysClr val="windowText" lastClr="000000">
                      <a:alpha val="60000"/>
                    </a:sysClr>
                  </a:glow>
                </a:effectLst>
                <a:uLnTx/>
                <a:uFillTx/>
                <a:latin typeface="Calibri" pitchFamily="34" charset="0"/>
                <a:cs typeface="Calibri" pitchFamily="34" charset="0"/>
              </a:rPr>
              <a:t> Sib’ah</a:t>
            </a:r>
            <a:endParaRPr kumimoji="0" lang="en-US" b="0" i="0" u="none" strike="noStrike" kern="0" cap="none" spc="0" normalizeH="0" baseline="0" noProof="0" dirty="0">
              <a:ln>
                <a:noFill/>
              </a:ln>
              <a:solidFill>
                <a:sysClr val="window" lastClr="FFFFFF"/>
              </a:solidFill>
              <a:effectLst>
                <a:glow rad="76200">
                  <a:sysClr val="windowText" lastClr="000000">
                    <a:alpha val="60000"/>
                  </a:sysClr>
                </a:glow>
              </a:effectLst>
              <a:uLnTx/>
              <a:uFillTx/>
              <a:latin typeface="Calibri" pitchFamily="34" charset="0"/>
              <a:cs typeface="Calibri" pitchFamily="34" charset="0"/>
            </a:endParaRPr>
          </a:p>
        </p:txBody>
      </p:sp>
    </p:spTree>
    <p:extLst>
      <p:ext uri="{BB962C8B-B14F-4D97-AF65-F5344CB8AC3E}">
        <p14:creationId xmlns:p14="http://schemas.microsoft.com/office/powerpoint/2010/main" val="1447925404"/>
      </p:ext>
    </p:extLst>
  </p:cSld>
  <p:clrMapOvr>
    <a:masterClrMapping/>
  </p:clrMapOvr>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Gibeah of Saul (from the west)</a:t>
            </a:r>
          </a:p>
        </p:txBody>
      </p:sp>
      <p:sp>
        <p:nvSpPr>
          <p:cNvPr id="3" name="Text Placeholder 2"/>
          <p:cNvSpPr>
            <a:spLocks noGrp="1"/>
          </p:cNvSpPr>
          <p:nvPr>
            <p:ph type="body" sz="quarter" idx="12"/>
          </p:nvPr>
        </p:nvSpPr>
        <p:spPr/>
        <p:txBody>
          <a:bodyPr/>
          <a:lstStyle/>
          <a:p>
            <a:r>
              <a:rPr lang="en-US" dirty="0"/>
              <a:t>23:29</a:t>
            </a:r>
          </a:p>
        </p:txBody>
      </p:sp>
      <p:sp>
        <p:nvSpPr>
          <p:cNvPr id="4" name="Title 3"/>
          <p:cNvSpPr>
            <a:spLocks noGrp="1"/>
          </p:cNvSpPr>
          <p:nvPr>
            <p:ph type="title"/>
          </p:nvPr>
        </p:nvSpPr>
        <p:spPr/>
        <p:txBody>
          <a:bodyPr/>
          <a:lstStyle/>
          <a:p>
            <a:r>
              <a:rPr lang="en-US" dirty="0" err="1"/>
              <a:t>Ittai</a:t>
            </a:r>
            <a:r>
              <a:rPr lang="en-US" dirty="0"/>
              <a:t> the son of </a:t>
            </a:r>
            <a:r>
              <a:rPr lang="en-US" dirty="0" err="1"/>
              <a:t>Ribai</a:t>
            </a:r>
            <a:r>
              <a:rPr lang="en-US" dirty="0"/>
              <a:t> of Gibeah, of the children of Benjamin</a:t>
            </a:r>
          </a:p>
        </p:txBody>
      </p:sp>
    </p:spTree>
    <p:extLst>
      <p:ext uri="{BB962C8B-B14F-4D97-AF65-F5344CB8AC3E}">
        <p14:creationId xmlns:p14="http://schemas.microsoft.com/office/powerpoint/2010/main" val="192528590"/>
      </p:ext>
    </p:extLst>
  </p:cSld>
  <p:clrMapOvr>
    <a:masterClrMapping/>
  </p:clrMapOvr>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1027" descr="Gibeah of Saul from southeast2, tb n122201"/>
          <p:cNvPicPr preferRelativeResize="0">
            <a:picLocks noChangeAspect="1" noChangeArrowheads="1"/>
          </p:cNvPicPr>
          <p:nvPr>
            <p:custDataLst>
              <p:tags r:id="rId1"/>
            </p:custDataLst>
          </p:nvPr>
        </p:nvPicPr>
        <p:blipFill>
          <a:blip r:embed="rId4" cstate="print"/>
          <a:srcRect/>
          <a:stretch>
            <a:fillRect/>
          </a:stretch>
        </p:blipFill>
        <p:spPr bwMode="auto">
          <a:xfrm>
            <a:off x="0" y="0"/>
            <a:ext cx="9144000" cy="6858000"/>
          </a:xfrm>
          <a:prstGeom prst="rect">
            <a:avLst/>
          </a:prstGeom>
          <a:noFill/>
          <a:ln w="9525">
            <a:noFill/>
            <a:miter lim="800000"/>
            <a:headEnd/>
            <a:tailEnd/>
          </a:ln>
        </p:spPr>
      </p:pic>
      <p:sp>
        <p:nvSpPr>
          <p:cNvPr id="2" name="Text Placeholder 1"/>
          <p:cNvSpPr>
            <a:spLocks noGrp="1"/>
          </p:cNvSpPr>
          <p:nvPr>
            <p:ph type="body" sz="quarter" idx="10"/>
          </p:nvPr>
        </p:nvSpPr>
        <p:spPr/>
        <p:txBody>
          <a:bodyPr/>
          <a:lstStyle/>
          <a:p>
            <a:r>
              <a:rPr lang="en-US" dirty="0"/>
              <a:t>Gibeah of Saul (from the southeast)</a:t>
            </a:r>
          </a:p>
        </p:txBody>
      </p:sp>
      <p:sp>
        <p:nvSpPr>
          <p:cNvPr id="3" name="Text Placeholder 2"/>
          <p:cNvSpPr>
            <a:spLocks noGrp="1"/>
          </p:cNvSpPr>
          <p:nvPr>
            <p:ph type="body" sz="quarter" idx="12"/>
          </p:nvPr>
        </p:nvSpPr>
        <p:spPr/>
        <p:txBody>
          <a:bodyPr/>
          <a:lstStyle/>
          <a:p>
            <a:r>
              <a:rPr lang="en-US" dirty="0"/>
              <a:t>23:29</a:t>
            </a:r>
          </a:p>
        </p:txBody>
      </p:sp>
      <p:sp>
        <p:nvSpPr>
          <p:cNvPr id="4" name="Title 3"/>
          <p:cNvSpPr>
            <a:spLocks noGrp="1"/>
          </p:cNvSpPr>
          <p:nvPr>
            <p:ph type="title"/>
          </p:nvPr>
        </p:nvSpPr>
        <p:spPr/>
        <p:txBody>
          <a:bodyPr/>
          <a:lstStyle/>
          <a:p>
            <a:r>
              <a:rPr lang="en-US" dirty="0" err="1"/>
              <a:t>Ittai</a:t>
            </a:r>
            <a:r>
              <a:rPr lang="en-US" dirty="0"/>
              <a:t> the son of </a:t>
            </a:r>
            <a:r>
              <a:rPr lang="en-US" dirty="0" err="1"/>
              <a:t>Ribai</a:t>
            </a:r>
            <a:r>
              <a:rPr lang="en-US" dirty="0"/>
              <a:t> of Gibeah, of the children of Benjamin</a:t>
            </a:r>
          </a:p>
        </p:txBody>
      </p:sp>
    </p:spTree>
    <p:extLst>
      <p:ext uri="{BB962C8B-B14F-4D97-AF65-F5344CB8AC3E}">
        <p14:creationId xmlns:p14="http://schemas.microsoft.com/office/powerpoint/2010/main" val="1860511693"/>
      </p:ext>
    </p:extLst>
  </p:cSld>
  <p:clrMapOvr>
    <a:masterClrMapping/>
  </p:clrMapOvr>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King Hussein’s unfinished palace at Gibeah of Saul</a:t>
            </a:r>
          </a:p>
        </p:txBody>
      </p:sp>
      <p:sp>
        <p:nvSpPr>
          <p:cNvPr id="3" name="Text Placeholder 2"/>
          <p:cNvSpPr>
            <a:spLocks noGrp="1"/>
          </p:cNvSpPr>
          <p:nvPr>
            <p:ph type="body" sz="quarter" idx="12"/>
          </p:nvPr>
        </p:nvSpPr>
        <p:spPr/>
        <p:txBody>
          <a:bodyPr/>
          <a:lstStyle/>
          <a:p>
            <a:r>
              <a:rPr lang="en-US" dirty="0"/>
              <a:t>23:29</a:t>
            </a:r>
          </a:p>
        </p:txBody>
      </p:sp>
      <p:sp>
        <p:nvSpPr>
          <p:cNvPr id="4" name="Title 3"/>
          <p:cNvSpPr>
            <a:spLocks noGrp="1"/>
          </p:cNvSpPr>
          <p:nvPr>
            <p:ph type="title"/>
          </p:nvPr>
        </p:nvSpPr>
        <p:spPr/>
        <p:txBody>
          <a:bodyPr/>
          <a:lstStyle/>
          <a:p>
            <a:r>
              <a:rPr lang="en-US" dirty="0" err="1"/>
              <a:t>Ittai</a:t>
            </a:r>
            <a:r>
              <a:rPr lang="en-US" dirty="0"/>
              <a:t> the son of </a:t>
            </a:r>
            <a:r>
              <a:rPr lang="en-US" dirty="0" err="1"/>
              <a:t>Ribai</a:t>
            </a:r>
            <a:r>
              <a:rPr lang="en-US" dirty="0"/>
              <a:t> of Gibeah, of the children of Benjamin</a:t>
            </a:r>
          </a:p>
        </p:txBody>
      </p:sp>
      <p:pic>
        <p:nvPicPr>
          <p:cNvPr id="5122" name="Picture 2" descr="C:\Users\Kris\Documents\Bolen\01b PLBL, PCB size\02 Samaria and the Center\Benjamin\Gibeah of Saul, adr080712747.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88938"/>
            <a:ext cx="9144000" cy="60801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86389083"/>
      </p:ext>
    </p:extLst>
  </p:cSld>
  <p:clrMapOvr>
    <a:masterClrMapping/>
  </p:clrMapOvr>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Gibeah of Saul (aerial view from the west)</a:t>
            </a:r>
          </a:p>
        </p:txBody>
      </p:sp>
      <p:sp>
        <p:nvSpPr>
          <p:cNvPr id="3" name="Text Placeholder 2"/>
          <p:cNvSpPr>
            <a:spLocks noGrp="1"/>
          </p:cNvSpPr>
          <p:nvPr>
            <p:ph type="body" sz="quarter" idx="12"/>
          </p:nvPr>
        </p:nvSpPr>
        <p:spPr/>
        <p:txBody>
          <a:bodyPr/>
          <a:lstStyle/>
          <a:p>
            <a:r>
              <a:rPr lang="en-US" dirty="0"/>
              <a:t>23:29</a:t>
            </a:r>
          </a:p>
        </p:txBody>
      </p:sp>
      <p:sp>
        <p:nvSpPr>
          <p:cNvPr id="4" name="Title 3"/>
          <p:cNvSpPr>
            <a:spLocks noGrp="1"/>
          </p:cNvSpPr>
          <p:nvPr>
            <p:ph type="title"/>
          </p:nvPr>
        </p:nvSpPr>
        <p:spPr/>
        <p:txBody>
          <a:bodyPr/>
          <a:lstStyle/>
          <a:p>
            <a:r>
              <a:rPr lang="en-US" dirty="0" err="1"/>
              <a:t>Ittai</a:t>
            </a:r>
            <a:r>
              <a:rPr lang="en-US" dirty="0"/>
              <a:t> the son of </a:t>
            </a:r>
            <a:r>
              <a:rPr lang="en-US" dirty="0" err="1"/>
              <a:t>Ribai</a:t>
            </a:r>
            <a:r>
              <a:rPr lang="en-US" dirty="0"/>
              <a:t> of Gibeah, of the children of Benjamin</a:t>
            </a:r>
          </a:p>
        </p:txBody>
      </p:sp>
    </p:spTree>
    <p:extLst>
      <p:ext uri="{BB962C8B-B14F-4D97-AF65-F5344CB8AC3E}">
        <p14:creationId xmlns:p14="http://schemas.microsoft.com/office/powerpoint/2010/main" val="1977369121"/>
      </p:ext>
    </p:extLst>
  </p:cSld>
  <p:clrMapOvr>
    <a:masterClrMapping/>
  </p:clrMapOvr>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Gibeah of Saul (aerial view from the west)</a:t>
            </a:r>
          </a:p>
        </p:txBody>
      </p:sp>
      <p:sp>
        <p:nvSpPr>
          <p:cNvPr id="3" name="Text Placeholder 2"/>
          <p:cNvSpPr>
            <a:spLocks noGrp="1"/>
          </p:cNvSpPr>
          <p:nvPr>
            <p:ph type="body" sz="quarter" idx="12"/>
          </p:nvPr>
        </p:nvSpPr>
        <p:spPr/>
        <p:txBody>
          <a:bodyPr/>
          <a:lstStyle/>
          <a:p>
            <a:r>
              <a:rPr lang="en-US" dirty="0"/>
              <a:t>23:29</a:t>
            </a:r>
          </a:p>
        </p:txBody>
      </p:sp>
      <p:sp>
        <p:nvSpPr>
          <p:cNvPr id="4" name="Title 3"/>
          <p:cNvSpPr>
            <a:spLocks noGrp="1"/>
          </p:cNvSpPr>
          <p:nvPr>
            <p:ph type="title"/>
          </p:nvPr>
        </p:nvSpPr>
        <p:spPr/>
        <p:txBody>
          <a:bodyPr/>
          <a:lstStyle/>
          <a:p>
            <a:r>
              <a:rPr lang="en-US" dirty="0" err="1"/>
              <a:t>Ittai</a:t>
            </a:r>
            <a:r>
              <a:rPr lang="en-US" dirty="0"/>
              <a:t> the son of </a:t>
            </a:r>
            <a:r>
              <a:rPr lang="en-US" dirty="0" err="1"/>
              <a:t>Ribai</a:t>
            </a:r>
            <a:r>
              <a:rPr lang="en-US" dirty="0"/>
              <a:t> of Gibeah, of the children of Benjamin</a:t>
            </a:r>
          </a:p>
        </p:txBody>
      </p:sp>
      <p:sp>
        <p:nvSpPr>
          <p:cNvPr id="8" name="Text Box 15"/>
          <p:cNvSpPr txBox="1">
            <a:spLocks noChangeArrowheads="1"/>
          </p:cNvSpPr>
          <p:nvPr/>
        </p:nvSpPr>
        <p:spPr bwMode="auto">
          <a:xfrm>
            <a:off x="4343400" y="3733800"/>
            <a:ext cx="926856" cy="400110"/>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err="1">
                <a:ln>
                  <a:noFill/>
                </a:ln>
                <a:solidFill>
                  <a:srgbClr val="FFFFFF"/>
                </a:solidFill>
                <a:effectLst>
                  <a:glow rad="76200">
                    <a:srgbClr val="000000">
                      <a:alpha val="60000"/>
                    </a:srgbClr>
                  </a:glow>
                </a:effectLst>
                <a:uLnTx/>
                <a:uFillTx/>
                <a:latin typeface="Calibri" pitchFamily="34" charset="0"/>
                <a:cs typeface="Calibri" pitchFamily="34" charset="0"/>
              </a:rPr>
              <a:t>Gibeah</a:t>
            </a:r>
            <a:endPar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endParaRPr>
          </a:p>
        </p:txBody>
      </p:sp>
      <p:sp>
        <p:nvSpPr>
          <p:cNvPr id="9" name="Text Box 15"/>
          <p:cNvSpPr txBox="1">
            <a:spLocks noChangeArrowheads="1"/>
          </p:cNvSpPr>
          <p:nvPr/>
        </p:nvSpPr>
        <p:spPr bwMode="auto">
          <a:xfrm>
            <a:off x="2743200" y="2354984"/>
            <a:ext cx="732893" cy="400110"/>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err="1">
                <a:ln>
                  <a:noFill/>
                </a:ln>
                <a:solidFill>
                  <a:srgbClr val="FFFFFF"/>
                </a:solidFill>
                <a:effectLst>
                  <a:glow rad="76200">
                    <a:srgbClr val="000000">
                      <a:alpha val="60000"/>
                    </a:srgbClr>
                  </a:glow>
                </a:effectLst>
                <a:uLnTx/>
                <a:uFillTx/>
                <a:latin typeface="Calibri" pitchFamily="34" charset="0"/>
                <a:cs typeface="Calibri" pitchFamily="34" charset="0"/>
              </a:rPr>
              <a:t>Geba</a:t>
            </a:r>
            <a:endPar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endParaRPr>
          </a:p>
        </p:txBody>
      </p:sp>
    </p:spTree>
    <p:extLst>
      <p:ext uri="{BB962C8B-B14F-4D97-AF65-F5344CB8AC3E}">
        <p14:creationId xmlns:p14="http://schemas.microsoft.com/office/powerpoint/2010/main" val="334876886"/>
      </p:ext>
    </p:extLst>
  </p:cSld>
  <p:clrMapOvr>
    <a:masterClrMapping/>
  </p:clrMapOvr>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Geba and Gibeah of Saul from northeast, tb120806783.jpg"/>
          <p:cNvPicPr>
            <a:picLocks noChangeAspect="1"/>
          </p:cNvPicPr>
          <p:nvPr/>
        </p:nvPicPr>
        <p:blipFill rotWithShape="1">
          <a:blip r:embed="rId3">
            <a:extLst>
              <a:ext uri="{28A0092B-C50C-407E-A947-70E740481C1C}">
                <a14:useLocalDpi xmlns:a14="http://schemas.microsoft.com/office/drawing/2010/main" val="0"/>
              </a:ext>
            </a:extLst>
          </a:blip>
          <a:srcRect l="-1" r="388"/>
          <a:stretch/>
        </p:blipFill>
        <p:spPr>
          <a:xfrm>
            <a:off x="-1" y="369332"/>
            <a:ext cx="9144001" cy="6150340"/>
          </a:xfrm>
          <a:prstGeom prst="rect">
            <a:avLst/>
          </a:prstGeom>
        </p:spPr>
      </p:pic>
      <p:sp>
        <p:nvSpPr>
          <p:cNvPr id="2" name="Text Placeholder 1"/>
          <p:cNvSpPr>
            <a:spLocks noGrp="1"/>
          </p:cNvSpPr>
          <p:nvPr>
            <p:ph type="body" sz="quarter" idx="10"/>
          </p:nvPr>
        </p:nvSpPr>
        <p:spPr/>
        <p:txBody>
          <a:bodyPr/>
          <a:lstStyle/>
          <a:p>
            <a:r>
              <a:rPr lang="en-US" dirty="0"/>
              <a:t>Geba and Gibeah of Saul (from the northeast)</a:t>
            </a:r>
          </a:p>
        </p:txBody>
      </p:sp>
      <p:sp>
        <p:nvSpPr>
          <p:cNvPr id="3" name="Text Placeholder 2"/>
          <p:cNvSpPr>
            <a:spLocks noGrp="1"/>
          </p:cNvSpPr>
          <p:nvPr>
            <p:ph type="body" sz="quarter" idx="12"/>
          </p:nvPr>
        </p:nvSpPr>
        <p:spPr/>
        <p:txBody>
          <a:bodyPr/>
          <a:lstStyle/>
          <a:p>
            <a:r>
              <a:rPr lang="en-US" dirty="0"/>
              <a:t>23:29</a:t>
            </a:r>
          </a:p>
        </p:txBody>
      </p:sp>
      <p:sp>
        <p:nvSpPr>
          <p:cNvPr id="4" name="Title 3"/>
          <p:cNvSpPr>
            <a:spLocks noGrp="1"/>
          </p:cNvSpPr>
          <p:nvPr>
            <p:ph type="title"/>
          </p:nvPr>
        </p:nvSpPr>
        <p:spPr/>
        <p:txBody>
          <a:bodyPr/>
          <a:lstStyle/>
          <a:p>
            <a:r>
              <a:rPr lang="en-US" dirty="0" err="1"/>
              <a:t>Ittai</a:t>
            </a:r>
            <a:r>
              <a:rPr lang="en-US" dirty="0"/>
              <a:t> the son of </a:t>
            </a:r>
            <a:r>
              <a:rPr lang="en-US" dirty="0" err="1"/>
              <a:t>Ribai</a:t>
            </a:r>
            <a:r>
              <a:rPr lang="en-US" dirty="0"/>
              <a:t> of Gibeah, of the children of Benjamin</a:t>
            </a:r>
          </a:p>
        </p:txBody>
      </p:sp>
    </p:spTree>
    <p:extLst>
      <p:ext uri="{BB962C8B-B14F-4D97-AF65-F5344CB8AC3E}">
        <p14:creationId xmlns:p14="http://schemas.microsoft.com/office/powerpoint/2010/main" val="1561571290"/>
      </p:ext>
    </p:extLst>
  </p:cSld>
  <p:clrMapOvr>
    <a:masterClrMapping/>
  </p:clrMapOvr>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Geba and Gibeah of Saul (from the northeast)</a:t>
            </a:r>
          </a:p>
        </p:txBody>
      </p:sp>
      <p:sp>
        <p:nvSpPr>
          <p:cNvPr id="3" name="Text Placeholder 2"/>
          <p:cNvSpPr>
            <a:spLocks noGrp="1"/>
          </p:cNvSpPr>
          <p:nvPr>
            <p:ph type="body" sz="quarter" idx="12"/>
          </p:nvPr>
        </p:nvSpPr>
        <p:spPr/>
        <p:txBody>
          <a:bodyPr/>
          <a:lstStyle/>
          <a:p>
            <a:r>
              <a:rPr lang="en-US" dirty="0"/>
              <a:t>23:29</a:t>
            </a:r>
          </a:p>
        </p:txBody>
      </p:sp>
      <p:sp>
        <p:nvSpPr>
          <p:cNvPr id="4" name="Title 3"/>
          <p:cNvSpPr>
            <a:spLocks noGrp="1"/>
          </p:cNvSpPr>
          <p:nvPr>
            <p:ph type="title"/>
          </p:nvPr>
        </p:nvSpPr>
        <p:spPr/>
        <p:txBody>
          <a:bodyPr/>
          <a:lstStyle/>
          <a:p>
            <a:r>
              <a:rPr lang="en-US" dirty="0" err="1"/>
              <a:t>Ittai</a:t>
            </a:r>
            <a:r>
              <a:rPr lang="en-US" dirty="0"/>
              <a:t> the son of </a:t>
            </a:r>
            <a:r>
              <a:rPr lang="en-US" dirty="0" err="1"/>
              <a:t>Ribai</a:t>
            </a:r>
            <a:r>
              <a:rPr lang="en-US" dirty="0"/>
              <a:t> of Gibeah, of the children of Benjamin</a:t>
            </a:r>
          </a:p>
        </p:txBody>
      </p:sp>
      <p:pic>
        <p:nvPicPr>
          <p:cNvPr id="5" name="Picture 4" descr="Geba and Gibeah of Saul from northeast, tb120806783.jpg"/>
          <p:cNvPicPr>
            <a:picLocks noChangeAspect="1"/>
          </p:cNvPicPr>
          <p:nvPr/>
        </p:nvPicPr>
        <p:blipFill rotWithShape="1">
          <a:blip r:embed="rId3">
            <a:extLst>
              <a:ext uri="{28A0092B-C50C-407E-A947-70E740481C1C}">
                <a14:useLocalDpi xmlns:a14="http://schemas.microsoft.com/office/drawing/2010/main" val="0"/>
              </a:ext>
            </a:extLst>
          </a:blip>
          <a:srcRect l="-1" r="388"/>
          <a:stretch/>
        </p:blipFill>
        <p:spPr>
          <a:xfrm>
            <a:off x="-1" y="369332"/>
            <a:ext cx="9144001" cy="6150340"/>
          </a:xfrm>
          <a:prstGeom prst="rect">
            <a:avLst/>
          </a:prstGeom>
        </p:spPr>
      </p:pic>
      <p:sp>
        <p:nvSpPr>
          <p:cNvPr id="10" name="Line 8"/>
          <p:cNvSpPr>
            <a:spLocks noChangeShapeType="1"/>
          </p:cNvSpPr>
          <p:nvPr/>
        </p:nvSpPr>
        <p:spPr bwMode="auto">
          <a:xfrm>
            <a:off x="2743200" y="2438400"/>
            <a:ext cx="228600" cy="685800"/>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11" name="Text Box 15"/>
          <p:cNvSpPr txBox="1">
            <a:spLocks noChangeArrowheads="1"/>
          </p:cNvSpPr>
          <p:nvPr/>
        </p:nvSpPr>
        <p:spPr bwMode="auto">
          <a:xfrm>
            <a:off x="2209023" y="2057400"/>
            <a:ext cx="926856" cy="400110"/>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err="1">
                <a:ln>
                  <a:noFill/>
                </a:ln>
                <a:solidFill>
                  <a:srgbClr val="FFFFFF"/>
                </a:solidFill>
                <a:effectLst>
                  <a:glow rad="76200">
                    <a:srgbClr val="000000">
                      <a:alpha val="60000"/>
                    </a:srgbClr>
                  </a:glow>
                </a:effectLst>
                <a:uLnTx/>
                <a:uFillTx/>
                <a:latin typeface="Calibri" pitchFamily="34" charset="0"/>
                <a:cs typeface="Calibri" pitchFamily="34" charset="0"/>
              </a:rPr>
              <a:t>Gibeah</a:t>
            </a:r>
            <a:endPar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endParaRPr>
          </a:p>
        </p:txBody>
      </p:sp>
      <p:sp>
        <p:nvSpPr>
          <p:cNvPr id="12" name="Text Box 15"/>
          <p:cNvSpPr txBox="1">
            <a:spLocks noChangeArrowheads="1"/>
          </p:cNvSpPr>
          <p:nvPr/>
        </p:nvSpPr>
        <p:spPr bwMode="auto">
          <a:xfrm>
            <a:off x="7314599" y="2133600"/>
            <a:ext cx="732893" cy="400110"/>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err="1">
                <a:ln>
                  <a:noFill/>
                </a:ln>
                <a:solidFill>
                  <a:srgbClr val="FFFFFF"/>
                </a:solidFill>
                <a:effectLst>
                  <a:glow rad="76200">
                    <a:srgbClr val="000000">
                      <a:alpha val="60000"/>
                    </a:srgbClr>
                  </a:glow>
                </a:effectLst>
                <a:uLnTx/>
                <a:uFillTx/>
                <a:latin typeface="Calibri" pitchFamily="34" charset="0"/>
                <a:cs typeface="Calibri" pitchFamily="34" charset="0"/>
              </a:rPr>
              <a:t>Geba</a:t>
            </a:r>
            <a:endPar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endParaRPr>
          </a:p>
        </p:txBody>
      </p:sp>
      <p:sp>
        <p:nvSpPr>
          <p:cNvPr id="13" name="Oval 12"/>
          <p:cNvSpPr/>
          <p:nvPr/>
        </p:nvSpPr>
        <p:spPr>
          <a:xfrm>
            <a:off x="3733800" y="2510534"/>
            <a:ext cx="5181600" cy="1604266"/>
          </a:xfrm>
          <a:prstGeom prst="ellips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endParaRPr lang="en-US" kern="0" dirty="0">
              <a:solidFill>
                <a:srgbClr val="000000"/>
              </a:solidFill>
              <a:latin typeface="Calibri" pitchFamily="34" charset="0"/>
            </a:endParaRPr>
          </a:p>
        </p:txBody>
      </p:sp>
    </p:spTree>
    <p:extLst>
      <p:ext uri="{BB962C8B-B14F-4D97-AF65-F5344CB8AC3E}">
        <p14:creationId xmlns:p14="http://schemas.microsoft.com/office/powerpoint/2010/main" val="1104817659"/>
      </p:ext>
    </p:extLst>
  </p:cSld>
  <p:clrMapOvr>
    <a:masterClrMapping/>
  </p:clrMapOvr>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descr="A picture containing rug&#10;&#10;Description automatically generated">
            <a:extLst>
              <a:ext uri="{FF2B5EF4-FFF2-40B4-BE49-F238E27FC236}">
                <a16:creationId xmlns:a16="http://schemas.microsoft.com/office/drawing/2014/main" id="{FE46ADF3-C2BB-4B04-AB7C-81368B21F78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014984"/>
            <a:ext cx="9144000" cy="4828032"/>
          </a:xfrm>
          <a:prstGeom prst="rect">
            <a:avLst/>
          </a:prstGeom>
        </p:spPr>
      </p:pic>
      <p:sp>
        <p:nvSpPr>
          <p:cNvPr id="2" name="Text Placeholder 1"/>
          <p:cNvSpPr>
            <a:spLocks noGrp="1"/>
          </p:cNvSpPr>
          <p:nvPr>
            <p:ph type="body" sz="quarter" idx="10"/>
          </p:nvPr>
        </p:nvSpPr>
        <p:spPr/>
        <p:txBody>
          <a:bodyPr/>
          <a:lstStyle/>
          <a:p>
            <a:r>
              <a:rPr lang="en-US" dirty="0"/>
              <a:t>Map with the possible locations of </a:t>
            </a:r>
            <a:r>
              <a:rPr lang="en-US" dirty="0" err="1"/>
              <a:t>Pirathon</a:t>
            </a:r>
            <a:r>
              <a:rPr lang="en-US" dirty="0"/>
              <a:t>, </a:t>
            </a:r>
            <a:r>
              <a:rPr lang="en-US" dirty="0" err="1"/>
              <a:t>Gaash</a:t>
            </a:r>
            <a:r>
              <a:rPr lang="en-US" dirty="0"/>
              <a:t>, and Arab</a:t>
            </a:r>
          </a:p>
        </p:txBody>
      </p:sp>
      <p:sp>
        <p:nvSpPr>
          <p:cNvPr id="3" name="Text Placeholder 2"/>
          <p:cNvSpPr>
            <a:spLocks noGrp="1"/>
          </p:cNvSpPr>
          <p:nvPr>
            <p:ph type="body" sz="quarter" idx="12"/>
          </p:nvPr>
        </p:nvSpPr>
        <p:spPr/>
        <p:txBody>
          <a:bodyPr/>
          <a:lstStyle/>
          <a:p>
            <a:r>
              <a:rPr lang="en-US" dirty="0"/>
              <a:t>23:30-31</a:t>
            </a:r>
          </a:p>
        </p:txBody>
      </p:sp>
      <p:sp>
        <p:nvSpPr>
          <p:cNvPr id="4" name="Title 3"/>
          <p:cNvSpPr>
            <a:spLocks noGrp="1"/>
          </p:cNvSpPr>
          <p:nvPr>
            <p:ph type="title"/>
          </p:nvPr>
        </p:nvSpPr>
        <p:spPr/>
        <p:txBody>
          <a:bodyPr/>
          <a:lstStyle/>
          <a:p>
            <a:r>
              <a:rPr lang="en-US" dirty="0"/>
              <a:t>Benaiah a </a:t>
            </a:r>
            <a:r>
              <a:rPr lang="en-US" dirty="0" err="1"/>
              <a:t>Pirathonite</a:t>
            </a:r>
            <a:r>
              <a:rPr lang="en-US" dirty="0"/>
              <a:t>, </a:t>
            </a:r>
            <a:r>
              <a:rPr lang="en-US" dirty="0" err="1"/>
              <a:t>Hiddai</a:t>
            </a:r>
            <a:r>
              <a:rPr lang="en-US" dirty="0"/>
              <a:t> of the brooks of </a:t>
            </a:r>
            <a:r>
              <a:rPr lang="en-US" dirty="0" err="1"/>
              <a:t>Gaash</a:t>
            </a:r>
            <a:r>
              <a:rPr lang="en-US" dirty="0"/>
              <a:t>, </a:t>
            </a:r>
            <a:r>
              <a:rPr lang="en-US" dirty="0" err="1"/>
              <a:t>Abialbon</a:t>
            </a:r>
            <a:r>
              <a:rPr lang="en-US" dirty="0"/>
              <a:t> the </a:t>
            </a:r>
            <a:r>
              <a:rPr lang="en-US" dirty="0" err="1"/>
              <a:t>Arbathite</a:t>
            </a:r>
            <a:endParaRPr lang="en-US" dirty="0"/>
          </a:p>
        </p:txBody>
      </p:sp>
      <p:sp>
        <p:nvSpPr>
          <p:cNvPr id="6" name="Text Box 15"/>
          <p:cNvSpPr txBox="1">
            <a:spLocks noChangeArrowheads="1"/>
          </p:cNvSpPr>
          <p:nvPr/>
        </p:nvSpPr>
        <p:spPr bwMode="auto">
          <a:xfrm>
            <a:off x="7845017" y="3444502"/>
            <a:ext cx="994183" cy="338554"/>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Pirathon?</a:t>
            </a:r>
          </a:p>
        </p:txBody>
      </p:sp>
      <p:sp>
        <p:nvSpPr>
          <p:cNvPr id="7" name="Oval 6"/>
          <p:cNvSpPr/>
          <p:nvPr/>
        </p:nvSpPr>
        <p:spPr>
          <a:xfrm>
            <a:off x="8534400" y="3073662"/>
            <a:ext cx="609600" cy="381000"/>
          </a:xfrm>
          <a:prstGeom prst="ellips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endParaRPr lang="en-US" kern="0" dirty="0">
              <a:solidFill>
                <a:srgbClr val="000000"/>
              </a:solidFill>
              <a:latin typeface="Calibri" pitchFamily="34" charset="0"/>
            </a:endParaRPr>
          </a:p>
        </p:txBody>
      </p:sp>
      <p:sp>
        <p:nvSpPr>
          <p:cNvPr id="9" name="Oval 8"/>
          <p:cNvSpPr/>
          <p:nvPr/>
        </p:nvSpPr>
        <p:spPr>
          <a:xfrm>
            <a:off x="3732276" y="2387862"/>
            <a:ext cx="609600" cy="381000"/>
          </a:xfrm>
          <a:prstGeom prst="ellips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endParaRPr lang="en-US" kern="0" dirty="0">
              <a:solidFill>
                <a:srgbClr val="000000"/>
              </a:solidFill>
              <a:latin typeface="Calibri" pitchFamily="34" charset="0"/>
            </a:endParaRPr>
          </a:p>
        </p:txBody>
      </p:sp>
      <p:sp>
        <p:nvSpPr>
          <p:cNvPr id="10" name="Text Box 15"/>
          <p:cNvSpPr txBox="1">
            <a:spLocks noChangeArrowheads="1"/>
          </p:cNvSpPr>
          <p:nvPr/>
        </p:nvSpPr>
        <p:spPr bwMode="auto">
          <a:xfrm>
            <a:off x="3111633" y="2789531"/>
            <a:ext cx="1935145" cy="338554"/>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Timnah-serah</a:t>
            </a:r>
            <a:r>
              <a:rPr lang="en-US" sz="1600" kern="0" dirty="0">
                <a:solidFill>
                  <a:srgbClr val="FFFFFF"/>
                </a:solidFill>
                <a:effectLst>
                  <a:glow rad="76200">
                    <a:srgbClr val="000000">
                      <a:alpha val="60000"/>
                    </a:srgbClr>
                  </a:glow>
                </a:effectLst>
                <a:latin typeface="Calibri" pitchFamily="34" charset="0"/>
                <a:cs typeface="Calibri" pitchFamily="34" charset="0"/>
              </a:rPr>
              <a:t>/</a:t>
            </a:r>
            <a:r>
              <a:rPr kumimoji="0" lang="en-US" sz="1600" b="0" i="0" u="none" strike="noStrike" kern="0" cap="none" spc="0" normalizeH="0" noProof="0" dirty="0" err="1">
                <a:ln>
                  <a:noFill/>
                </a:ln>
                <a:solidFill>
                  <a:srgbClr val="FFFFFF"/>
                </a:solidFill>
                <a:effectLst>
                  <a:glow rad="76200">
                    <a:srgbClr val="000000">
                      <a:alpha val="60000"/>
                    </a:srgbClr>
                  </a:glow>
                </a:effectLst>
                <a:uLnTx/>
                <a:uFillTx/>
                <a:latin typeface="Calibri" pitchFamily="34" charset="0"/>
                <a:cs typeface="Calibri" pitchFamily="34" charset="0"/>
              </a:rPr>
              <a:t>heres</a:t>
            </a:r>
            <a:endParaRPr kumimoji="0" lang="en-US" sz="16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endParaRPr>
          </a:p>
        </p:txBody>
      </p:sp>
      <p:sp>
        <p:nvSpPr>
          <p:cNvPr id="11" name="Oval 10"/>
          <p:cNvSpPr/>
          <p:nvPr/>
        </p:nvSpPr>
        <p:spPr>
          <a:xfrm>
            <a:off x="3774404" y="4369062"/>
            <a:ext cx="1178595" cy="381000"/>
          </a:xfrm>
          <a:prstGeom prst="ellips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endParaRPr lang="en-US" kern="0" dirty="0">
              <a:solidFill>
                <a:srgbClr val="000000"/>
              </a:solidFill>
              <a:latin typeface="Calibri" pitchFamily="34" charset="0"/>
            </a:endParaRPr>
          </a:p>
        </p:txBody>
      </p:sp>
      <p:sp>
        <p:nvSpPr>
          <p:cNvPr id="12" name="Text Box 15"/>
          <p:cNvSpPr txBox="1">
            <a:spLocks noChangeArrowheads="1"/>
          </p:cNvSpPr>
          <p:nvPr/>
        </p:nvSpPr>
        <p:spPr bwMode="auto">
          <a:xfrm>
            <a:off x="4008395" y="4750062"/>
            <a:ext cx="792205" cy="338554"/>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a:ln>
                  <a:noFill/>
                </a:ln>
                <a:solidFill>
                  <a:srgbClr val="FFFFFF"/>
                </a:solidFill>
                <a:effectLst>
                  <a:glow rad="76200">
                    <a:srgbClr val="000000">
                      <a:alpha val="60000"/>
                    </a:srgbClr>
                  </a:glow>
                </a:effectLst>
                <a:uLnTx/>
                <a:uFillTx/>
                <a:latin typeface="Calibri" pitchFamily="34" charset="0"/>
                <a:cs typeface="Calibri" pitchFamily="34" charset="0"/>
              </a:rPr>
              <a:t>Gaash</a:t>
            </a:r>
            <a:r>
              <a:rPr kumimoji="0" lang="en-US" sz="16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a:t>
            </a:r>
          </a:p>
        </p:txBody>
      </p:sp>
      <p:sp>
        <p:nvSpPr>
          <p:cNvPr id="13" name="Text Box 15"/>
          <p:cNvSpPr txBox="1">
            <a:spLocks noChangeArrowheads="1"/>
          </p:cNvSpPr>
          <p:nvPr/>
        </p:nvSpPr>
        <p:spPr bwMode="auto">
          <a:xfrm>
            <a:off x="389748" y="1851853"/>
            <a:ext cx="721672" cy="338554"/>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en-US" sz="1600" kern="0" dirty="0" err="1">
                <a:solidFill>
                  <a:srgbClr val="FFFFFF"/>
                </a:solidFill>
                <a:effectLst>
                  <a:glow rad="76200">
                    <a:srgbClr val="000000">
                      <a:alpha val="60000"/>
                    </a:srgbClr>
                  </a:glow>
                </a:effectLst>
                <a:latin typeface="Calibri" pitchFamily="34" charset="0"/>
                <a:cs typeface="Calibri" pitchFamily="34" charset="0"/>
              </a:rPr>
              <a:t>ʿArab</a:t>
            </a:r>
            <a:r>
              <a:rPr lang="en-US" sz="1600" kern="0" dirty="0">
                <a:solidFill>
                  <a:srgbClr val="FFFFFF"/>
                </a:solidFill>
                <a:effectLst>
                  <a:glow rad="76200">
                    <a:srgbClr val="000000">
                      <a:alpha val="60000"/>
                    </a:srgbClr>
                  </a:glow>
                </a:effectLst>
                <a:latin typeface="Calibri" pitchFamily="34" charset="0"/>
                <a:cs typeface="Calibri" pitchFamily="34" charset="0"/>
              </a:rPr>
              <a:t>?</a:t>
            </a:r>
            <a:endParaRPr kumimoji="0" lang="en-US" sz="16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endParaRPr>
          </a:p>
        </p:txBody>
      </p:sp>
      <p:sp>
        <p:nvSpPr>
          <p:cNvPr id="15" name="Oval 14"/>
          <p:cNvSpPr/>
          <p:nvPr/>
        </p:nvSpPr>
        <p:spPr>
          <a:xfrm>
            <a:off x="93696" y="2190407"/>
            <a:ext cx="592104" cy="381000"/>
          </a:xfrm>
          <a:prstGeom prst="ellips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endParaRPr lang="en-US" kern="0" dirty="0">
              <a:solidFill>
                <a:srgbClr val="000000"/>
              </a:solidFill>
              <a:latin typeface="Calibri" pitchFamily="34" charset="0"/>
            </a:endParaRPr>
          </a:p>
        </p:txBody>
      </p:sp>
    </p:spTree>
    <p:extLst>
      <p:ext uri="{BB962C8B-B14F-4D97-AF65-F5344CB8AC3E}">
        <p14:creationId xmlns:p14="http://schemas.microsoft.com/office/powerpoint/2010/main" val="131263882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Kris\Documents\Bolen\PCB size\Louvre-pcb\Egypt\Statue of sitting scribe with papyrus, from Saqqara, 2600-2350 BC, tb0928196840.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78620" y="0"/>
            <a:ext cx="5185173"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Statue of a sitting scribe with a papyrus roll, from Saqqara, 2600–2350 BC</a:t>
            </a:r>
          </a:p>
        </p:txBody>
      </p:sp>
      <p:sp>
        <p:nvSpPr>
          <p:cNvPr id="3" name="Text Placeholder 2"/>
          <p:cNvSpPr>
            <a:spLocks noGrp="1"/>
          </p:cNvSpPr>
          <p:nvPr>
            <p:ph type="body" sz="quarter" idx="12"/>
          </p:nvPr>
        </p:nvSpPr>
        <p:spPr/>
        <p:txBody>
          <a:bodyPr/>
          <a:lstStyle/>
          <a:p>
            <a:r>
              <a:rPr lang="en-US" dirty="0"/>
              <a:t>23:2</a:t>
            </a:r>
          </a:p>
        </p:txBody>
      </p:sp>
      <p:sp>
        <p:nvSpPr>
          <p:cNvPr id="4" name="Title 3"/>
          <p:cNvSpPr>
            <a:spLocks noGrp="1"/>
          </p:cNvSpPr>
          <p:nvPr>
            <p:ph type="title"/>
          </p:nvPr>
        </p:nvSpPr>
        <p:spPr/>
        <p:txBody>
          <a:bodyPr/>
          <a:lstStyle/>
          <a:p>
            <a:r>
              <a:rPr lang="en-US" dirty="0"/>
              <a:t>The Spirit of Yahweh spoke by me, and His word was upon my tongue</a:t>
            </a:r>
          </a:p>
        </p:txBody>
      </p:sp>
    </p:spTree>
    <p:extLst>
      <p:ext uri="{BB962C8B-B14F-4D97-AF65-F5344CB8AC3E}">
        <p14:creationId xmlns:p14="http://schemas.microsoft.com/office/powerpoint/2010/main" val="962454961"/>
      </p:ext>
    </p:extLst>
  </p:cSld>
  <p:clrMapOvr>
    <a:masterClrMapping/>
  </p:clrMapOvr>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64389424-9459-4D9C-8910-72CD1F1DD2F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572"/>
            <a:ext cx="9144000" cy="6848856"/>
          </a:xfrm>
          <a:prstGeom prst="rect">
            <a:avLst/>
          </a:prstGeom>
        </p:spPr>
      </p:pic>
      <p:sp>
        <p:nvSpPr>
          <p:cNvPr id="2" name="Text Placeholder 1"/>
          <p:cNvSpPr>
            <a:spLocks noGrp="1"/>
          </p:cNvSpPr>
          <p:nvPr>
            <p:ph type="body" sz="quarter" idx="10"/>
          </p:nvPr>
        </p:nvSpPr>
        <p:spPr/>
        <p:txBody>
          <a:bodyPr/>
          <a:lstStyle/>
          <a:p>
            <a:r>
              <a:rPr lang="en-US" dirty="0"/>
              <a:t>Mount of Olives, the Judean wilderness, and the Rift (aerial view from the northwest)</a:t>
            </a:r>
          </a:p>
        </p:txBody>
      </p:sp>
      <p:sp>
        <p:nvSpPr>
          <p:cNvPr id="3" name="Text Placeholder 2"/>
          <p:cNvSpPr>
            <a:spLocks noGrp="1"/>
          </p:cNvSpPr>
          <p:nvPr>
            <p:ph type="body" sz="quarter" idx="12"/>
          </p:nvPr>
        </p:nvSpPr>
        <p:spPr/>
        <p:txBody>
          <a:bodyPr/>
          <a:lstStyle/>
          <a:p>
            <a:r>
              <a:rPr lang="en-US" dirty="0"/>
              <a:t>23:31</a:t>
            </a:r>
          </a:p>
        </p:txBody>
      </p:sp>
      <p:sp>
        <p:nvSpPr>
          <p:cNvPr id="4" name="Title 3"/>
          <p:cNvSpPr>
            <a:spLocks noGrp="1"/>
          </p:cNvSpPr>
          <p:nvPr>
            <p:ph type="title"/>
          </p:nvPr>
        </p:nvSpPr>
        <p:spPr/>
        <p:txBody>
          <a:bodyPr/>
          <a:lstStyle/>
          <a:p>
            <a:r>
              <a:rPr lang="en-US" dirty="0"/>
              <a:t>Azmaveth the </a:t>
            </a:r>
            <a:r>
              <a:rPr lang="en-US" dirty="0" err="1"/>
              <a:t>Barhumite</a:t>
            </a:r>
            <a:endParaRPr lang="en-US" dirty="0"/>
          </a:p>
        </p:txBody>
      </p:sp>
    </p:spTree>
    <p:extLst>
      <p:ext uri="{BB962C8B-B14F-4D97-AF65-F5344CB8AC3E}">
        <p14:creationId xmlns:p14="http://schemas.microsoft.com/office/powerpoint/2010/main" val="730586933"/>
      </p:ext>
    </p:extLst>
  </p:cSld>
  <p:clrMapOvr>
    <a:masterClrMapping/>
  </p:clrMapOvr>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9E61A68-DE97-423C-A287-A996B9F0C12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572"/>
            <a:ext cx="9144000" cy="6848856"/>
          </a:xfrm>
          <a:prstGeom prst="rect">
            <a:avLst/>
          </a:prstGeom>
        </p:spPr>
      </p:pic>
      <p:sp>
        <p:nvSpPr>
          <p:cNvPr id="2" name="Text Placeholder 1"/>
          <p:cNvSpPr>
            <a:spLocks noGrp="1"/>
          </p:cNvSpPr>
          <p:nvPr>
            <p:ph type="body" sz="quarter" idx="10"/>
          </p:nvPr>
        </p:nvSpPr>
        <p:spPr/>
        <p:txBody>
          <a:bodyPr/>
          <a:lstStyle/>
          <a:p>
            <a:r>
              <a:rPr lang="en-US" dirty="0"/>
              <a:t>Mount of Olives, the Judean wilderness, and the Rift (aerial view from the northwest)</a:t>
            </a:r>
          </a:p>
        </p:txBody>
      </p:sp>
      <p:sp>
        <p:nvSpPr>
          <p:cNvPr id="3" name="Text Placeholder 2"/>
          <p:cNvSpPr>
            <a:spLocks noGrp="1"/>
          </p:cNvSpPr>
          <p:nvPr>
            <p:ph type="body" sz="quarter" idx="12"/>
          </p:nvPr>
        </p:nvSpPr>
        <p:spPr/>
        <p:txBody>
          <a:bodyPr/>
          <a:lstStyle/>
          <a:p>
            <a:r>
              <a:rPr lang="en-US" dirty="0"/>
              <a:t>23:31</a:t>
            </a:r>
          </a:p>
        </p:txBody>
      </p:sp>
      <p:sp>
        <p:nvSpPr>
          <p:cNvPr id="4" name="Title 3"/>
          <p:cNvSpPr>
            <a:spLocks noGrp="1"/>
          </p:cNvSpPr>
          <p:nvPr>
            <p:ph type="title"/>
          </p:nvPr>
        </p:nvSpPr>
        <p:spPr/>
        <p:txBody>
          <a:bodyPr/>
          <a:lstStyle/>
          <a:p>
            <a:r>
              <a:rPr lang="en-US" dirty="0"/>
              <a:t>Azmaveth the </a:t>
            </a:r>
            <a:r>
              <a:rPr lang="en-US" dirty="0" err="1"/>
              <a:t>Barhumite</a:t>
            </a:r>
            <a:endParaRPr lang="en-US" dirty="0"/>
          </a:p>
        </p:txBody>
      </p:sp>
      <p:sp>
        <p:nvSpPr>
          <p:cNvPr id="21" name="Text Box 5"/>
          <p:cNvSpPr txBox="1">
            <a:spLocks noChangeArrowheads="1"/>
          </p:cNvSpPr>
          <p:nvPr/>
        </p:nvSpPr>
        <p:spPr bwMode="auto">
          <a:xfrm>
            <a:off x="1469723" y="5175957"/>
            <a:ext cx="1578277" cy="707886"/>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ysClr val="window" lastClr="FFFFFF"/>
                </a:solidFill>
                <a:effectLst>
                  <a:glow rad="76200">
                    <a:sysClr val="windowText" lastClr="000000">
                      <a:alpha val="60000"/>
                    </a:sysClr>
                  </a:glow>
                </a:effectLst>
                <a:uLnTx/>
                <a:uFillTx/>
                <a:latin typeface="Calibri" pitchFamily="34" charset="0"/>
                <a:cs typeface="Calibri" pitchFamily="34" charset="0"/>
              </a:rPr>
              <a:t>Hebrew Univ.</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ysClr val="window" lastClr="FFFFFF"/>
                </a:solidFill>
                <a:effectLst>
                  <a:glow rad="76200">
                    <a:sysClr val="windowText" lastClr="000000">
                      <a:alpha val="60000"/>
                    </a:sysClr>
                  </a:glow>
                </a:effectLst>
                <a:uLnTx/>
                <a:uFillTx/>
                <a:latin typeface="Calibri" pitchFamily="34" charset="0"/>
                <a:cs typeface="Calibri" pitchFamily="34" charset="0"/>
              </a:rPr>
              <a:t>Mt. Scopus</a:t>
            </a:r>
          </a:p>
        </p:txBody>
      </p:sp>
      <p:sp>
        <p:nvSpPr>
          <p:cNvPr id="22" name="Text Box 7"/>
          <p:cNvSpPr txBox="1">
            <a:spLocks noChangeArrowheads="1"/>
          </p:cNvSpPr>
          <p:nvPr/>
        </p:nvSpPr>
        <p:spPr bwMode="auto">
          <a:xfrm>
            <a:off x="152400" y="1289757"/>
            <a:ext cx="1780656" cy="400110"/>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err="1">
                <a:ln>
                  <a:noFill/>
                </a:ln>
                <a:solidFill>
                  <a:sysClr val="window" lastClr="FFFFFF"/>
                </a:solidFill>
                <a:effectLst>
                  <a:glow rad="76200">
                    <a:sysClr val="windowText" lastClr="000000">
                      <a:alpha val="60000"/>
                    </a:sysClr>
                  </a:glow>
                </a:effectLst>
                <a:uLnTx/>
                <a:uFillTx/>
                <a:latin typeface="Calibri" pitchFamily="34" charset="0"/>
                <a:cs typeface="Calibri" pitchFamily="34" charset="0"/>
              </a:rPr>
              <a:t>Maale</a:t>
            </a:r>
            <a:r>
              <a:rPr kumimoji="0" lang="en-US" sz="2000" b="0" i="0" u="none" strike="noStrike" kern="0" cap="none" spc="0" normalizeH="0" baseline="0" noProof="0" dirty="0">
                <a:ln>
                  <a:noFill/>
                </a:ln>
                <a:solidFill>
                  <a:sysClr val="window" lastClr="FFFFFF"/>
                </a:solidFill>
                <a:effectLst>
                  <a:glow rad="76200">
                    <a:sysClr val="windowText" lastClr="000000">
                      <a:alpha val="60000"/>
                    </a:sysClr>
                  </a:glow>
                </a:effectLst>
                <a:uLnTx/>
                <a:uFillTx/>
                <a:latin typeface="Calibri" pitchFamily="34" charset="0"/>
                <a:cs typeface="Calibri" pitchFamily="34" charset="0"/>
              </a:rPr>
              <a:t> </a:t>
            </a:r>
            <a:r>
              <a:rPr kumimoji="0" lang="en-US" sz="2000" b="0" i="0" u="none" strike="noStrike" kern="0" cap="none" spc="0" normalizeH="0" baseline="0" noProof="0" dirty="0" err="1">
                <a:ln>
                  <a:noFill/>
                </a:ln>
                <a:solidFill>
                  <a:sysClr val="window" lastClr="FFFFFF"/>
                </a:solidFill>
                <a:effectLst>
                  <a:glow rad="76200">
                    <a:sysClr val="windowText" lastClr="000000">
                      <a:alpha val="60000"/>
                    </a:sysClr>
                  </a:glow>
                </a:effectLst>
                <a:uLnTx/>
                <a:uFillTx/>
                <a:latin typeface="Calibri" pitchFamily="34" charset="0"/>
                <a:cs typeface="Calibri" pitchFamily="34" charset="0"/>
              </a:rPr>
              <a:t>Adumim</a:t>
            </a:r>
            <a:endParaRPr kumimoji="0" lang="en-US" sz="2000" b="0" i="0" u="none" strike="noStrike" kern="0" cap="none" spc="0" normalizeH="0" baseline="0" noProof="0" dirty="0">
              <a:ln>
                <a:noFill/>
              </a:ln>
              <a:solidFill>
                <a:sysClr val="window" lastClr="FFFFFF"/>
              </a:solidFill>
              <a:effectLst>
                <a:glow rad="76200">
                  <a:sysClr val="windowText" lastClr="000000">
                    <a:alpha val="60000"/>
                  </a:sysClr>
                </a:glow>
              </a:effectLst>
              <a:uLnTx/>
              <a:uFillTx/>
              <a:latin typeface="Calibri" pitchFamily="34" charset="0"/>
              <a:cs typeface="Calibri" pitchFamily="34" charset="0"/>
            </a:endParaRPr>
          </a:p>
        </p:txBody>
      </p:sp>
      <p:sp>
        <p:nvSpPr>
          <p:cNvPr id="23" name="Line 8"/>
          <p:cNvSpPr>
            <a:spLocks noChangeShapeType="1"/>
          </p:cNvSpPr>
          <p:nvPr/>
        </p:nvSpPr>
        <p:spPr bwMode="auto">
          <a:xfrm>
            <a:off x="1219200" y="1670757"/>
            <a:ext cx="207963" cy="457200"/>
          </a:xfrm>
          <a:prstGeom prst="line">
            <a:avLst/>
          </a:prstGeom>
          <a:noFill/>
          <a:ln w="22225" cap="flat" cmpd="sng" algn="ctr">
            <a:solidFill>
              <a:sysClr val="window" lastClr="FFFFFF"/>
            </a:solidFill>
            <a:prstDash val="solid"/>
            <a:round/>
            <a:headEnd type="none" w="med" len="med"/>
            <a:tailEnd type="triangle" w="med" len="med"/>
          </a:ln>
          <a:effectLst>
            <a:glow rad="50800">
              <a:sysClr val="windowText" lastClr="000000">
                <a:alpha val="60000"/>
              </a:sys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Calibri" pitchFamily="34" charset="0"/>
              <a:ea typeface="+mn-ea"/>
              <a:cs typeface="+mn-cs"/>
            </a:endParaRPr>
          </a:p>
        </p:txBody>
      </p:sp>
      <p:sp>
        <p:nvSpPr>
          <p:cNvPr id="24" name="Text Box 9"/>
          <p:cNvSpPr txBox="1">
            <a:spLocks noChangeArrowheads="1"/>
          </p:cNvSpPr>
          <p:nvPr/>
        </p:nvSpPr>
        <p:spPr bwMode="auto">
          <a:xfrm>
            <a:off x="685800" y="832557"/>
            <a:ext cx="1153982" cy="400110"/>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ysClr val="window" lastClr="FFFFFF"/>
                </a:solidFill>
                <a:effectLst>
                  <a:glow rad="76200">
                    <a:sysClr val="windowText" lastClr="000000">
                      <a:alpha val="60000"/>
                    </a:sysClr>
                  </a:glow>
                </a:effectLst>
                <a:uLnTx/>
                <a:uFillTx/>
                <a:latin typeface="Calibri" pitchFamily="34" charset="0"/>
                <a:cs typeface="Calibri" pitchFamily="34" charset="0"/>
              </a:rPr>
              <a:t>Dead Sea</a:t>
            </a:r>
          </a:p>
        </p:txBody>
      </p:sp>
      <p:sp>
        <p:nvSpPr>
          <p:cNvPr id="25" name="Line 10"/>
          <p:cNvSpPr>
            <a:spLocks noChangeShapeType="1"/>
          </p:cNvSpPr>
          <p:nvPr/>
        </p:nvSpPr>
        <p:spPr bwMode="auto">
          <a:xfrm flipV="1">
            <a:off x="1676401" y="680157"/>
            <a:ext cx="360362" cy="228600"/>
          </a:xfrm>
          <a:prstGeom prst="line">
            <a:avLst/>
          </a:prstGeom>
          <a:noFill/>
          <a:ln w="22225" cap="flat" cmpd="sng" algn="ctr">
            <a:solidFill>
              <a:sysClr val="window" lastClr="FFFFFF"/>
            </a:solidFill>
            <a:prstDash val="solid"/>
            <a:round/>
            <a:headEnd type="none" w="med" len="med"/>
            <a:tailEnd type="triangle" w="med" len="med"/>
          </a:ln>
          <a:effectLst>
            <a:glow rad="50800">
              <a:sysClr val="windowText" lastClr="000000">
                <a:alpha val="60000"/>
              </a:sys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Calibri" pitchFamily="34" charset="0"/>
              <a:ea typeface="+mn-ea"/>
              <a:cs typeface="+mn-cs"/>
            </a:endParaRPr>
          </a:p>
        </p:txBody>
      </p:sp>
      <p:sp>
        <p:nvSpPr>
          <p:cNvPr id="26" name="Text Box 11"/>
          <p:cNvSpPr txBox="1">
            <a:spLocks noChangeArrowheads="1"/>
          </p:cNvSpPr>
          <p:nvPr/>
        </p:nvSpPr>
        <p:spPr bwMode="auto">
          <a:xfrm>
            <a:off x="3594265" y="1165902"/>
            <a:ext cx="2139829" cy="400110"/>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ysClr val="window" lastClr="FFFFFF"/>
                </a:solidFill>
                <a:effectLst>
                  <a:glow rad="76200">
                    <a:sysClr val="windowText" lastClr="000000">
                      <a:alpha val="60000"/>
                    </a:sysClr>
                  </a:glow>
                </a:effectLst>
                <a:uLnTx/>
                <a:uFillTx/>
                <a:latin typeface="Calibri" pitchFamily="34" charset="0"/>
                <a:cs typeface="Calibri" pitchFamily="34" charset="0"/>
              </a:rPr>
              <a:t>Judean wilderness</a:t>
            </a:r>
          </a:p>
        </p:txBody>
      </p:sp>
      <p:sp>
        <p:nvSpPr>
          <p:cNvPr id="27" name="Text Box 13"/>
          <p:cNvSpPr txBox="1">
            <a:spLocks noChangeArrowheads="1"/>
          </p:cNvSpPr>
          <p:nvPr/>
        </p:nvSpPr>
        <p:spPr bwMode="auto">
          <a:xfrm>
            <a:off x="6576124" y="2661357"/>
            <a:ext cx="1043876" cy="400110"/>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ysClr val="window" lastClr="FFFFFF"/>
                </a:solidFill>
                <a:effectLst>
                  <a:glow rad="76200">
                    <a:sysClr val="windowText" lastClr="000000">
                      <a:alpha val="60000"/>
                    </a:sysClr>
                  </a:glow>
                </a:effectLst>
                <a:uLnTx/>
                <a:uFillTx/>
                <a:latin typeface="Calibri" pitchFamily="34" charset="0"/>
                <a:cs typeface="Calibri" pitchFamily="34" charset="0"/>
              </a:rPr>
              <a:t>Bethany</a:t>
            </a:r>
          </a:p>
        </p:txBody>
      </p:sp>
      <p:sp>
        <p:nvSpPr>
          <p:cNvPr id="28" name="Oval 27"/>
          <p:cNvSpPr/>
          <p:nvPr/>
        </p:nvSpPr>
        <p:spPr>
          <a:xfrm>
            <a:off x="5393267" y="3863624"/>
            <a:ext cx="304800" cy="457200"/>
          </a:xfrm>
          <a:prstGeom prst="ellipse">
            <a:avLst/>
          </a:prstGeom>
          <a:noFill/>
          <a:ln w="22225" cap="flat" cmpd="sng" algn="ctr">
            <a:solidFill>
              <a:sysClr val="window" lastClr="FFFFFF"/>
            </a:solidFill>
            <a:prstDash val="solid"/>
            <a:round/>
            <a:headEnd type="none" w="med" len="med"/>
            <a:tailEnd type="triangle" w="med" len="med"/>
          </a:ln>
          <a:effectLst>
            <a:glow rad="50800">
              <a:sysClr val="windowText" lastClr="000000">
                <a:alpha val="60000"/>
              </a:sys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Calibri" pitchFamily="34" charset="0"/>
              <a:ea typeface="+mn-ea"/>
              <a:cs typeface="+mn-cs"/>
            </a:endParaRPr>
          </a:p>
        </p:txBody>
      </p:sp>
      <p:sp>
        <p:nvSpPr>
          <p:cNvPr id="29" name="Oval 28"/>
          <p:cNvSpPr/>
          <p:nvPr/>
        </p:nvSpPr>
        <p:spPr>
          <a:xfrm>
            <a:off x="7048564" y="3042357"/>
            <a:ext cx="381000" cy="304800"/>
          </a:xfrm>
          <a:prstGeom prst="ellipse">
            <a:avLst/>
          </a:prstGeom>
          <a:noFill/>
          <a:ln w="22225" cap="flat" cmpd="sng" algn="ctr">
            <a:solidFill>
              <a:sysClr val="window" lastClr="FFFFFF"/>
            </a:solidFill>
            <a:prstDash val="solid"/>
            <a:round/>
            <a:headEnd type="none" w="med" len="med"/>
            <a:tailEnd type="triangle" w="med" len="med"/>
          </a:ln>
          <a:effectLst>
            <a:glow rad="50800">
              <a:sysClr val="windowText" lastClr="000000">
                <a:alpha val="60000"/>
              </a:sys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Calibri" pitchFamily="34" charset="0"/>
              <a:ea typeface="+mn-ea"/>
              <a:cs typeface="+mn-cs"/>
            </a:endParaRPr>
          </a:p>
        </p:txBody>
      </p:sp>
      <p:sp>
        <p:nvSpPr>
          <p:cNvPr id="30" name="Text Box 14"/>
          <p:cNvSpPr txBox="1">
            <a:spLocks noChangeArrowheads="1"/>
          </p:cNvSpPr>
          <p:nvPr/>
        </p:nvSpPr>
        <p:spPr bwMode="auto">
          <a:xfrm>
            <a:off x="5734094" y="3819193"/>
            <a:ext cx="1026368" cy="707886"/>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ysClr val="window" lastClr="FFFFFF"/>
                </a:solidFill>
                <a:effectLst>
                  <a:glow rad="76200">
                    <a:sysClr val="windowText" lastClr="000000">
                      <a:alpha val="60000"/>
                    </a:sysClr>
                  </a:glow>
                </a:effectLst>
                <a:uLnTx/>
                <a:uFillTx/>
                <a:latin typeface="Calibri" pitchFamily="34" charset="0"/>
                <a:cs typeface="Calibri" pitchFamily="34" charset="0"/>
              </a:rPr>
              <a:t>Augusta </a:t>
            </a:r>
            <a:br>
              <a:rPr kumimoji="0" lang="en-US" sz="2000" b="0" i="0" u="none" strike="noStrike" kern="0" cap="none" spc="0" normalizeH="0" baseline="0" noProof="0" dirty="0">
                <a:ln>
                  <a:noFill/>
                </a:ln>
                <a:solidFill>
                  <a:sysClr val="window" lastClr="FFFFFF"/>
                </a:solidFill>
                <a:effectLst>
                  <a:glow rad="76200">
                    <a:sysClr val="windowText" lastClr="000000">
                      <a:alpha val="60000"/>
                    </a:sysClr>
                  </a:glow>
                </a:effectLst>
                <a:uLnTx/>
                <a:uFillTx/>
                <a:latin typeface="Calibri" pitchFamily="34" charset="0"/>
                <a:cs typeface="Calibri" pitchFamily="34" charset="0"/>
              </a:rPr>
            </a:br>
            <a:r>
              <a:rPr kumimoji="0" lang="en-US" sz="2000" b="0" i="0" u="none" strike="noStrike" kern="0" cap="none" spc="0" normalizeH="0" baseline="0" noProof="0" dirty="0">
                <a:ln>
                  <a:noFill/>
                </a:ln>
                <a:solidFill>
                  <a:sysClr val="window" lastClr="FFFFFF"/>
                </a:solidFill>
                <a:effectLst>
                  <a:glow rad="76200">
                    <a:sysClr val="windowText" lastClr="000000">
                      <a:alpha val="60000"/>
                    </a:sysClr>
                  </a:glow>
                </a:effectLst>
                <a:uLnTx/>
                <a:uFillTx/>
                <a:latin typeface="Calibri" pitchFamily="34" charset="0"/>
                <a:cs typeface="Calibri" pitchFamily="34" charset="0"/>
              </a:rPr>
              <a:t>Victoria</a:t>
            </a:r>
          </a:p>
        </p:txBody>
      </p:sp>
      <p:sp>
        <p:nvSpPr>
          <p:cNvPr id="31" name="Text Box 7"/>
          <p:cNvSpPr txBox="1">
            <a:spLocks noChangeArrowheads="1"/>
          </p:cNvSpPr>
          <p:nvPr/>
        </p:nvSpPr>
        <p:spPr bwMode="auto">
          <a:xfrm>
            <a:off x="861929" y="3194757"/>
            <a:ext cx="1071127" cy="400110"/>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err="1">
                <a:ln>
                  <a:noFill/>
                </a:ln>
                <a:solidFill>
                  <a:sysClr val="window" lastClr="FFFFFF"/>
                </a:solidFill>
                <a:effectLst>
                  <a:glow rad="76200">
                    <a:sysClr val="windowText" lastClr="000000">
                      <a:alpha val="60000"/>
                    </a:sysClr>
                  </a:glow>
                </a:effectLst>
                <a:uLnTx/>
                <a:uFillTx/>
                <a:latin typeface="Calibri" pitchFamily="34" charset="0"/>
                <a:cs typeface="Calibri" pitchFamily="34" charset="0"/>
              </a:rPr>
              <a:t>Bahurim</a:t>
            </a:r>
            <a:endParaRPr kumimoji="0" lang="en-US" sz="2000" b="0" i="0" u="none" strike="noStrike" kern="0" cap="none" spc="0" normalizeH="0" baseline="0" noProof="0" dirty="0">
              <a:ln>
                <a:noFill/>
              </a:ln>
              <a:solidFill>
                <a:sysClr val="window" lastClr="FFFFFF"/>
              </a:solidFill>
              <a:effectLst>
                <a:glow rad="76200">
                  <a:sysClr val="windowText" lastClr="000000">
                    <a:alpha val="60000"/>
                  </a:sysClr>
                </a:glow>
              </a:effectLst>
              <a:uLnTx/>
              <a:uFillTx/>
              <a:latin typeface="Calibri" pitchFamily="34" charset="0"/>
              <a:cs typeface="Calibri" pitchFamily="34" charset="0"/>
            </a:endParaRPr>
          </a:p>
        </p:txBody>
      </p:sp>
      <p:sp>
        <p:nvSpPr>
          <p:cNvPr id="33" name="Oval 32"/>
          <p:cNvSpPr/>
          <p:nvPr/>
        </p:nvSpPr>
        <p:spPr>
          <a:xfrm>
            <a:off x="3596541" y="4794957"/>
            <a:ext cx="304800" cy="457200"/>
          </a:xfrm>
          <a:prstGeom prst="ellipse">
            <a:avLst/>
          </a:prstGeom>
          <a:noFill/>
          <a:ln w="22225" cap="flat" cmpd="sng" algn="ctr">
            <a:solidFill>
              <a:sysClr val="window" lastClr="FFFFFF"/>
            </a:solidFill>
            <a:prstDash val="solid"/>
            <a:round/>
            <a:headEnd type="none" w="med" len="med"/>
            <a:tailEnd type="triangle" w="med" len="med"/>
          </a:ln>
          <a:effectLst>
            <a:glow rad="50800">
              <a:sysClr val="windowText" lastClr="000000">
                <a:alpha val="60000"/>
              </a:sys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Calibri" pitchFamily="34" charset="0"/>
              <a:ea typeface="+mn-ea"/>
              <a:cs typeface="+mn-cs"/>
            </a:endParaRPr>
          </a:p>
        </p:txBody>
      </p:sp>
      <p:sp>
        <p:nvSpPr>
          <p:cNvPr id="34" name="Oval 33"/>
          <p:cNvSpPr/>
          <p:nvPr/>
        </p:nvSpPr>
        <p:spPr>
          <a:xfrm rot="448928">
            <a:off x="3046221" y="4608807"/>
            <a:ext cx="2755030" cy="1838981"/>
          </a:xfrm>
          <a:prstGeom prst="ellipse">
            <a:avLst/>
          </a:prstGeom>
          <a:noFill/>
          <a:ln w="22225" cap="flat" cmpd="sng" algn="ctr">
            <a:solidFill>
              <a:sysClr val="window" lastClr="FFFFFF"/>
            </a:solidFill>
            <a:prstDash val="solid"/>
            <a:round/>
            <a:headEnd type="none" w="med" len="med"/>
            <a:tailEnd type="triangle" w="med" len="med"/>
          </a:ln>
          <a:effectLst>
            <a:glow rad="50800">
              <a:sysClr val="windowText" lastClr="000000">
                <a:alpha val="60000"/>
              </a:sys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Calibri" pitchFamily="34" charset="0"/>
              <a:ea typeface="+mn-ea"/>
              <a:cs typeface="+mn-cs"/>
            </a:endParaRPr>
          </a:p>
        </p:txBody>
      </p:sp>
      <p:sp>
        <p:nvSpPr>
          <p:cNvPr id="20" name="Oval 19"/>
          <p:cNvSpPr/>
          <p:nvPr/>
        </p:nvSpPr>
        <p:spPr>
          <a:xfrm flipH="1">
            <a:off x="182819" y="3651957"/>
            <a:ext cx="2161129" cy="1109905"/>
          </a:xfrm>
          <a:prstGeom prst="ellipse">
            <a:avLst/>
          </a:prstGeom>
          <a:noFill/>
          <a:ln w="22225" cap="flat" cmpd="sng" algn="ctr">
            <a:solidFill>
              <a:sysClr val="window" lastClr="FFFFFF"/>
            </a:solidFill>
            <a:prstDash val="solid"/>
            <a:round/>
            <a:headEnd type="none" w="med" len="med"/>
            <a:tailEnd type="triangle" w="med" len="med"/>
          </a:ln>
          <a:effectLst>
            <a:glow rad="50800">
              <a:sysClr val="windowText" lastClr="000000">
                <a:alpha val="60000"/>
              </a:sys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Calibri" pitchFamily="34" charset="0"/>
              <a:ea typeface="+mn-ea"/>
              <a:cs typeface="+mn-cs"/>
            </a:endParaRPr>
          </a:p>
        </p:txBody>
      </p:sp>
    </p:spTree>
    <p:extLst>
      <p:ext uri="{BB962C8B-B14F-4D97-AF65-F5344CB8AC3E}">
        <p14:creationId xmlns:p14="http://schemas.microsoft.com/office/powerpoint/2010/main" val="457670834"/>
      </p:ext>
    </p:extLst>
  </p:cSld>
  <p:clrMapOvr>
    <a:masterClrMapping/>
  </p:clrMapOvr>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Bahurim candidates, Ras Tammim and al-Zaim, aerial from northwest, ws062415185.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Ras Tammim and al-Zaim, possible locations of </a:t>
            </a:r>
            <a:r>
              <a:rPr lang="en-US" dirty="0" err="1"/>
              <a:t>Bahurim</a:t>
            </a:r>
            <a:r>
              <a:rPr lang="en-US" dirty="0"/>
              <a:t> (aerial view from the northwest)</a:t>
            </a:r>
          </a:p>
        </p:txBody>
      </p:sp>
      <p:sp>
        <p:nvSpPr>
          <p:cNvPr id="3" name="Text Placeholder 2"/>
          <p:cNvSpPr>
            <a:spLocks noGrp="1"/>
          </p:cNvSpPr>
          <p:nvPr>
            <p:ph type="body" sz="quarter" idx="12"/>
          </p:nvPr>
        </p:nvSpPr>
        <p:spPr/>
        <p:txBody>
          <a:bodyPr/>
          <a:lstStyle/>
          <a:p>
            <a:r>
              <a:rPr lang="en-US" dirty="0"/>
              <a:t>23:31</a:t>
            </a:r>
          </a:p>
        </p:txBody>
      </p:sp>
      <p:sp>
        <p:nvSpPr>
          <p:cNvPr id="4" name="Title 3"/>
          <p:cNvSpPr>
            <a:spLocks noGrp="1"/>
          </p:cNvSpPr>
          <p:nvPr>
            <p:ph type="title"/>
          </p:nvPr>
        </p:nvSpPr>
        <p:spPr/>
        <p:txBody>
          <a:bodyPr/>
          <a:lstStyle/>
          <a:p>
            <a:r>
              <a:rPr lang="en-US" dirty="0"/>
              <a:t>Azmaveth the </a:t>
            </a:r>
            <a:r>
              <a:rPr lang="en-US" dirty="0" err="1"/>
              <a:t>Barhumite</a:t>
            </a:r>
            <a:endParaRPr lang="en-US" dirty="0"/>
          </a:p>
        </p:txBody>
      </p:sp>
    </p:spTree>
    <p:extLst>
      <p:ext uri="{BB962C8B-B14F-4D97-AF65-F5344CB8AC3E}">
        <p14:creationId xmlns:p14="http://schemas.microsoft.com/office/powerpoint/2010/main" val="840986936"/>
      </p:ext>
    </p:extLst>
  </p:cSld>
  <p:clrMapOvr>
    <a:masterClrMapping/>
  </p:clrMapOvr>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Bahurim candidates, Ras Tammim and al-Zaim, aerial from northwest, ws062415185.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Ras </a:t>
            </a:r>
            <a:r>
              <a:rPr lang="en-US" dirty="0" err="1"/>
              <a:t>Tammim</a:t>
            </a:r>
            <a:r>
              <a:rPr lang="en-US" dirty="0"/>
              <a:t> and al-Zaim, possible locations of </a:t>
            </a:r>
            <a:r>
              <a:rPr lang="en-US" dirty="0" err="1"/>
              <a:t>Bahurim</a:t>
            </a:r>
            <a:r>
              <a:rPr lang="en-US" dirty="0"/>
              <a:t> (aerial view from the northwest)</a:t>
            </a:r>
          </a:p>
        </p:txBody>
      </p:sp>
      <p:sp>
        <p:nvSpPr>
          <p:cNvPr id="3" name="Text Placeholder 2"/>
          <p:cNvSpPr>
            <a:spLocks noGrp="1"/>
          </p:cNvSpPr>
          <p:nvPr>
            <p:ph type="body" sz="quarter" idx="12"/>
          </p:nvPr>
        </p:nvSpPr>
        <p:spPr/>
        <p:txBody>
          <a:bodyPr/>
          <a:lstStyle/>
          <a:p>
            <a:r>
              <a:rPr lang="en-US" dirty="0"/>
              <a:t>23:31</a:t>
            </a:r>
          </a:p>
        </p:txBody>
      </p:sp>
      <p:sp>
        <p:nvSpPr>
          <p:cNvPr id="4" name="Title 3"/>
          <p:cNvSpPr>
            <a:spLocks noGrp="1"/>
          </p:cNvSpPr>
          <p:nvPr>
            <p:ph type="title"/>
          </p:nvPr>
        </p:nvSpPr>
        <p:spPr/>
        <p:txBody>
          <a:bodyPr/>
          <a:lstStyle/>
          <a:p>
            <a:r>
              <a:rPr lang="en-US" dirty="0"/>
              <a:t>Azmaveth the </a:t>
            </a:r>
            <a:r>
              <a:rPr lang="en-US" dirty="0" err="1"/>
              <a:t>Barhumite</a:t>
            </a:r>
            <a:endParaRPr lang="en-US" dirty="0"/>
          </a:p>
        </p:txBody>
      </p:sp>
      <p:sp>
        <p:nvSpPr>
          <p:cNvPr id="7" name="Text Box 11"/>
          <p:cNvSpPr txBox="1">
            <a:spLocks noChangeArrowheads="1"/>
          </p:cNvSpPr>
          <p:nvPr/>
        </p:nvSpPr>
        <p:spPr bwMode="auto">
          <a:xfrm>
            <a:off x="6400800" y="1752600"/>
            <a:ext cx="2471032" cy="400110"/>
          </a:xfrm>
          <a:prstGeom prst="rect">
            <a:avLst/>
          </a:prstGeom>
          <a:noFill/>
          <a:ln w="9525">
            <a:noFill/>
            <a:miter lim="800000"/>
            <a:headEnd/>
            <a:tailEnd/>
          </a:ln>
          <a:effectLst/>
        </p:spPr>
        <p:txBody>
          <a:bodyPr wrap="square">
            <a:spAutoFit/>
          </a:bodyPr>
          <a:lstStyle>
            <a:defPPr>
              <a:defRPr lang="en-US"/>
            </a:defPPr>
            <a:lvl1pPr marR="0" lvl="0" indent="0" algn="ctr" fontAlgn="auto">
              <a:lnSpc>
                <a:spcPct val="100000"/>
              </a:lnSpc>
              <a:spcBef>
                <a:spcPts val="0"/>
              </a:spcBef>
              <a:spcAft>
                <a:spcPts val="0"/>
              </a:spcAft>
              <a:buClrTx/>
              <a:buSzTx/>
              <a:buFontTx/>
              <a:buNone/>
              <a:tabLst/>
              <a:defRPr kumimoji="0" sz="2000" b="0" i="0" u="none" strike="noStrike" kern="0" cap="none" spc="0" normalizeH="0" baseline="0">
                <a:ln>
                  <a:noFill/>
                </a:ln>
                <a:solidFill>
                  <a:srgbClr val="FFFF00"/>
                </a:solidFill>
                <a:effectLst>
                  <a:glow rad="76200">
                    <a:srgbClr val="000000">
                      <a:alpha val="60000"/>
                    </a:srgbClr>
                  </a:glow>
                </a:effectLst>
                <a:uLnTx/>
                <a:uFillTx/>
                <a:latin typeface="Calibri" pitchFamily="34" charset="0"/>
                <a:cs typeface="Calibri" pitchFamily="34" charset="0"/>
              </a:defRPr>
            </a:lvl1pPr>
          </a:lstStyle>
          <a:p>
            <a:r>
              <a:rPr lang="en-US" dirty="0">
                <a:solidFill>
                  <a:srgbClr val="FFFFFF"/>
                </a:solidFill>
              </a:rPr>
              <a:t>Mount of Olives</a:t>
            </a:r>
          </a:p>
        </p:txBody>
      </p:sp>
      <p:sp>
        <p:nvSpPr>
          <p:cNvPr id="9" name="Text Box 11"/>
          <p:cNvSpPr txBox="1">
            <a:spLocks noChangeArrowheads="1"/>
          </p:cNvSpPr>
          <p:nvPr/>
        </p:nvSpPr>
        <p:spPr bwMode="auto">
          <a:xfrm>
            <a:off x="3962400" y="2895600"/>
            <a:ext cx="2471032" cy="400110"/>
          </a:xfrm>
          <a:prstGeom prst="rect">
            <a:avLst/>
          </a:prstGeom>
          <a:noFill/>
          <a:ln w="9525">
            <a:noFill/>
            <a:miter lim="800000"/>
            <a:headEnd/>
            <a:tailEnd/>
          </a:ln>
          <a:effectLst/>
        </p:spPr>
        <p:txBody>
          <a:bodyPr wrap="square">
            <a:spAutoFit/>
          </a:bodyPr>
          <a:lstStyle>
            <a:defPPr>
              <a:defRPr lang="en-US"/>
            </a:defPPr>
            <a:lvl1pPr marR="0" lvl="0" indent="0" algn="ctr" fontAlgn="auto">
              <a:lnSpc>
                <a:spcPct val="100000"/>
              </a:lnSpc>
              <a:spcBef>
                <a:spcPts val="0"/>
              </a:spcBef>
              <a:spcAft>
                <a:spcPts val="0"/>
              </a:spcAft>
              <a:buClrTx/>
              <a:buSzTx/>
              <a:buFontTx/>
              <a:buNone/>
              <a:tabLst/>
              <a:defRPr kumimoji="0" sz="2000" b="0" i="0" u="none" strike="noStrike" kern="0" cap="none" spc="0" normalizeH="0" baseline="0">
                <a:ln>
                  <a:noFill/>
                </a:ln>
                <a:solidFill>
                  <a:srgbClr val="FFFFFF"/>
                </a:solidFill>
                <a:effectLst>
                  <a:glow rad="76200">
                    <a:srgbClr val="000000">
                      <a:alpha val="60000"/>
                    </a:srgbClr>
                  </a:glow>
                </a:effectLst>
                <a:uLnTx/>
                <a:uFillTx/>
                <a:latin typeface="Calibri" pitchFamily="34" charset="0"/>
                <a:cs typeface="Calibri" pitchFamily="34" charset="0"/>
              </a:defRPr>
            </a:lvl1pPr>
          </a:lstStyle>
          <a:p>
            <a:r>
              <a:rPr lang="en-US" dirty="0" err="1"/>
              <a:t>Râs</a:t>
            </a:r>
            <a:r>
              <a:rPr lang="en-US" dirty="0"/>
              <a:t> </a:t>
            </a:r>
            <a:r>
              <a:rPr lang="en-US" dirty="0" err="1"/>
              <a:t>Tammîm</a:t>
            </a:r>
            <a:r>
              <a:rPr lang="en-US" dirty="0"/>
              <a:t> </a:t>
            </a:r>
          </a:p>
        </p:txBody>
      </p:sp>
      <p:sp>
        <p:nvSpPr>
          <p:cNvPr id="10" name="Text Box 11"/>
          <p:cNvSpPr txBox="1">
            <a:spLocks noChangeArrowheads="1"/>
          </p:cNvSpPr>
          <p:nvPr/>
        </p:nvSpPr>
        <p:spPr bwMode="auto">
          <a:xfrm>
            <a:off x="228600" y="3445099"/>
            <a:ext cx="2471032" cy="400110"/>
          </a:xfrm>
          <a:prstGeom prst="rect">
            <a:avLst/>
          </a:prstGeom>
          <a:noFill/>
          <a:ln w="9525">
            <a:noFill/>
            <a:miter lim="800000"/>
            <a:headEnd/>
            <a:tailEnd/>
          </a:ln>
          <a:effectLst/>
        </p:spPr>
        <p:txBody>
          <a:bodyPr wrap="square">
            <a:spAutoFit/>
          </a:bodyPr>
          <a:lstStyle>
            <a:defPPr>
              <a:defRPr lang="en-US"/>
            </a:defPPr>
            <a:lvl1pPr marR="0" lvl="0" indent="0" algn="ctr" fontAlgn="auto">
              <a:lnSpc>
                <a:spcPct val="100000"/>
              </a:lnSpc>
              <a:spcBef>
                <a:spcPts val="0"/>
              </a:spcBef>
              <a:spcAft>
                <a:spcPts val="0"/>
              </a:spcAft>
              <a:buClrTx/>
              <a:buSzTx/>
              <a:buFontTx/>
              <a:buNone/>
              <a:tabLst/>
              <a:defRPr kumimoji="0" sz="2000" b="0" i="0" u="none" strike="noStrike" kern="0" cap="none" spc="0" normalizeH="0" baseline="0">
                <a:ln>
                  <a:noFill/>
                </a:ln>
                <a:solidFill>
                  <a:srgbClr val="FFFFFF"/>
                </a:solidFill>
                <a:effectLst>
                  <a:glow rad="76200">
                    <a:srgbClr val="000000">
                      <a:alpha val="60000"/>
                    </a:srgbClr>
                  </a:glow>
                </a:effectLst>
                <a:uLnTx/>
                <a:uFillTx/>
                <a:latin typeface="Calibri" pitchFamily="34" charset="0"/>
                <a:cs typeface="Calibri" pitchFamily="34" charset="0"/>
              </a:defRPr>
            </a:lvl1pPr>
          </a:lstStyle>
          <a:p>
            <a:r>
              <a:rPr lang="en-US" dirty="0" err="1"/>
              <a:t>Râs</a:t>
            </a:r>
            <a:r>
              <a:rPr lang="en-US" dirty="0"/>
              <a:t> esh-Sheikh </a:t>
            </a:r>
            <a:r>
              <a:rPr lang="en-US" dirty="0" err="1"/>
              <a:t>ʿAnbar</a:t>
            </a:r>
            <a:r>
              <a:rPr lang="en-US" dirty="0"/>
              <a:t> </a:t>
            </a:r>
          </a:p>
        </p:txBody>
      </p:sp>
      <p:sp>
        <p:nvSpPr>
          <p:cNvPr id="11" name="Text Box 11"/>
          <p:cNvSpPr txBox="1">
            <a:spLocks noChangeArrowheads="1"/>
          </p:cNvSpPr>
          <p:nvPr/>
        </p:nvSpPr>
        <p:spPr bwMode="auto">
          <a:xfrm>
            <a:off x="0" y="2667000"/>
            <a:ext cx="2471032" cy="400110"/>
          </a:xfrm>
          <a:prstGeom prst="rect">
            <a:avLst/>
          </a:prstGeom>
          <a:noFill/>
          <a:ln w="9525">
            <a:noFill/>
            <a:miter lim="800000"/>
            <a:headEnd/>
            <a:tailEnd/>
          </a:ln>
          <a:effectLst/>
        </p:spPr>
        <p:txBody>
          <a:bodyPr wrap="square">
            <a:spAutoFit/>
          </a:bodyPr>
          <a:lstStyle>
            <a:defPPr>
              <a:defRPr lang="en-US"/>
            </a:defPPr>
            <a:lvl1pPr marR="0" lvl="0" indent="0" algn="ctr" fontAlgn="auto">
              <a:lnSpc>
                <a:spcPct val="100000"/>
              </a:lnSpc>
              <a:spcBef>
                <a:spcPts val="0"/>
              </a:spcBef>
              <a:spcAft>
                <a:spcPts val="0"/>
              </a:spcAft>
              <a:buClrTx/>
              <a:buSzTx/>
              <a:buFontTx/>
              <a:buNone/>
              <a:tabLst/>
              <a:defRPr kumimoji="0" sz="2000" b="0" i="0" u="none" strike="noStrike" kern="0" cap="none" spc="0" normalizeH="0" baseline="0">
                <a:ln>
                  <a:noFill/>
                </a:ln>
                <a:solidFill>
                  <a:srgbClr val="FFFF00"/>
                </a:solidFill>
                <a:effectLst>
                  <a:glow rad="76200">
                    <a:srgbClr val="000000">
                      <a:alpha val="60000"/>
                    </a:srgbClr>
                  </a:glow>
                </a:effectLst>
                <a:uLnTx/>
                <a:uFillTx/>
                <a:latin typeface="Calibri" pitchFamily="34" charset="0"/>
                <a:cs typeface="Calibri" pitchFamily="34" charset="0"/>
              </a:defRPr>
            </a:lvl1pPr>
          </a:lstStyle>
          <a:p>
            <a:r>
              <a:rPr lang="en-US" dirty="0">
                <a:solidFill>
                  <a:srgbClr val="FFFFFF"/>
                </a:solidFill>
              </a:rPr>
              <a:t>al-</a:t>
            </a:r>
            <a:r>
              <a:rPr lang="en-US" dirty="0" err="1">
                <a:solidFill>
                  <a:srgbClr val="FFFFFF"/>
                </a:solidFill>
              </a:rPr>
              <a:t>Zaim</a:t>
            </a:r>
            <a:endParaRPr lang="en-US" dirty="0">
              <a:solidFill>
                <a:srgbClr val="FFFFFF"/>
              </a:solidFill>
            </a:endParaRPr>
          </a:p>
        </p:txBody>
      </p:sp>
    </p:spTree>
    <p:extLst>
      <p:ext uri="{BB962C8B-B14F-4D97-AF65-F5344CB8AC3E}">
        <p14:creationId xmlns:p14="http://schemas.microsoft.com/office/powerpoint/2010/main" val="899234097"/>
      </p:ext>
    </p:extLst>
  </p:cSld>
  <p:clrMapOvr>
    <a:masterClrMapping/>
  </p:clrMapOvr>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84934554-A9C1-4AEB-9BF3-A33F24077B5E}"/>
              </a:ext>
            </a:extLst>
          </p:cNvPr>
          <p:cNvPicPr>
            <a:picLocks noChangeAspect="1"/>
          </p:cNvPicPr>
          <p:nvPr/>
        </p:nvPicPr>
        <p:blipFill rotWithShape="1">
          <a:blip r:embed="rId3">
            <a:extLst>
              <a:ext uri="{28A0092B-C50C-407E-A947-70E740481C1C}">
                <a14:useLocalDpi xmlns:a14="http://schemas.microsoft.com/office/drawing/2010/main" val="0"/>
              </a:ext>
            </a:extLst>
          </a:blip>
          <a:srcRect r="1874"/>
          <a:stretch/>
        </p:blipFill>
        <p:spPr>
          <a:xfrm>
            <a:off x="-1" y="369332"/>
            <a:ext cx="9144001" cy="6150340"/>
          </a:xfrm>
          <a:prstGeom prst="rect">
            <a:avLst/>
          </a:prstGeom>
        </p:spPr>
      </p:pic>
      <p:sp>
        <p:nvSpPr>
          <p:cNvPr id="2" name="Text Placeholder 1"/>
          <p:cNvSpPr>
            <a:spLocks noGrp="1"/>
          </p:cNvSpPr>
          <p:nvPr>
            <p:ph type="body" sz="quarter" idx="10"/>
          </p:nvPr>
        </p:nvSpPr>
        <p:spPr/>
        <p:txBody>
          <a:bodyPr/>
          <a:lstStyle/>
          <a:p>
            <a:r>
              <a:rPr lang="en-US" dirty="0" err="1"/>
              <a:t>Selbit</a:t>
            </a:r>
            <a:r>
              <a:rPr lang="en-US" dirty="0"/>
              <a:t>, identified as </a:t>
            </a:r>
            <a:r>
              <a:rPr lang="en-US" dirty="0" err="1"/>
              <a:t>Shaalabbin</a:t>
            </a:r>
            <a:r>
              <a:rPr lang="en-US" dirty="0"/>
              <a:t> (from the east)</a:t>
            </a:r>
          </a:p>
        </p:txBody>
      </p:sp>
      <p:sp>
        <p:nvSpPr>
          <p:cNvPr id="3" name="Text Placeholder 2"/>
          <p:cNvSpPr>
            <a:spLocks noGrp="1"/>
          </p:cNvSpPr>
          <p:nvPr>
            <p:ph type="body" sz="quarter" idx="12"/>
          </p:nvPr>
        </p:nvSpPr>
        <p:spPr/>
        <p:txBody>
          <a:bodyPr/>
          <a:lstStyle/>
          <a:p>
            <a:r>
              <a:rPr lang="en-US" dirty="0"/>
              <a:t>23:32</a:t>
            </a:r>
          </a:p>
        </p:txBody>
      </p:sp>
      <p:sp>
        <p:nvSpPr>
          <p:cNvPr id="4" name="Title 3"/>
          <p:cNvSpPr>
            <a:spLocks noGrp="1"/>
          </p:cNvSpPr>
          <p:nvPr>
            <p:ph type="title"/>
          </p:nvPr>
        </p:nvSpPr>
        <p:spPr/>
        <p:txBody>
          <a:bodyPr/>
          <a:lstStyle/>
          <a:p>
            <a:r>
              <a:rPr lang="en-US" dirty="0" err="1"/>
              <a:t>Eliahba</a:t>
            </a:r>
            <a:r>
              <a:rPr lang="en-US" dirty="0"/>
              <a:t> the </a:t>
            </a:r>
            <a:r>
              <a:rPr lang="en-US" dirty="0" err="1"/>
              <a:t>Shaalbonite</a:t>
            </a:r>
            <a:endParaRPr lang="en-US" dirty="0"/>
          </a:p>
        </p:txBody>
      </p:sp>
    </p:spTree>
    <p:extLst>
      <p:ext uri="{BB962C8B-B14F-4D97-AF65-F5344CB8AC3E}">
        <p14:creationId xmlns:p14="http://schemas.microsoft.com/office/powerpoint/2010/main" val="987072121"/>
      </p:ext>
    </p:extLst>
  </p:cSld>
  <p:clrMapOvr>
    <a:masterClrMapping/>
  </p:clrMapOvr>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Tel Gimzo, modern </a:t>
            </a:r>
            <a:r>
              <a:rPr lang="en-US" dirty="0" err="1"/>
              <a:t>Jimzu</a:t>
            </a:r>
            <a:endParaRPr lang="en-US" dirty="0"/>
          </a:p>
        </p:txBody>
      </p:sp>
      <p:sp>
        <p:nvSpPr>
          <p:cNvPr id="3" name="Text Placeholder 2"/>
          <p:cNvSpPr>
            <a:spLocks noGrp="1"/>
          </p:cNvSpPr>
          <p:nvPr>
            <p:ph type="body" sz="quarter" idx="12"/>
          </p:nvPr>
        </p:nvSpPr>
        <p:spPr/>
        <p:txBody>
          <a:bodyPr/>
          <a:lstStyle/>
          <a:p>
            <a:r>
              <a:rPr lang="en-US"/>
              <a:t>23:32</a:t>
            </a:r>
          </a:p>
        </p:txBody>
      </p:sp>
      <p:sp>
        <p:nvSpPr>
          <p:cNvPr id="4" name="Title 3"/>
          <p:cNvSpPr>
            <a:spLocks noGrp="1"/>
          </p:cNvSpPr>
          <p:nvPr>
            <p:ph type="title"/>
          </p:nvPr>
        </p:nvSpPr>
        <p:spPr/>
        <p:txBody>
          <a:bodyPr/>
          <a:lstStyle/>
          <a:p>
            <a:r>
              <a:rPr lang="en-US" dirty="0"/>
              <a:t>The sons of </a:t>
            </a:r>
            <a:r>
              <a:rPr lang="en-US" dirty="0" err="1"/>
              <a:t>Jashen</a:t>
            </a:r>
            <a:endParaRPr lang="en-US" dirty="0"/>
          </a:p>
        </p:txBody>
      </p:sp>
    </p:spTree>
    <p:extLst>
      <p:ext uri="{BB962C8B-B14F-4D97-AF65-F5344CB8AC3E}">
        <p14:creationId xmlns:p14="http://schemas.microsoft.com/office/powerpoint/2010/main" val="1865716613"/>
      </p:ext>
    </p:extLst>
  </p:cSld>
  <p:clrMapOvr>
    <a:masterClrMapping/>
  </p:clrMapOvr>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“Jonathan Street” sign in Jerusalem</a:t>
            </a:r>
          </a:p>
        </p:txBody>
      </p:sp>
      <p:sp>
        <p:nvSpPr>
          <p:cNvPr id="3" name="Text Placeholder 2"/>
          <p:cNvSpPr>
            <a:spLocks noGrp="1"/>
          </p:cNvSpPr>
          <p:nvPr>
            <p:ph type="body" sz="quarter" idx="12"/>
          </p:nvPr>
        </p:nvSpPr>
        <p:spPr/>
        <p:txBody>
          <a:bodyPr/>
          <a:lstStyle/>
          <a:p>
            <a:r>
              <a:rPr lang="en-US" dirty="0"/>
              <a:t>23:32-33</a:t>
            </a:r>
          </a:p>
        </p:txBody>
      </p:sp>
      <p:sp>
        <p:nvSpPr>
          <p:cNvPr id="4" name="Title 3"/>
          <p:cNvSpPr>
            <a:spLocks noGrp="1"/>
          </p:cNvSpPr>
          <p:nvPr>
            <p:ph type="title"/>
          </p:nvPr>
        </p:nvSpPr>
        <p:spPr/>
        <p:txBody>
          <a:bodyPr/>
          <a:lstStyle/>
          <a:p>
            <a:r>
              <a:rPr lang="en-US" dirty="0"/>
              <a:t>Jonathan, </a:t>
            </a:r>
            <a:r>
              <a:rPr lang="en-US" dirty="0" err="1"/>
              <a:t>Shammah</a:t>
            </a:r>
            <a:r>
              <a:rPr lang="en-US" dirty="0"/>
              <a:t> the </a:t>
            </a:r>
            <a:r>
              <a:rPr lang="en-US" dirty="0" err="1"/>
              <a:t>Hararite</a:t>
            </a:r>
            <a:r>
              <a:rPr lang="en-US" dirty="0"/>
              <a:t>, </a:t>
            </a:r>
            <a:r>
              <a:rPr lang="en-US" dirty="0" err="1"/>
              <a:t>Ahiam</a:t>
            </a:r>
            <a:r>
              <a:rPr lang="en-US" dirty="0"/>
              <a:t> the son of </a:t>
            </a:r>
            <a:r>
              <a:rPr lang="en-US" dirty="0" err="1"/>
              <a:t>Sharar</a:t>
            </a:r>
            <a:r>
              <a:rPr lang="en-US" dirty="0"/>
              <a:t> the </a:t>
            </a:r>
            <a:r>
              <a:rPr lang="en-US" dirty="0" err="1"/>
              <a:t>Hararite</a:t>
            </a:r>
            <a:endParaRPr lang="en-US" dirty="0"/>
          </a:p>
        </p:txBody>
      </p:sp>
      <p:pic>
        <p:nvPicPr>
          <p:cNvPr id="6" name="Picture 5">
            <a:extLst>
              <a:ext uri="{FF2B5EF4-FFF2-40B4-BE49-F238E27FC236}">
                <a16:creationId xmlns:a16="http://schemas.microsoft.com/office/drawing/2014/main" id="{E0130EDA-5F9D-4A95-A51A-9E7D03C66B3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79476"/>
            <a:ext cx="9144000" cy="6099048"/>
          </a:xfrm>
          <a:prstGeom prst="rect">
            <a:avLst/>
          </a:prstGeom>
        </p:spPr>
      </p:pic>
    </p:spTree>
    <p:extLst>
      <p:ext uri="{BB962C8B-B14F-4D97-AF65-F5344CB8AC3E}">
        <p14:creationId xmlns:p14="http://schemas.microsoft.com/office/powerpoint/2010/main" val="724335848"/>
      </p:ext>
    </p:extLst>
  </p:cSld>
  <p:clrMapOvr>
    <a:masterClrMapping/>
  </p:clrMapOvr>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Group 14"/>
          <p:cNvGrpSpPr/>
          <p:nvPr/>
        </p:nvGrpSpPr>
        <p:grpSpPr>
          <a:xfrm>
            <a:off x="0" y="300990"/>
            <a:ext cx="9144000" cy="6256020"/>
            <a:chOff x="0" y="300990"/>
            <a:chExt cx="9144000" cy="6256020"/>
          </a:xfrm>
        </p:grpSpPr>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00990"/>
              <a:ext cx="9144000" cy="6256020"/>
            </a:xfrm>
            <a:prstGeom prst="rect">
              <a:avLst/>
            </a:prstGeom>
          </p:spPr>
        </p:pic>
        <p:sp>
          <p:nvSpPr>
            <p:cNvPr id="9" name="Text Box 16"/>
            <p:cNvSpPr txBox="1">
              <a:spLocks noChangeArrowheads="1"/>
            </p:cNvSpPr>
            <p:nvPr/>
          </p:nvSpPr>
          <p:spPr bwMode="auto">
            <a:xfrm>
              <a:off x="5495976" y="2760300"/>
              <a:ext cx="982961" cy="292388"/>
            </a:xfrm>
            <a:prstGeom prst="rect">
              <a:avLst/>
            </a:prstGeom>
            <a:noFill/>
            <a:ln w="9525">
              <a:noFill/>
              <a:miter lim="800000"/>
              <a:headEnd/>
              <a:tailEnd/>
            </a:ln>
            <a:effectLst/>
          </p:spPr>
          <p:txBody>
            <a:bodyPr wrap="none">
              <a:spAutoFit/>
            </a:bodyPr>
            <a:lstStyle/>
            <a:p>
              <a:pPr algn="ctr" fontAlgn="base">
                <a:spcBef>
                  <a:spcPct val="0"/>
                </a:spcBef>
                <a:spcAft>
                  <a:spcPct val="0"/>
                </a:spcAft>
                <a:defRPr/>
              </a:pPr>
              <a:r>
                <a:rPr lang="en-US" sz="1300" b="1" dirty="0" err="1">
                  <a:solidFill>
                    <a:srgbClr val="000000"/>
                  </a:solidFill>
                  <a:effectLst/>
                  <a:latin typeface="Arial" panose="020B0604020202020204" pitchFamily="34" charset="0"/>
                  <a:cs typeface="Arial" panose="020B0604020202020204" pitchFamily="34" charset="0"/>
                </a:rPr>
                <a:t>Eshtemoa</a:t>
              </a:r>
              <a:endParaRPr lang="en-US" sz="1300" b="1" dirty="0">
                <a:solidFill>
                  <a:srgbClr val="000000"/>
                </a:solidFill>
                <a:effectLst/>
                <a:latin typeface="Arial" panose="020B0604020202020204" pitchFamily="34" charset="0"/>
                <a:cs typeface="Arial" panose="020B0604020202020204" pitchFamily="34" charset="0"/>
              </a:endParaRPr>
            </a:p>
          </p:txBody>
        </p:sp>
        <p:sp>
          <p:nvSpPr>
            <p:cNvPr id="10" name="Oval 9"/>
            <p:cNvSpPr/>
            <p:nvPr/>
          </p:nvSpPr>
          <p:spPr>
            <a:xfrm>
              <a:off x="5491481" y="2877306"/>
              <a:ext cx="64008" cy="64008"/>
            </a:xfrm>
            <a:prstGeom prst="ellipse">
              <a:avLst/>
            </a:prstGeom>
            <a:solidFill>
              <a:schemeClr val="tx1"/>
            </a:solidFill>
            <a:ln w="12700">
              <a:solidFill>
                <a:srgbClr val="01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p:cNvSpPr/>
            <p:nvPr/>
          </p:nvSpPr>
          <p:spPr>
            <a:xfrm>
              <a:off x="5417176" y="2737440"/>
              <a:ext cx="1061761" cy="340012"/>
            </a:xfrm>
            <a:prstGeom prst="ellips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2400" b="0" i="0" u="none" strike="noStrike" kern="0" cap="none" spc="0" normalizeH="0" baseline="0" noProof="0" dirty="0">
                <a:ln>
                  <a:noFill/>
                </a:ln>
                <a:solidFill>
                  <a:srgbClr val="000000"/>
                </a:solidFill>
                <a:effectLst/>
                <a:uLnTx/>
                <a:uFillTx/>
                <a:latin typeface="Arial"/>
                <a:ea typeface=""/>
                <a:cs typeface=""/>
              </a:endParaRPr>
            </a:p>
          </p:txBody>
        </p:sp>
        <p:sp>
          <p:nvSpPr>
            <p:cNvPr id="12" name="Text Box 16"/>
            <p:cNvSpPr txBox="1">
              <a:spLocks noChangeArrowheads="1"/>
            </p:cNvSpPr>
            <p:nvPr/>
          </p:nvSpPr>
          <p:spPr bwMode="auto">
            <a:xfrm>
              <a:off x="4330374" y="2601124"/>
              <a:ext cx="612668" cy="292388"/>
            </a:xfrm>
            <a:prstGeom prst="rect">
              <a:avLst/>
            </a:prstGeom>
            <a:noFill/>
            <a:ln w="9525">
              <a:noFill/>
              <a:miter lim="800000"/>
              <a:headEnd/>
              <a:tailEnd/>
            </a:ln>
            <a:effectLst/>
          </p:spPr>
          <p:txBody>
            <a:bodyPr wrap="none">
              <a:spAutoFit/>
            </a:bodyPr>
            <a:lstStyle/>
            <a:p>
              <a:pPr algn="ctr" fontAlgn="base">
                <a:spcBef>
                  <a:spcPct val="0"/>
                </a:spcBef>
                <a:spcAft>
                  <a:spcPct val="0"/>
                </a:spcAft>
                <a:defRPr/>
              </a:pPr>
              <a:r>
                <a:rPr lang="en-US" sz="1300" b="1" dirty="0" err="1">
                  <a:solidFill>
                    <a:srgbClr val="000000"/>
                  </a:solidFill>
                  <a:effectLst/>
                  <a:latin typeface="Arial" panose="020B0604020202020204" pitchFamily="34" charset="0"/>
                  <a:cs typeface="Arial" panose="020B0604020202020204" pitchFamily="34" charset="0"/>
                </a:rPr>
                <a:t>Gilo</a:t>
              </a:r>
              <a:r>
                <a:rPr lang="en-US" sz="1300" b="1" dirty="0">
                  <a:solidFill>
                    <a:srgbClr val="000000"/>
                  </a:solidFill>
                  <a:effectLst/>
                  <a:latin typeface="Arial" panose="020B0604020202020204" pitchFamily="34" charset="0"/>
                  <a:cs typeface="Arial" panose="020B0604020202020204" pitchFamily="34" charset="0"/>
                </a:rPr>
                <a:t>?</a:t>
              </a:r>
            </a:p>
          </p:txBody>
        </p:sp>
        <p:sp>
          <p:nvSpPr>
            <p:cNvPr id="13" name="Oval 12"/>
            <p:cNvSpPr/>
            <p:nvPr/>
          </p:nvSpPr>
          <p:spPr>
            <a:xfrm>
              <a:off x="4865318" y="2717684"/>
              <a:ext cx="64008" cy="64008"/>
            </a:xfrm>
            <a:prstGeom prst="ellipse">
              <a:avLst/>
            </a:prstGeom>
            <a:solidFill>
              <a:schemeClr val="tx1"/>
            </a:solidFill>
            <a:ln w="12700">
              <a:solidFill>
                <a:srgbClr val="01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p:cNvSpPr/>
            <p:nvPr/>
          </p:nvSpPr>
          <p:spPr>
            <a:xfrm>
              <a:off x="4327941" y="2578263"/>
              <a:ext cx="693734" cy="324095"/>
            </a:xfrm>
            <a:prstGeom prst="ellips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2400" b="0" i="0" u="none" strike="noStrike" kern="0" cap="none" spc="0" normalizeH="0" baseline="0" noProof="0" dirty="0">
                <a:ln>
                  <a:noFill/>
                </a:ln>
                <a:solidFill>
                  <a:srgbClr val="000000"/>
                </a:solidFill>
                <a:effectLst/>
                <a:uLnTx/>
                <a:uFillTx/>
                <a:latin typeface="Arial"/>
                <a:ea typeface=""/>
                <a:cs typeface=""/>
              </a:endParaRPr>
            </a:p>
          </p:txBody>
        </p:sp>
      </p:grpSp>
      <p:pic>
        <p:nvPicPr>
          <p:cNvPr id="16" name="Picture 1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297180"/>
            <a:ext cx="9144000" cy="6263640"/>
          </a:xfrm>
          <a:prstGeom prst="rect">
            <a:avLst/>
          </a:prstGeom>
        </p:spPr>
      </p:pic>
      <p:sp>
        <p:nvSpPr>
          <p:cNvPr id="2" name="Text Placeholder 1"/>
          <p:cNvSpPr>
            <a:spLocks noGrp="1"/>
          </p:cNvSpPr>
          <p:nvPr>
            <p:ph type="body" sz="quarter" idx="10"/>
          </p:nvPr>
        </p:nvSpPr>
        <p:spPr/>
        <p:txBody>
          <a:bodyPr/>
          <a:lstStyle/>
          <a:p>
            <a:r>
              <a:rPr lang="en-US" dirty="0"/>
              <a:t>Map of southern Judah with </a:t>
            </a:r>
            <a:r>
              <a:rPr lang="en-US" dirty="0" err="1"/>
              <a:t>Eshtemoa</a:t>
            </a:r>
            <a:r>
              <a:rPr lang="en-US" dirty="0"/>
              <a:t> and possible location of </a:t>
            </a:r>
            <a:r>
              <a:rPr lang="en-US" dirty="0" err="1"/>
              <a:t>Gilo</a:t>
            </a:r>
            <a:endParaRPr lang="en-US" dirty="0"/>
          </a:p>
        </p:txBody>
      </p:sp>
      <p:sp>
        <p:nvSpPr>
          <p:cNvPr id="3" name="Text Placeholder 2"/>
          <p:cNvSpPr>
            <a:spLocks noGrp="1"/>
          </p:cNvSpPr>
          <p:nvPr>
            <p:ph type="body" sz="quarter" idx="12"/>
          </p:nvPr>
        </p:nvSpPr>
        <p:spPr/>
        <p:txBody>
          <a:bodyPr/>
          <a:lstStyle/>
          <a:p>
            <a:r>
              <a:rPr lang="en-US" dirty="0"/>
              <a:t>23:34</a:t>
            </a:r>
          </a:p>
        </p:txBody>
      </p:sp>
      <p:sp>
        <p:nvSpPr>
          <p:cNvPr id="4" name="Title 3"/>
          <p:cNvSpPr>
            <a:spLocks noGrp="1"/>
          </p:cNvSpPr>
          <p:nvPr>
            <p:ph type="title"/>
          </p:nvPr>
        </p:nvSpPr>
        <p:spPr/>
        <p:txBody>
          <a:bodyPr/>
          <a:lstStyle/>
          <a:p>
            <a:r>
              <a:rPr lang="en-US" dirty="0" err="1"/>
              <a:t>Eliphelet</a:t>
            </a:r>
            <a:r>
              <a:rPr lang="en-US" dirty="0"/>
              <a:t> the son of </a:t>
            </a:r>
            <a:r>
              <a:rPr lang="en-US" dirty="0" err="1"/>
              <a:t>Ahasbai</a:t>
            </a:r>
            <a:r>
              <a:rPr lang="en-US" dirty="0"/>
              <a:t>, the son of the </a:t>
            </a:r>
            <a:r>
              <a:rPr lang="en-US" dirty="0" err="1"/>
              <a:t>Maacathite</a:t>
            </a:r>
            <a:r>
              <a:rPr lang="en-US" dirty="0"/>
              <a:t>, </a:t>
            </a:r>
            <a:r>
              <a:rPr lang="en-US" dirty="0" err="1"/>
              <a:t>Eliam</a:t>
            </a:r>
            <a:r>
              <a:rPr lang="en-US" dirty="0"/>
              <a:t> the son of Ahithophel the </a:t>
            </a:r>
            <a:r>
              <a:rPr lang="en-US" dirty="0" err="1"/>
              <a:t>Gilonite</a:t>
            </a:r>
            <a:endParaRPr lang="en-US" dirty="0"/>
          </a:p>
        </p:txBody>
      </p:sp>
    </p:spTree>
    <p:extLst>
      <p:ext uri="{BB962C8B-B14F-4D97-AF65-F5344CB8AC3E}">
        <p14:creationId xmlns:p14="http://schemas.microsoft.com/office/powerpoint/2010/main" val="968896603"/>
      </p:ext>
    </p:extLst>
  </p:cSld>
  <p:clrMapOvr>
    <a:masterClrMapping/>
  </p:clrMapOvr>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C:\PLBL\04 Judah and the Dead Sea\Judean Hill Country-South\Ziph view south to Carmel and Maon, tb02190034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4" name="Text Placeholder 3"/>
          <p:cNvSpPr>
            <a:spLocks noGrp="1"/>
          </p:cNvSpPr>
          <p:nvPr>
            <p:ph type="body" sz="quarter" idx="10"/>
          </p:nvPr>
        </p:nvSpPr>
        <p:spPr/>
        <p:txBody>
          <a:bodyPr/>
          <a:lstStyle/>
          <a:p>
            <a:r>
              <a:rPr lang="en-US" dirty="0"/>
              <a:t>View toward Carmel from </a:t>
            </a:r>
            <a:r>
              <a:rPr lang="en-US" dirty="0" err="1"/>
              <a:t>Ziph</a:t>
            </a:r>
            <a:r>
              <a:rPr lang="en-US" dirty="0"/>
              <a:t> (from the north)</a:t>
            </a:r>
          </a:p>
        </p:txBody>
      </p:sp>
      <p:sp>
        <p:nvSpPr>
          <p:cNvPr id="8" name="Text Placeholder 7"/>
          <p:cNvSpPr>
            <a:spLocks noGrp="1"/>
          </p:cNvSpPr>
          <p:nvPr>
            <p:ph type="body" sz="quarter" idx="12"/>
          </p:nvPr>
        </p:nvSpPr>
        <p:spPr/>
        <p:txBody>
          <a:bodyPr/>
          <a:lstStyle/>
          <a:p>
            <a:r>
              <a:rPr lang="en-US" dirty="0"/>
              <a:t>23:35</a:t>
            </a:r>
          </a:p>
        </p:txBody>
      </p:sp>
      <p:sp>
        <p:nvSpPr>
          <p:cNvPr id="3" name="Title 2"/>
          <p:cNvSpPr>
            <a:spLocks noGrp="1"/>
          </p:cNvSpPr>
          <p:nvPr>
            <p:ph type="title"/>
          </p:nvPr>
        </p:nvSpPr>
        <p:spPr/>
        <p:txBody>
          <a:bodyPr/>
          <a:lstStyle/>
          <a:p>
            <a:r>
              <a:rPr lang="en-US" dirty="0" err="1"/>
              <a:t>Hezro</a:t>
            </a:r>
            <a:r>
              <a:rPr lang="en-US" dirty="0"/>
              <a:t> the Carmelite</a:t>
            </a:r>
          </a:p>
        </p:txBody>
      </p:sp>
    </p:spTree>
    <p:extLst>
      <p:ext uri="{BB962C8B-B14F-4D97-AF65-F5344CB8AC3E}">
        <p14:creationId xmlns:p14="http://schemas.microsoft.com/office/powerpoint/2010/main" val="3407914917"/>
      </p:ext>
    </p:extLst>
  </p:cSld>
  <p:clrMapOvr>
    <a:masterClrMapping/>
  </p:clrMapOvr>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C:\PLBL\04 Judah and the Dead Sea\Judean Hill Country-South\Ziph view south to Carmel and Maon, tb02190034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4" name="Text Placeholder 3"/>
          <p:cNvSpPr>
            <a:spLocks noGrp="1"/>
          </p:cNvSpPr>
          <p:nvPr>
            <p:ph type="body" sz="quarter" idx="10"/>
          </p:nvPr>
        </p:nvSpPr>
        <p:spPr/>
        <p:txBody>
          <a:bodyPr/>
          <a:lstStyle/>
          <a:p>
            <a:r>
              <a:rPr lang="en-US" dirty="0"/>
              <a:t>View toward Carmel from </a:t>
            </a:r>
            <a:r>
              <a:rPr lang="en-US" dirty="0" err="1"/>
              <a:t>Ziph</a:t>
            </a:r>
            <a:r>
              <a:rPr lang="en-US" dirty="0"/>
              <a:t> (from the north)</a:t>
            </a:r>
          </a:p>
        </p:txBody>
      </p:sp>
      <p:sp>
        <p:nvSpPr>
          <p:cNvPr id="8" name="Text Placeholder 7"/>
          <p:cNvSpPr>
            <a:spLocks noGrp="1"/>
          </p:cNvSpPr>
          <p:nvPr>
            <p:ph type="body" sz="quarter" idx="12"/>
          </p:nvPr>
        </p:nvSpPr>
        <p:spPr/>
        <p:txBody>
          <a:bodyPr/>
          <a:lstStyle/>
          <a:p>
            <a:r>
              <a:rPr lang="en-US" dirty="0"/>
              <a:t>23:35</a:t>
            </a:r>
          </a:p>
        </p:txBody>
      </p:sp>
      <p:sp>
        <p:nvSpPr>
          <p:cNvPr id="3" name="Title 2"/>
          <p:cNvSpPr>
            <a:spLocks noGrp="1"/>
          </p:cNvSpPr>
          <p:nvPr>
            <p:ph type="title"/>
          </p:nvPr>
        </p:nvSpPr>
        <p:spPr/>
        <p:txBody>
          <a:bodyPr/>
          <a:lstStyle/>
          <a:p>
            <a:r>
              <a:rPr lang="en-US" dirty="0" err="1"/>
              <a:t>Hezro</a:t>
            </a:r>
            <a:r>
              <a:rPr lang="en-US" dirty="0"/>
              <a:t> the Carmelite</a:t>
            </a:r>
          </a:p>
        </p:txBody>
      </p:sp>
      <p:sp>
        <p:nvSpPr>
          <p:cNvPr id="7" name="Text Box 5"/>
          <p:cNvSpPr txBox="1">
            <a:spLocks noChangeArrowheads="1"/>
          </p:cNvSpPr>
          <p:nvPr/>
        </p:nvSpPr>
        <p:spPr bwMode="auto">
          <a:xfrm>
            <a:off x="4030616" y="2741849"/>
            <a:ext cx="851515" cy="369332"/>
          </a:xfrm>
          <a:prstGeom prst="rect">
            <a:avLst/>
          </a:prstGeom>
          <a:noFill/>
          <a:ln w="9525">
            <a:noFill/>
            <a:miter lim="800000"/>
            <a:headEnd/>
            <a:tailEnd/>
          </a:ln>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en-US" kern="0" noProof="0" dirty="0">
                <a:solidFill>
                  <a:srgbClr val="FEFF00"/>
                </a:solidFill>
                <a:effectLst>
                  <a:glow rad="76200">
                    <a:srgbClr val="010000">
                      <a:alpha val="60000"/>
                    </a:srgbClr>
                  </a:glow>
                </a:effectLst>
                <a:latin typeface="Calibri" pitchFamily="34" charset="0"/>
                <a:cs typeface="Calibri" pitchFamily="34" charset="0"/>
              </a:rPr>
              <a:t>Carmel</a:t>
            </a:r>
            <a:endParaRPr kumimoji="0" lang="en-US" b="0" i="0" u="none" strike="noStrike" kern="0" cap="none" spc="0" normalizeH="0" baseline="0" noProof="0" dirty="0">
              <a:ln>
                <a:noFill/>
              </a:ln>
              <a:solidFill>
                <a:srgbClr val="FEFF00"/>
              </a:solidFill>
              <a:effectLst>
                <a:glow rad="76200">
                  <a:srgbClr val="010000">
                    <a:alpha val="60000"/>
                  </a:srgbClr>
                </a:glow>
              </a:effectLst>
              <a:uLnTx/>
              <a:uFillTx/>
              <a:latin typeface="Calibri" pitchFamily="34" charset="0"/>
              <a:cs typeface="Calibri" pitchFamily="34" charset="0"/>
            </a:endParaRPr>
          </a:p>
        </p:txBody>
      </p:sp>
      <p:cxnSp>
        <p:nvCxnSpPr>
          <p:cNvPr id="9" name="Straight Arrow Connector 8"/>
          <p:cNvCxnSpPr/>
          <p:nvPr/>
        </p:nvCxnSpPr>
        <p:spPr>
          <a:xfrm flipH="1">
            <a:off x="3967163" y="3057841"/>
            <a:ext cx="186793" cy="428309"/>
          </a:xfrm>
          <a:prstGeom prst="straightConnector1">
            <a:avLst/>
          </a:prstGeom>
          <a:ln w="25400">
            <a:solidFill>
              <a:srgbClr val="FEFF00"/>
            </a:solidFill>
            <a:tailEnd type="triangle"/>
          </a:ln>
          <a:effectLst>
            <a:glow rad="38100">
              <a:srgbClr val="010000">
                <a:alpha val="60000"/>
              </a:srgbClr>
            </a:glow>
          </a:effectLst>
        </p:spPr>
        <p:style>
          <a:lnRef idx="1">
            <a:schemeClr val="accent1"/>
          </a:lnRef>
          <a:fillRef idx="0">
            <a:schemeClr val="accent1"/>
          </a:fillRef>
          <a:effectRef idx="0">
            <a:schemeClr val="accent1"/>
          </a:effectRef>
          <a:fontRef idx="minor">
            <a:schemeClr val="tx1"/>
          </a:fontRef>
        </p:style>
      </p:cxnSp>
      <p:sp>
        <p:nvSpPr>
          <p:cNvPr id="10" name="Text Box 5"/>
          <p:cNvSpPr txBox="1">
            <a:spLocks noChangeArrowheads="1"/>
          </p:cNvSpPr>
          <p:nvPr/>
        </p:nvSpPr>
        <p:spPr bwMode="auto">
          <a:xfrm>
            <a:off x="3268980" y="2698987"/>
            <a:ext cx="736099" cy="369332"/>
          </a:xfrm>
          <a:prstGeom prst="rect">
            <a:avLst/>
          </a:prstGeom>
          <a:noFill/>
          <a:ln w="9525">
            <a:noFill/>
            <a:miter lim="800000"/>
            <a:headEnd/>
            <a:tailEnd/>
          </a:ln>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en-US" kern="0" noProof="0" dirty="0">
                <a:solidFill>
                  <a:srgbClr val="FEFF00"/>
                </a:solidFill>
                <a:effectLst>
                  <a:glow rad="76200">
                    <a:srgbClr val="010000">
                      <a:alpha val="60000"/>
                    </a:srgbClr>
                  </a:glow>
                </a:effectLst>
                <a:latin typeface="Calibri" pitchFamily="34" charset="0"/>
                <a:cs typeface="Calibri" pitchFamily="34" charset="0"/>
              </a:rPr>
              <a:t>Maon</a:t>
            </a:r>
            <a:endParaRPr kumimoji="0" lang="en-US" b="0" i="0" u="none" strike="noStrike" kern="0" cap="none" spc="0" normalizeH="0" baseline="0" noProof="0" dirty="0">
              <a:ln>
                <a:noFill/>
              </a:ln>
              <a:solidFill>
                <a:srgbClr val="FEFF00"/>
              </a:solidFill>
              <a:effectLst>
                <a:glow rad="76200">
                  <a:srgbClr val="010000">
                    <a:alpha val="60000"/>
                  </a:srgbClr>
                </a:glow>
              </a:effectLst>
              <a:uLnTx/>
              <a:uFillTx/>
              <a:latin typeface="Calibri" pitchFamily="34" charset="0"/>
              <a:cs typeface="Calibri" pitchFamily="34" charset="0"/>
            </a:endParaRPr>
          </a:p>
        </p:txBody>
      </p:sp>
      <p:cxnSp>
        <p:nvCxnSpPr>
          <p:cNvPr id="11" name="Straight Arrow Connector 10"/>
          <p:cNvCxnSpPr/>
          <p:nvPr/>
        </p:nvCxnSpPr>
        <p:spPr>
          <a:xfrm>
            <a:off x="3579112" y="3014979"/>
            <a:ext cx="102301" cy="400449"/>
          </a:xfrm>
          <a:prstGeom prst="straightConnector1">
            <a:avLst/>
          </a:prstGeom>
          <a:ln w="25400">
            <a:solidFill>
              <a:srgbClr val="FEFF00"/>
            </a:solidFill>
            <a:tailEnd type="triangle"/>
          </a:ln>
          <a:effectLst>
            <a:glow rad="38100">
              <a:srgbClr val="010000">
                <a:alpha val="60000"/>
              </a:srgbClr>
            </a:glow>
          </a:effectLst>
        </p:spPr>
        <p:style>
          <a:lnRef idx="1">
            <a:schemeClr val="accent1"/>
          </a:lnRef>
          <a:fillRef idx="0">
            <a:schemeClr val="accent1"/>
          </a:fillRef>
          <a:effectRef idx="0">
            <a:schemeClr val="accent1"/>
          </a:effectRef>
          <a:fontRef idx="minor">
            <a:schemeClr val="tx1"/>
          </a:fontRef>
        </p:style>
      </p:cxnSp>
      <p:sp>
        <p:nvSpPr>
          <p:cNvPr id="13" name="Text Box 5"/>
          <p:cNvSpPr txBox="1">
            <a:spLocks noChangeArrowheads="1"/>
          </p:cNvSpPr>
          <p:nvPr/>
        </p:nvSpPr>
        <p:spPr bwMode="auto">
          <a:xfrm>
            <a:off x="8074152" y="5885099"/>
            <a:ext cx="723275" cy="461665"/>
          </a:xfrm>
          <a:prstGeom prst="rect">
            <a:avLst/>
          </a:prstGeom>
          <a:noFill/>
          <a:ln w="9525">
            <a:noFill/>
            <a:miter lim="800000"/>
            <a:headEnd/>
            <a:tailEnd/>
          </a:ln>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2400" kern="0" noProof="0" dirty="0" err="1">
                <a:solidFill>
                  <a:srgbClr val="FEFF00"/>
                </a:solidFill>
                <a:effectLst>
                  <a:glow rad="76200">
                    <a:srgbClr val="010000">
                      <a:alpha val="60000"/>
                    </a:srgbClr>
                  </a:glow>
                </a:effectLst>
                <a:latin typeface="Calibri" pitchFamily="34" charset="0"/>
                <a:cs typeface="Calibri" pitchFamily="34" charset="0"/>
              </a:rPr>
              <a:t>Ziph</a:t>
            </a:r>
            <a:endParaRPr kumimoji="0" lang="en-US" sz="2000" b="0" i="0" u="none" strike="noStrike" kern="0" cap="none" spc="0" normalizeH="0" baseline="0" noProof="0" dirty="0">
              <a:ln>
                <a:noFill/>
              </a:ln>
              <a:solidFill>
                <a:srgbClr val="FEFF00"/>
              </a:solidFill>
              <a:effectLst>
                <a:glow rad="76200">
                  <a:srgbClr val="010000">
                    <a:alpha val="60000"/>
                  </a:srgbClr>
                </a:glow>
              </a:effectLst>
              <a:uLnTx/>
              <a:uFillTx/>
              <a:latin typeface="Calibri" pitchFamily="34" charset="0"/>
              <a:cs typeface="Calibri" pitchFamily="34" charset="0"/>
            </a:endParaRPr>
          </a:p>
        </p:txBody>
      </p:sp>
    </p:spTree>
    <p:extLst>
      <p:ext uri="{BB962C8B-B14F-4D97-AF65-F5344CB8AC3E}">
        <p14:creationId xmlns:p14="http://schemas.microsoft.com/office/powerpoint/2010/main" val="1749746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C:\Users\Kris\Documents\Bolen\PCB size\Ashmolean-pcb\Ancient Egypt and Nubia\Tell el-Amarna, procession of men with arms raised in praise to king, worship 18th dynasty, adr1805183461.jpg"/>
          <p:cNvPicPr>
            <a:picLocks noChangeAspect="1" noChangeArrowheads="1"/>
          </p:cNvPicPr>
          <p:nvPr/>
        </p:nvPicPr>
        <p:blipFill rotWithShape="1">
          <a:blip r:embed="rId3">
            <a:extLst>
              <a:ext uri="{28A0092B-C50C-407E-A947-70E740481C1C}">
                <a14:useLocalDpi xmlns:a14="http://schemas.microsoft.com/office/drawing/2010/main" val="0"/>
              </a:ext>
            </a:extLst>
          </a:blip>
          <a:srcRect t="4674"/>
          <a:stretch/>
        </p:blipFill>
        <p:spPr bwMode="auto">
          <a:xfrm>
            <a:off x="0" y="197224"/>
            <a:ext cx="9144000" cy="6572252"/>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sz="quarter" idx="10"/>
          </p:nvPr>
        </p:nvSpPr>
        <p:spPr/>
        <p:txBody>
          <a:bodyPr/>
          <a:lstStyle/>
          <a:p>
            <a:r>
              <a:rPr lang="en-US" dirty="0"/>
              <a:t>Procession of worshippers, from Tell el-Amarna, 14th century BC</a:t>
            </a:r>
          </a:p>
        </p:txBody>
      </p:sp>
      <p:sp>
        <p:nvSpPr>
          <p:cNvPr id="4" name="Text Placeholder 3"/>
          <p:cNvSpPr>
            <a:spLocks noGrp="1"/>
          </p:cNvSpPr>
          <p:nvPr>
            <p:ph type="body" sz="quarter" idx="12"/>
          </p:nvPr>
        </p:nvSpPr>
        <p:spPr/>
        <p:txBody>
          <a:bodyPr/>
          <a:lstStyle/>
          <a:p>
            <a:r>
              <a:rPr lang="en-US" dirty="0"/>
              <a:t>23:2</a:t>
            </a:r>
          </a:p>
        </p:txBody>
      </p:sp>
      <p:sp>
        <p:nvSpPr>
          <p:cNvPr id="2" name="Title 1"/>
          <p:cNvSpPr>
            <a:spLocks noGrp="1"/>
          </p:cNvSpPr>
          <p:nvPr>
            <p:ph type="title"/>
          </p:nvPr>
        </p:nvSpPr>
        <p:spPr/>
        <p:txBody>
          <a:bodyPr/>
          <a:lstStyle/>
          <a:p>
            <a:r>
              <a:rPr lang="en-US" dirty="0"/>
              <a:t>The Spirit of Yahweh spoke by me, and His word was upon my tongue</a:t>
            </a:r>
          </a:p>
        </p:txBody>
      </p:sp>
    </p:spTree>
    <p:extLst>
      <p:ext uri="{BB962C8B-B14F-4D97-AF65-F5344CB8AC3E}">
        <p14:creationId xmlns:p14="http://schemas.microsoft.com/office/powerpoint/2010/main" val="3243017637"/>
      </p:ext>
    </p:extLst>
  </p:cSld>
  <p:clrMapOvr>
    <a:masterClrMapping/>
  </p:clrMapOvr>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Carmel, with Main to S, dad2153.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01168"/>
            <a:ext cx="9144000" cy="6455664"/>
          </a:xfrm>
          <a:prstGeom prst="rect">
            <a:avLst/>
          </a:prstGeom>
        </p:spPr>
      </p:pic>
      <p:sp>
        <p:nvSpPr>
          <p:cNvPr id="2" name="Text Placeholder 1"/>
          <p:cNvSpPr>
            <a:spLocks noGrp="1"/>
          </p:cNvSpPr>
          <p:nvPr>
            <p:ph type="body" sz="quarter" idx="10"/>
          </p:nvPr>
        </p:nvSpPr>
        <p:spPr/>
        <p:txBody>
          <a:bodyPr/>
          <a:lstStyle/>
          <a:p>
            <a:r>
              <a:rPr lang="en-US" dirty="0"/>
              <a:t>Carmel and Main (from the north)</a:t>
            </a:r>
          </a:p>
        </p:txBody>
      </p:sp>
      <p:sp>
        <p:nvSpPr>
          <p:cNvPr id="3" name="Text Placeholder 2"/>
          <p:cNvSpPr>
            <a:spLocks noGrp="1"/>
          </p:cNvSpPr>
          <p:nvPr>
            <p:ph type="body" sz="quarter" idx="12"/>
          </p:nvPr>
        </p:nvSpPr>
        <p:spPr/>
        <p:txBody>
          <a:bodyPr/>
          <a:lstStyle/>
          <a:p>
            <a:r>
              <a:rPr lang="en-US" dirty="0"/>
              <a:t>23:35</a:t>
            </a:r>
          </a:p>
        </p:txBody>
      </p:sp>
      <p:sp>
        <p:nvSpPr>
          <p:cNvPr id="4" name="Title 3"/>
          <p:cNvSpPr>
            <a:spLocks noGrp="1"/>
          </p:cNvSpPr>
          <p:nvPr>
            <p:ph type="title"/>
          </p:nvPr>
        </p:nvSpPr>
        <p:spPr/>
        <p:txBody>
          <a:bodyPr/>
          <a:lstStyle/>
          <a:p>
            <a:r>
              <a:rPr lang="en-US" dirty="0"/>
              <a:t>Hezro the Carmelite</a:t>
            </a:r>
          </a:p>
        </p:txBody>
      </p:sp>
    </p:spTree>
    <p:extLst>
      <p:ext uri="{BB962C8B-B14F-4D97-AF65-F5344CB8AC3E}">
        <p14:creationId xmlns:p14="http://schemas.microsoft.com/office/powerpoint/2010/main" val="198811936"/>
      </p:ext>
    </p:extLst>
  </p:cSld>
  <p:clrMapOvr>
    <a:masterClrMapping/>
  </p:clrMapOvr>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11"/>
          <p:cNvGrpSpPr/>
          <p:nvPr/>
        </p:nvGrpSpPr>
        <p:grpSpPr>
          <a:xfrm>
            <a:off x="0" y="194310"/>
            <a:ext cx="9144000" cy="6469380"/>
            <a:chOff x="0" y="194310"/>
            <a:chExt cx="9144000" cy="6469380"/>
          </a:xfrm>
        </p:grpSpPr>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94310"/>
              <a:ext cx="9144000" cy="6469380"/>
            </a:xfrm>
            <a:prstGeom prst="rect">
              <a:avLst/>
            </a:prstGeom>
          </p:spPr>
        </p:pic>
        <p:sp>
          <p:nvSpPr>
            <p:cNvPr id="8" name="Text Box 16"/>
            <p:cNvSpPr txBox="1">
              <a:spLocks noChangeArrowheads="1"/>
            </p:cNvSpPr>
            <p:nvPr/>
          </p:nvSpPr>
          <p:spPr bwMode="auto">
            <a:xfrm>
              <a:off x="7927578" y="4415653"/>
              <a:ext cx="667170" cy="292388"/>
            </a:xfrm>
            <a:prstGeom prst="rect">
              <a:avLst/>
            </a:prstGeom>
            <a:noFill/>
            <a:ln w="9525">
              <a:noFill/>
              <a:miter lim="800000"/>
              <a:headEnd/>
              <a:tailEnd/>
            </a:ln>
            <a:effectLst/>
          </p:spPr>
          <p:txBody>
            <a:bodyPr wrap="none">
              <a:spAutoFit/>
            </a:bodyPr>
            <a:lstStyle/>
            <a:p>
              <a:pPr algn="ctr" fontAlgn="base">
                <a:spcBef>
                  <a:spcPct val="0"/>
                </a:spcBef>
                <a:spcAft>
                  <a:spcPct val="0"/>
                </a:spcAft>
                <a:defRPr/>
              </a:pPr>
              <a:r>
                <a:rPr lang="en-US" sz="1300" b="1" dirty="0">
                  <a:solidFill>
                    <a:srgbClr val="000000"/>
                  </a:solidFill>
                  <a:effectLst/>
                  <a:latin typeface="Arial" panose="020B0604020202020204" pitchFamily="34" charset="0"/>
                  <a:cs typeface="Arial" panose="020B0604020202020204" pitchFamily="34" charset="0"/>
                </a:rPr>
                <a:t>Arab?</a:t>
              </a:r>
            </a:p>
          </p:txBody>
        </p:sp>
        <p:sp>
          <p:nvSpPr>
            <p:cNvPr id="9" name="Oval 8"/>
            <p:cNvSpPr/>
            <p:nvPr/>
          </p:nvSpPr>
          <p:spPr>
            <a:xfrm>
              <a:off x="7917588" y="4532659"/>
              <a:ext cx="64008" cy="64008"/>
            </a:xfrm>
            <a:prstGeom prst="ellipse">
              <a:avLst/>
            </a:prstGeom>
            <a:solidFill>
              <a:schemeClr val="tx1"/>
            </a:solidFill>
            <a:ln w="12700">
              <a:solidFill>
                <a:srgbClr val="01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7824234" y="4392793"/>
              <a:ext cx="833992" cy="340012"/>
            </a:xfrm>
            <a:prstGeom prst="ellips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2400" b="0" i="0" u="none" strike="noStrike" kern="0" cap="none" spc="0" normalizeH="0" baseline="0" noProof="0" dirty="0">
                <a:ln>
                  <a:noFill/>
                </a:ln>
                <a:solidFill>
                  <a:srgbClr val="000000"/>
                </a:solidFill>
                <a:effectLst/>
                <a:uLnTx/>
                <a:uFillTx/>
                <a:latin typeface="Arial"/>
                <a:ea typeface=""/>
                <a:cs typeface=""/>
              </a:endParaRPr>
            </a:p>
          </p:txBody>
        </p:sp>
      </p:grpSp>
      <p:pic>
        <p:nvPicPr>
          <p:cNvPr id="13" name="Picture 1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194310"/>
            <a:ext cx="9144000" cy="6469380"/>
          </a:xfrm>
          <a:prstGeom prst="rect">
            <a:avLst/>
          </a:prstGeom>
        </p:spPr>
      </p:pic>
      <p:sp>
        <p:nvSpPr>
          <p:cNvPr id="2" name="Text Placeholder 1"/>
          <p:cNvSpPr>
            <a:spLocks noGrp="1"/>
          </p:cNvSpPr>
          <p:nvPr>
            <p:ph type="body" sz="quarter" idx="10"/>
          </p:nvPr>
        </p:nvSpPr>
        <p:spPr/>
        <p:txBody>
          <a:bodyPr/>
          <a:lstStyle/>
          <a:p>
            <a:r>
              <a:rPr lang="en-US" dirty="0"/>
              <a:t>Map of central with a possible location of Arab</a:t>
            </a:r>
          </a:p>
        </p:txBody>
      </p:sp>
      <p:sp>
        <p:nvSpPr>
          <p:cNvPr id="3" name="Text Placeholder 2"/>
          <p:cNvSpPr>
            <a:spLocks noGrp="1"/>
          </p:cNvSpPr>
          <p:nvPr>
            <p:ph type="body" sz="quarter" idx="12"/>
          </p:nvPr>
        </p:nvSpPr>
        <p:spPr/>
        <p:txBody>
          <a:bodyPr/>
          <a:lstStyle/>
          <a:p>
            <a:r>
              <a:rPr lang="en-US" dirty="0"/>
              <a:t>23:35</a:t>
            </a:r>
          </a:p>
        </p:txBody>
      </p:sp>
      <p:sp>
        <p:nvSpPr>
          <p:cNvPr id="4" name="Title 3"/>
          <p:cNvSpPr>
            <a:spLocks noGrp="1"/>
          </p:cNvSpPr>
          <p:nvPr>
            <p:ph type="title"/>
          </p:nvPr>
        </p:nvSpPr>
        <p:spPr/>
        <p:txBody>
          <a:bodyPr/>
          <a:lstStyle/>
          <a:p>
            <a:r>
              <a:rPr lang="en-US" dirty="0"/>
              <a:t>Paarai the Arbite</a:t>
            </a:r>
          </a:p>
        </p:txBody>
      </p:sp>
    </p:spTree>
    <p:extLst>
      <p:ext uri="{BB962C8B-B14F-4D97-AF65-F5344CB8AC3E}">
        <p14:creationId xmlns:p14="http://schemas.microsoft.com/office/powerpoint/2010/main" val="1873067056"/>
      </p:ext>
    </p:extLst>
  </p:cSld>
  <p:clrMapOvr>
    <a:masterClrMapping/>
  </p:clrMapOvr>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err="1"/>
              <a:t>Zobah</a:t>
            </a:r>
            <a:r>
              <a:rPr lang="en-US" dirty="0"/>
              <a:t> (from the south)</a:t>
            </a:r>
          </a:p>
        </p:txBody>
      </p:sp>
      <p:sp>
        <p:nvSpPr>
          <p:cNvPr id="3" name="Text Placeholder 2"/>
          <p:cNvSpPr>
            <a:spLocks noGrp="1"/>
          </p:cNvSpPr>
          <p:nvPr>
            <p:ph type="body" sz="quarter" idx="12"/>
          </p:nvPr>
        </p:nvSpPr>
        <p:spPr/>
        <p:txBody>
          <a:bodyPr/>
          <a:lstStyle/>
          <a:p>
            <a:r>
              <a:rPr lang="en-US" dirty="0"/>
              <a:t>23:36</a:t>
            </a:r>
          </a:p>
        </p:txBody>
      </p:sp>
      <p:sp>
        <p:nvSpPr>
          <p:cNvPr id="4" name="Title 3"/>
          <p:cNvSpPr>
            <a:spLocks noGrp="1"/>
          </p:cNvSpPr>
          <p:nvPr>
            <p:ph type="title"/>
          </p:nvPr>
        </p:nvSpPr>
        <p:spPr/>
        <p:txBody>
          <a:bodyPr/>
          <a:lstStyle/>
          <a:p>
            <a:r>
              <a:rPr lang="en-US" dirty="0"/>
              <a:t>Igal the son of Nathan of Zobah</a:t>
            </a:r>
          </a:p>
        </p:txBody>
      </p:sp>
      <p:pic>
        <p:nvPicPr>
          <p:cNvPr id="5" name="Picture 4" descr="Zobah from south, tb020305224.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88620"/>
            <a:ext cx="9144000" cy="6080760"/>
          </a:xfrm>
          <a:prstGeom prst="rect">
            <a:avLst/>
          </a:prstGeom>
        </p:spPr>
      </p:pic>
    </p:spTree>
    <p:extLst>
      <p:ext uri="{BB962C8B-B14F-4D97-AF65-F5344CB8AC3E}">
        <p14:creationId xmlns:p14="http://schemas.microsoft.com/office/powerpoint/2010/main" val="768730212"/>
      </p:ext>
    </p:extLst>
  </p:cSld>
  <p:clrMapOvr>
    <a:masterClrMapping/>
  </p:clrMapOvr>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Castle and village ruins at </a:t>
            </a:r>
            <a:r>
              <a:rPr lang="en-US" dirty="0" err="1"/>
              <a:t>Zobah</a:t>
            </a:r>
            <a:endParaRPr lang="en-US" dirty="0"/>
          </a:p>
        </p:txBody>
      </p:sp>
      <p:sp>
        <p:nvSpPr>
          <p:cNvPr id="3" name="Text Placeholder 2"/>
          <p:cNvSpPr>
            <a:spLocks noGrp="1"/>
          </p:cNvSpPr>
          <p:nvPr>
            <p:ph type="body" sz="quarter" idx="12"/>
          </p:nvPr>
        </p:nvSpPr>
        <p:spPr/>
        <p:txBody>
          <a:bodyPr/>
          <a:lstStyle/>
          <a:p>
            <a:r>
              <a:rPr lang="en-US" dirty="0"/>
              <a:t>23:36</a:t>
            </a:r>
          </a:p>
        </p:txBody>
      </p:sp>
      <p:sp>
        <p:nvSpPr>
          <p:cNvPr id="4" name="Title 3"/>
          <p:cNvSpPr>
            <a:spLocks noGrp="1"/>
          </p:cNvSpPr>
          <p:nvPr>
            <p:ph type="title"/>
          </p:nvPr>
        </p:nvSpPr>
        <p:spPr/>
        <p:txBody>
          <a:bodyPr/>
          <a:lstStyle/>
          <a:p>
            <a:r>
              <a:rPr lang="en-US" dirty="0"/>
              <a:t>Igal the son of Nathan of Zobah</a:t>
            </a:r>
          </a:p>
        </p:txBody>
      </p:sp>
      <p:pic>
        <p:nvPicPr>
          <p:cNvPr id="6" name="Picture 5" descr="Zobah castle and village ruins, tb020305207.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88620"/>
            <a:ext cx="9144000" cy="6080760"/>
          </a:xfrm>
          <a:prstGeom prst="rect">
            <a:avLst/>
          </a:prstGeom>
        </p:spPr>
      </p:pic>
    </p:spTree>
    <p:extLst>
      <p:ext uri="{BB962C8B-B14F-4D97-AF65-F5344CB8AC3E}">
        <p14:creationId xmlns:p14="http://schemas.microsoft.com/office/powerpoint/2010/main" val="1643484851"/>
      </p:ext>
    </p:extLst>
  </p:cSld>
  <p:clrMapOvr>
    <a:masterClrMapping/>
  </p:clrMapOvr>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Kris\Documents\Bolen\01b PLBL, PCB size\04 Judah and the Dead Sea\Judean Hill Country-North\Zobah remains, tb020305243.jpg"/>
          <p:cNvPicPr>
            <a:picLocks noChangeAspect="1" noChangeArrowheads="1"/>
          </p:cNvPicPr>
          <p:nvPr/>
        </p:nvPicPr>
        <p:blipFill rotWithShape="1">
          <a:blip r:embed="rId3">
            <a:extLst>
              <a:ext uri="{28A0092B-C50C-407E-A947-70E740481C1C}">
                <a14:useLocalDpi xmlns:a14="http://schemas.microsoft.com/office/drawing/2010/main" val="0"/>
              </a:ext>
            </a:extLst>
          </a:blip>
          <a:srcRect r="1141"/>
          <a:stretch/>
        </p:blipFill>
        <p:spPr bwMode="auto">
          <a:xfrm>
            <a:off x="0" y="369332"/>
            <a:ext cx="9144000" cy="615034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Remains of Belmont Castle at ancient Zobah</a:t>
            </a:r>
          </a:p>
        </p:txBody>
      </p:sp>
      <p:sp>
        <p:nvSpPr>
          <p:cNvPr id="3" name="Text Placeholder 2"/>
          <p:cNvSpPr>
            <a:spLocks noGrp="1"/>
          </p:cNvSpPr>
          <p:nvPr>
            <p:ph type="body" sz="quarter" idx="12"/>
          </p:nvPr>
        </p:nvSpPr>
        <p:spPr/>
        <p:txBody>
          <a:bodyPr/>
          <a:lstStyle/>
          <a:p>
            <a:r>
              <a:rPr lang="en-US" dirty="0"/>
              <a:t>23:36</a:t>
            </a:r>
          </a:p>
        </p:txBody>
      </p:sp>
      <p:sp>
        <p:nvSpPr>
          <p:cNvPr id="4" name="Title 3"/>
          <p:cNvSpPr>
            <a:spLocks noGrp="1"/>
          </p:cNvSpPr>
          <p:nvPr>
            <p:ph type="title"/>
          </p:nvPr>
        </p:nvSpPr>
        <p:spPr/>
        <p:txBody>
          <a:bodyPr/>
          <a:lstStyle/>
          <a:p>
            <a:r>
              <a:rPr lang="en-US" dirty="0"/>
              <a:t>Igal the son of Nathan of Zobah</a:t>
            </a:r>
          </a:p>
        </p:txBody>
      </p:sp>
    </p:spTree>
    <p:extLst>
      <p:ext uri="{BB962C8B-B14F-4D97-AF65-F5344CB8AC3E}">
        <p14:creationId xmlns:p14="http://schemas.microsoft.com/office/powerpoint/2010/main" val="2337897323"/>
      </p:ext>
    </p:extLst>
  </p:cSld>
  <p:clrMapOvr>
    <a:masterClrMapping/>
  </p:clrMapOvr>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94165"/>
            <a:ext cx="9144000" cy="62669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 Placeholder 1"/>
          <p:cNvSpPr>
            <a:spLocks noGrp="1"/>
          </p:cNvSpPr>
          <p:nvPr>
            <p:ph type="body" sz="quarter" idx="10"/>
          </p:nvPr>
        </p:nvSpPr>
        <p:spPr/>
        <p:txBody>
          <a:bodyPr/>
          <a:lstStyle/>
          <a:p>
            <a:r>
              <a:rPr lang="en-US" dirty="0"/>
              <a:t>Jabbok River with the territory of Gad (aerial view from the west)</a:t>
            </a:r>
          </a:p>
        </p:txBody>
      </p:sp>
      <p:sp>
        <p:nvSpPr>
          <p:cNvPr id="3" name="Text Placeholder 2"/>
          <p:cNvSpPr>
            <a:spLocks noGrp="1"/>
          </p:cNvSpPr>
          <p:nvPr>
            <p:ph type="body" sz="quarter" idx="12"/>
          </p:nvPr>
        </p:nvSpPr>
        <p:spPr/>
        <p:txBody>
          <a:bodyPr/>
          <a:lstStyle/>
          <a:p>
            <a:r>
              <a:rPr lang="en-US" dirty="0"/>
              <a:t>23:36</a:t>
            </a:r>
          </a:p>
        </p:txBody>
      </p:sp>
      <p:sp>
        <p:nvSpPr>
          <p:cNvPr id="4" name="Title 3"/>
          <p:cNvSpPr>
            <a:spLocks noGrp="1"/>
          </p:cNvSpPr>
          <p:nvPr>
            <p:ph type="title"/>
          </p:nvPr>
        </p:nvSpPr>
        <p:spPr/>
        <p:txBody>
          <a:bodyPr/>
          <a:lstStyle/>
          <a:p>
            <a:r>
              <a:rPr lang="en-US" dirty="0"/>
              <a:t>Bani the </a:t>
            </a:r>
            <a:r>
              <a:rPr lang="en-US" dirty="0" err="1"/>
              <a:t>Gadite</a:t>
            </a:r>
            <a:endParaRPr lang="en-US" dirty="0"/>
          </a:p>
        </p:txBody>
      </p:sp>
    </p:spTree>
    <p:extLst>
      <p:ext uri="{BB962C8B-B14F-4D97-AF65-F5344CB8AC3E}">
        <p14:creationId xmlns:p14="http://schemas.microsoft.com/office/powerpoint/2010/main" val="1414176153"/>
      </p:ext>
    </p:extLst>
  </p:cSld>
  <p:clrMapOvr>
    <a:masterClrMapping/>
  </p:clrMapOvr>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C:\Users\Kris\Documents\Bolen\02 HVHL\49 American Colony Matson additional\Matson15k1\Jordan\Amman aerial with Citadel and theater from north, 1932, mat15936.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41275"/>
            <a:ext cx="9144000" cy="677545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Rabbah, with the citadel and theater (aerial view from the north)</a:t>
            </a:r>
          </a:p>
        </p:txBody>
      </p:sp>
      <p:sp>
        <p:nvSpPr>
          <p:cNvPr id="3" name="Text Placeholder 2"/>
          <p:cNvSpPr>
            <a:spLocks noGrp="1"/>
          </p:cNvSpPr>
          <p:nvPr>
            <p:ph type="body" sz="quarter" idx="12"/>
          </p:nvPr>
        </p:nvSpPr>
        <p:spPr/>
        <p:txBody>
          <a:bodyPr/>
          <a:lstStyle/>
          <a:p>
            <a:r>
              <a:rPr lang="en-US" dirty="0"/>
              <a:t>23:37</a:t>
            </a:r>
          </a:p>
        </p:txBody>
      </p:sp>
      <p:sp>
        <p:nvSpPr>
          <p:cNvPr id="4" name="Title 3"/>
          <p:cNvSpPr>
            <a:spLocks noGrp="1"/>
          </p:cNvSpPr>
          <p:nvPr>
            <p:ph type="title"/>
          </p:nvPr>
        </p:nvSpPr>
        <p:spPr/>
        <p:txBody>
          <a:bodyPr/>
          <a:lstStyle/>
          <a:p>
            <a:r>
              <a:rPr lang="en-US" dirty="0" err="1"/>
              <a:t>Zelek</a:t>
            </a:r>
            <a:r>
              <a:rPr lang="en-US" dirty="0"/>
              <a:t> the Ammonite</a:t>
            </a:r>
          </a:p>
        </p:txBody>
      </p:sp>
    </p:spTree>
    <p:extLst>
      <p:ext uri="{BB962C8B-B14F-4D97-AF65-F5344CB8AC3E}">
        <p14:creationId xmlns:p14="http://schemas.microsoft.com/office/powerpoint/2010/main" val="1651402367"/>
      </p:ext>
    </p:extLst>
  </p:cSld>
  <p:clrMapOvr>
    <a:masterClrMapping/>
  </p:clrMapOvr>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mman citadel from theater, tb031801005.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Citadel of Rabbah (from the Roman theater)</a:t>
            </a:r>
          </a:p>
        </p:txBody>
      </p:sp>
      <p:sp>
        <p:nvSpPr>
          <p:cNvPr id="3" name="Text Placeholder 2"/>
          <p:cNvSpPr>
            <a:spLocks noGrp="1"/>
          </p:cNvSpPr>
          <p:nvPr>
            <p:ph type="body" sz="quarter" idx="12"/>
          </p:nvPr>
        </p:nvSpPr>
        <p:spPr/>
        <p:txBody>
          <a:bodyPr/>
          <a:lstStyle/>
          <a:p>
            <a:r>
              <a:rPr lang="en-US" dirty="0"/>
              <a:t>23:37</a:t>
            </a:r>
          </a:p>
        </p:txBody>
      </p:sp>
      <p:sp>
        <p:nvSpPr>
          <p:cNvPr id="4" name="Title 3"/>
          <p:cNvSpPr>
            <a:spLocks noGrp="1"/>
          </p:cNvSpPr>
          <p:nvPr>
            <p:ph type="title"/>
          </p:nvPr>
        </p:nvSpPr>
        <p:spPr/>
        <p:txBody>
          <a:bodyPr/>
          <a:lstStyle/>
          <a:p>
            <a:r>
              <a:rPr lang="en-US" dirty="0" err="1"/>
              <a:t>Zelek</a:t>
            </a:r>
            <a:r>
              <a:rPr lang="en-US" dirty="0"/>
              <a:t> the Ammonite</a:t>
            </a:r>
          </a:p>
        </p:txBody>
      </p:sp>
    </p:spTree>
    <p:extLst>
      <p:ext uri="{BB962C8B-B14F-4D97-AF65-F5344CB8AC3E}">
        <p14:creationId xmlns:p14="http://schemas.microsoft.com/office/powerpoint/2010/main" val="3174240798"/>
      </p:ext>
    </p:extLst>
  </p:cSld>
  <p:clrMapOvr>
    <a:masterClrMapping/>
  </p:clrMapOvr>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5"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t="2955" b="5521"/>
          <a:stretch/>
        </p:blipFill>
        <p:spPr bwMode="auto">
          <a:xfrm>
            <a:off x="1" y="257175"/>
            <a:ext cx="9144000" cy="6315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 Placeholder 1"/>
          <p:cNvSpPr>
            <a:spLocks noGrp="1"/>
          </p:cNvSpPr>
          <p:nvPr>
            <p:ph type="body" sz="quarter" idx="10"/>
          </p:nvPr>
        </p:nvSpPr>
        <p:spPr/>
        <p:txBody>
          <a:bodyPr/>
          <a:lstStyle/>
          <a:p>
            <a:r>
              <a:rPr lang="en-US" dirty="0"/>
              <a:t>Site plan of the citadel of Rabbah (modern Amman)</a:t>
            </a:r>
          </a:p>
        </p:txBody>
      </p:sp>
      <p:sp>
        <p:nvSpPr>
          <p:cNvPr id="3" name="Text Placeholder 2"/>
          <p:cNvSpPr>
            <a:spLocks noGrp="1"/>
          </p:cNvSpPr>
          <p:nvPr>
            <p:ph type="body" sz="quarter" idx="12"/>
          </p:nvPr>
        </p:nvSpPr>
        <p:spPr/>
        <p:txBody>
          <a:bodyPr/>
          <a:lstStyle/>
          <a:p>
            <a:r>
              <a:rPr lang="en-US" dirty="0"/>
              <a:t>23:37</a:t>
            </a:r>
          </a:p>
        </p:txBody>
      </p:sp>
      <p:sp>
        <p:nvSpPr>
          <p:cNvPr id="4" name="Title 3"/>
          <p:cNvSpPr>
            <a:spLocks noGrp="1"/>
          </p:cNvSpPr>
          <p:nvPr>
            <p:ph type="title"/>
          </p:nvPr>
        </p:nvSpPr>
        <p:spPr/>
        <p:txBody>
          <a:bodyPr/>
          <a:lstStyle/>
          <a:p>
            <a:r>
              <a:rPr lang="en-US" dirty="0" err="1"/>
              <a:t>Zelek</a:t>
            </a:r>
            <a:r>
              <a:rPr lang="en-US" dirty="0"/>
              <a:t> the Ammonite</a:t>
            </a:r>
          </a:p>
        </p:txBody>
      </p:sp>
      <p:sp>
        <p:nvSpPr>
          <p:cNvPr id="9" name="Line 7"/>
          <p:cNvSpPr>
            <a:spLocks noChangeShapeType="1"/>
          </p:cNvSpPr>
          <p:nvPr/>
        </p:nvSpPr>
        <p:spPr bwMode="auto">
          <a:xfrm>
            <a:off x="6661150" y="2470149"/>
            <a:ext cx="623889" cy="623889"/>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10" name="Text Box 13"/>
          <p:cNvSpPr txBox="1">
            <a:spLocks noChangeArrowheads="1"/>
          </p:cNvSpPr>
          <p:nvPr/>
        </p:nvSpPr>
        <p:spPr bwMode="auto">
          <a:xfrm>
            <a:off x="5569525" y="1849164"/>
            <a:ext cx="1345240" cy="707886"/>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Ammonite </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Palace</a:t>
            </a:r>
          </a:p>
        </p:txBody>
      </p:sp>
      <p:sp>
        <p:nvSpPr>
          <p:cNvPr id="11" name="Line 7"/>
          <p:cNvSpPr>
            <a:spLocks noChangeShapeType="1"/>
          </p:cNvSpPr>
          <p:nvPr/>
        </p:nvSpPr>
        <p:spPr bwMode="auto">
          <a:xfrm flipH="1" flipV="1">
            <a:off x="4457699" y="4846320"/>
            <a:ext cx="1289468" cy="493026"/>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12" name="Text Box 13"/>
          <p:cNvSpPr txBox="1">
            <a:spLocks noChangeArrowheads="1"/>
          </p:cNvSpPr>
          <p:nvPr/>
        </p:nvSpPr>
        <p:spPr bwMode="auto">
          <a:xfrm>
            <a:off x="5702500" y="5146911"/>
            <a:ext cx="2999540" cy="400110"/>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Roman Temple</a:t>
            </a:r>
            <a:r>
              <a:rPr kumimoji="0" lang="en-US" sz="2000" b="0" i="0" u="none" strike="noStrike" kern="0" cap="none" spc="0" normalizeH="0" noProof="0" dirty="0">
                <a:ln>
                  <a:noFill/>
                </a:ln>
                <a:solidFill>
                  <a:srgbClr val="FFFFFF"/>
                </a:solidFill>
                <a:effectLst>
                  <a:glow rad="76200">
                    <a:srgbClr val="000000">
                      <a:alpha val="60000"/>
                    </a:srgbClr>
                  </a:glow>
                </a:effectLst>
                <a:uLnTx/>
                <a:uFillTx/>
                <a:latin typeface="Calibri" pitchFamily="34" charset="0"/>
                <a:cs typeface="Calibri" pitchFamily="34" charset="0"/>
              </a:rPr>
              <a:t> of Hercules</a:t>
            </a:r>
            <a:endPar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endParaRPr>
          </a:p>
        </p:txBody>
      </p:sp>
    </p:spTree>
    <p:extLst>
      <p:ext uri="{BB962C8B-B14F-4D97-AF65-F5344CB8AC3E}">
        <p14:creationId xmlns:p14="http://schemas.microsoft.com/office/powerpoint/2010/main" val="930274408"/>
      </p:ext>
    </p:extLst>
  </p:cSld>
  <p:clrMapOvr>
    <a:masterClrMapping/>
  </p:clrMapOvr>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C:\Users\Kris\Documents\Bolen\04 0Adds 2012\06 Jordan\Amman Citadel\Amman citadel Ammonite palace, 800 BC, tb031115265.jpg"/>
          <p:cNvPicPr>
            <a:picLocks noChangeAspect="1" noChangeArrowheads="1"/>
          </p:cNvPicPr>
          <p:nvPr/>
        </p:nvPicPr>
        <p:blipFill rotWithShape="1">
          <a:blip r:embed="rId3">
            <a:extLst>
              <a:ext uri="{28A0092B-C50C-407E-A947-70E740481C1C}">
                <a14:useLocalDpi xmlns:a14="http://schemas.microsoft.com/office/drawing/2010/main" val="0"/>
              </a:ext>
            </a:extLst>
          </a:blip>
          <a:srcRect r="1581"/>
          <a:stretch/>
        </p:blipFill>
        <p:spPr bwMode="auto">
          <a:xfrm>
            <a:off x="-1" y="369332"/>
            <a:ext cx="9144001" cy="615034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it-IT" dirty="0"/>
              <a:t>Ammonite palace on the citadel of Rabbah, circa 800 BC (from the east)</a:t>
            </a:r>
            <a:endParaRPr lang="en-US" dirty="0"/>
          </a:p>
        </p:txBody>
      </p:sp>
      <p:sp>
        <p:nvSpPr>
          <p:cNvPr id="3" name="Text Placeholder 2"/>
          <p:cNvSpPr>
            <a:spLocks noGrp="1"/>
          </p:cNvSpPr>
          <p:nvPr>
            <p:ph type="body" sz="quarter" idx="12"/>
          </p:nvPr>
        </p:nvSpPr>
        <p:spPr/>
        <p:txBody>
          <a:bodyPr/>
          <a:lstStyle/>
          <a:p>
            <a:r>
              <a:rPr lang="en-US" dirty="0"/>
              <a:t>23:37</a:t>
            </a:r>
          </a:p>
        </p:txBody>
      </p:sp>
      <p:sp>
        <p:nvSpPr>
          <p:cNvPr id="4" name="Title 3"/>
          <p:cNvSpPr>
            <a:spLocks noGrp="1"/>
          </p:cNvSpPr>
          <p:nvPr>
            <p:ph type="title"/>
          </p:nvPr>
        </p:nvSpPr>
        <p:spPr/>
        <p:txBody>
          <a:bodyPr/>
          <a:lstStyle/>
          <a:p>
            <a:r>
              <a:rPr lang="en-US" dirty="0" err="1"/>
              <a:t>Zelek</a:t>
            </a:r>
            <a:r>
              <a:rPr lang="en-US" dirty="0"/>
              <a:t> the Ammonite</a:t>
            </a:r>
          </a:p>
        </p:txBody>
      </p:sp>
    </p:spTree>
    <p:extLst>
      <p:ext uri="{BB962C8B-B14F-4D97-AF65-F5344CB8AC3E}">
        <p14:creationId xmlns:p14="http://schemas.microsoft.com/office/powerpoint/2010/main" val="129125055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Kris\Documents\Bolen\Thebes, harpist and singer, late 25th-early 26th dynasty, adr1606021552 BrooklynMuseum.jpg"/>
          <p:cNvPicPr>
            <a:picLocks noChangeAspect="1" noChangeArrowheads="1"/>
          </p:cNvPicPr>
          <p:nvPr/>
        </p:nvPicPr>
        <p:blipFill rotWithShape="1">
          <a:blip r:embed="rId3">
            <a:extLst>
              <a:ext uri="{28A0092B-C50C-407E-A947-70E740481C1C}">
                <a14:useLocalDpi xmlns:a14="http://schemas.microsoft.com/office/drawing/2010/main" val="0"/>
              </a:ext>
            </a:extLst>
          </a:blip>
          <a:srcRect t="8333" b="2344"/>
          <a:stretch/>
        </p:blipFill>
        <p:spPr bwMode="auto">
          <a:xfrm>
            <a:off x="0" y="152400"/>
            <a:ext cx="9144000" cy="6534150"/>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sz="quarter" idx="10"/>
          </p:nvPr>
        </p:nvSpPr>
        <p:spPr/>
        <p:txBody>
          <a:bodyPr/>
          <a:lstStyle/>
          <a:p>
            <a:r>
              <a:rPr lang="en-US" dirty="0"/>
              <a:t>Harpist and singer, from Thebes, circa 650 BC</a:t>
            </a:r>
          </a:p>
        </p:txBody>
      </p:sp>
      <p:sp>
        <p:nvSpPr>
          <p:cNvPr id="4" name="Text Placeholder 3"/>
          <p:cNvSpPr>
            <a:spLocks noGrp="1"/>
          </p:cNvSpPr>
          <p:nvPr>
            <p:ph type="body" sz="quarter" idx="12"/>
          </p:nvPr>
        </p:nvSpPr>
        <p:spPr/>
        <p:txBody>
          <a:bodyPr/>
          <a:lstStyle/>
          <a:p>
            <a:r>
              <a:rPr lang="en-US" dirty="0"/>
              <a:t>23:2</a:t>
            </a:r>
          </a:p>
        </p:txBody>
      </p:sp>
      <p:sp>
        <p:nvSpPr>
          <p:cNvPr id="2" name="Title 1"/>
          <p:cNvSpPr>
            <a:spLocks noGrp="1"/>
          </p:cNvSpPr>
          <p:nvPr>
            <p:ph type="title"/>
          </p:nvPr>
        </p:nvSpPr>
        <p:spPr/>
        <p:txBody>
          <a:bodyPr/>
          <a:lstStyle/>
          <a:p>
            <a:r>
              <a:rPr lang="en-US" dirty="0"/>
              <a:t>The Spirit of Yahweh spoke by me, and His word was upon my tongue</a:t>
            </a:r>
          </a:p>
        </p:txBody>
      </p:sp>
    </p:spTree>
    <p:extLst>
      <p:ext uri="{BB962C8B-B14F-4D97-AF65-F5344CB8AC3E}">
        <p14:creationId xmlns:p14="http://schemas.microsoft.com/office/powerpoint/2010/main" val="2982738952"/>
      </p:ext>
    </p:extLst>
  </p:cSld>
  <p:clrMapOvr>
    <a:masterClrMapping/>
  </p:clrMapOvr>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Relief of musicians and shield bearers, from a palace at Nineveh</a:t>
            </a:r>
          </a:p>
        </p:txBody>
      </p:sp>
      <p:sp>
        <p:nvSpPr>
          <p:cNvPr id="3" name="Text Placeholder 2"/>
          <p:cNvSpPr>
            <a:spLocks noGrp="1"/>
          </p:cNvSpPr>
          <p:nvPr>
            <p:ph type="body" sz="quarter" idx="12"/>
          </p:nvPr>
        </p:nvSpPr>
        <p:spPr/>
        <p:txBody>
          <a:bodyPr/>
          <a:lstStyle/>
          <a:p>
            <a:r>
              <a:rPr lang="en-US" dirty="0"/>
              <a:t>23:37</a:t>
            </a:r>
          </a:p>
        </p:txBody>
      </p:sp>
      <p:sp>
        <p:nvSpPr>
          <p:cNvPr id="4" name="Title 3"/>
          <p:cNvSpPr>
            <a:spLocks noGrp="1"/>
          </p:cNvSpPr>
          <p:nvPr>
            <p:ph type="title"/>
          </p:nvPr>
        </p:nvSpPr>
        <p:spPr/>
        <p:txBody>
          <a:bodyPr/>
          <a:lstStyle/>
          <a:p>
            <a:r>
              <a:rPr lang="en-US" dirty="0"/>
              <a:t>Naharai of Beeroth, the armor-bearer of Joab the son of </a:t>
            </a:r>
            <a:r>
              <a:rPr lang="en-US" dirty="0" err="1"/>
              <a:t>Zeruiah</a:t>
            </a:r>
            <a:endParaRPr lang="en-US" dirty="0"/>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b="4195"/>
          <a:stretch/>
        </p:blipFill>
        <p:spPr>
          <a:xfrm>
            <a:off x="0" y="575195"/>
            <a:ext cx="9144000" cy="5755570"/>
          </a:xfrm>
          <a:prstGeom prst="rect">
            <a:avLst/>
          </a:prstGeom>
        </p:spPr>
      </p:pic>
    </p:spTree>
    <p:extLst>
      <p:ext uri="{BB962C8B-B14F-4D97-AF65-F5344CB8AC3E}">
        <p14:creationId xmlns:p14="http://schemas.microsoft.com/office/powerpoint/2010/main" val="1870626854"/>
      </p:ext>
    </p:extLst>
  </p:cSld>
  <p:clrMapOvr>
    <a:masterClrMapping/>
  </p:clrMapOvr>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Ras et-</a:t>
            </a:r>
            <a:r>
              <a:rPr lang="en-US" dirty="0" err="1"/>
              <a:t>Tahuneh</a:t>
            </a:r>
            <a:r>
              <a:rPr lang="en-US" dirty="0"/>
              <a:t> (el-</a:t>
            </a:r>
            <a:r>
              <a:rPr lang="en-US" dirty="0" err="1"/>
              <a:t>Bireh</a:t>
            </a:r>
            <a:r>
              <a:rPr lang="en-US" dirty="0"/>
              <a:t>), a possible location of </a:t>
            </a:r>
            <a:r>
              <a:rPr lang="en-US" dirty="0" err="1"/>
              <a:t>Beeroth</a:t>
            </a:r>
            <a:r>
              <a:rPr lang="en-US" dirty="0"/>
              <a:t> (aerial view from the northwest)</a:t>
            </a:r>
          </a:p>
        </p:txBody>
      </p:sp>
      <p:sp>
        <p:nvSpPr>
          <p:cNvPr id="3" name="Text Placeholder 2"/>
          <p:cNvSpPr>
            <a:spLocks noGrp="1"/>
          </p:cNvSpPr>
          <p:nvPr>
            <p:ph type="body" sz="quarter" idx="12"/>
          </p:nvPr>
        </p:nvSpPr>
        <p:spPr/>
        <p:txBody>
          <a:bodyPr/>
          <a:lstStyle/>
          <a:p>
            <a:r>
              <a:rPr lang="en-US" dirty="0"/>
              <a:t>23:37</a:t>
            </a:r>
          </a:p>
        </p:txBody>
      </p:sp>
      <p:sp>
        <p:nvSpPr>
          <p:cNvPr id="4" name="Title 3"/>
          <p:cNvSpPr>
            <a:spLocks noGrp="1"/>
          </p:cNvSpPr>
          <p:nvPr>
            <p:ph type="title"/>
          </p:nvPr>
        </p:nvSpPr>
        <p:spPr/>
        <p:txBody>
          <a:bodyPr/>
          <a:lstStyle/>
          <a:p>
            <a:r>
              <a:rPr lang="en-US" dirty="0"/>
              <a:t>Naharai of Beeroth, the armor-bearer of Joab the son of </a:t>
            </a:r>
            <a:r>
              <a:rPr lang="en-US" dirty="0" err="1"/>
              <a:t>Zeruiah</a:t>
            </a:r>
            <a:endParaRPr lang="en-US" dirty="0"/>
          </a:p>
        </p:txBody>
      </p:sp>
    </p:spTree>
    <p:extLst>
      <p:ext uri="{BB962C8B-B14F-4D97-AF65-F5344CB8AC3E}">
        <p14:creationId xmlns:p14="http://schemas.microsoft.com/office/powerpoint/2010/main" val="1726742627"/>
      </p:ext>
    </p:extLst>
  </p:cSld>
  <p:clrMapOvr>
    <a:masterClrMapping/>
  </p:clrMapOvr>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Ras et-</a:t>
            </a:r>
            <a:r>
              <a:rPr lang="en-US" dirty="0" err="1"/>
              <a:t>Tahuneh</a:t>
            </a:r>
            <a:r>
              <a:rPr lang="en-US" dirty="0"/>
              <a:t> (el-</a:t>
            </a:r>
            <a:r>
              <a:rPr lang="en-US" dirty="0" err="1"/>
              <a:t>Bireh</a:t>
            </a:r>
            <a:r>
              <a:rPr lang="en-US" dirty="0"/>
              <a:t>), a possible location of </a:t>
            </a:r>
            <a:r>
              <a:rPr lang="en-US" dirty="0" err="1"/>
              <a:t>Beeroth</a:t>
            </a:r>
            <a:r>
              <a:rPr lang="en-US" dirty="0"/>
              <a:t> (aerial view from the northwest)</a:t>
            </a:r>
          </a:p>
        </p:txBody>
      </p:sp>
      <p:sp>
        <p:nvSpPr>
          <p:cNvPr id="3" name="Text Placeholder 2"/>
          <p:cNvSpPr>
            <a:spLocks noGrp="1"/>
          </p:cNvSpPr>
          <p:nvPr>
            <p:ph type="body" sz="quarter" idx="12"/>
          </p:nvPr>
        </p:nvSpPr>
        <p:spPr/>
        <p:txBody>
          <a:bodyPr/>
          <a:lstStyle/>
          <a:p>
            <a:r>
              <a:rPr lang="en-US" dirty="0"/>
              <a:t>23:37</a:t>
            </a:r>
          </a:p>
        </p:txBody>
      </p:sp>
      <p:sp>
        <p:nvSpPr>
          <p:cNvPr id="4" name="Title 3"/>
          <p:cNvSpPr>
            <a:spLocks noGrp="1"/>
          </p:cNvSpPr>
          <p:nvPr>
            <p:ph type="title"/>
          </p:nvPr>
        </p:nvSpPr>
        <p:spPr/>
        <p:txBody>
          <a:bodyPr/>
          <a:lstStyle/>
          <a:p>
            <a:r>
              <a:rPr lang="en-US" dirty="0"/>
              <a:t>Naharai of Beeroth, the armor-bearer of Joab the son of </a:t>
            </a:r>
            <a:r>
              <a:rPr lang="en-US" dirty="0" err="1"/>
              <a:t>Zeruiah</a:t>
            </a:r>
            <a:endParaRPr lang="en-US" dirty="0"/>
          </a:p>
        </p:txBody>
      </p:sp>
      <p:sp>
        <p:nvSpPr>
          <p:cNvPr id="7" name="Line 5"/>
          <p:cNvSpPr>
            <a:spLocks noChangeShapeType="1"/>
          </p:cNvSpPr>
          <p:nvPr/>
        </p:nvSpPr>
        <p:spPr bwMode="auto">
          <a:xfrm flipH="1">
            <a:off x="4836410" y="2702169"/>
            <a:ext cx="526898" cy="1163248"/>
          </a:xfrm>
          <a:prstGeom prst="line">
            <a:avLst/>
          </a:prstGeom>
          <a:noFill/>
          <a:ln w="22225" cap="flat" cmpd="sng" algn="ctr">
            <a:solidFill>
              <a:sysClr val="window" lastClr="FFFFFF"/>
            </a:solidFill>
            <a:prstDash val="solid"/>
            <a:round/>
            <a:headEnd type="none" w="med" len="med"/>
            <a:tailEnd type="triangle" w="med" len="med"/>
          </a:ln>
          <a:effectLst>
            <a:glow rad="50800">
              <a:sysClr val="windowText" lastClr="000000">
                <a:alpha val="60000"/>
              </a:sysClr>
            </a:glow>
            <a:outerShdw blurRad="40000" dist="20000" dir="5400000" rotWithShape="0">
              <a:srgbClr val="000000">
                <a:alpha val="38000"/>
              </a:srgbClr>
            </a:outerShdw>
          </a:effec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2400" b="0" i="0" u="none" strike="noStrike" kern="0" cap="none" spc="0" normalizeH="0" baseline="0" noProof="0">
              <a:ln>
                <a:noFill/>
              </a:ln>
              <a:solidFill>
                <a:prstClr val="black"/>
              </a:solidFill>
              <a:effectLst/>
              <a:uLnTx/>
              <a:uFillTx/>
              <a:latin typeface="Calibri"/>
              <a:ea typeface=""/>
              <a:cs typeface=""/>
            </a:endParaRPr>
          </a:p>
        </p:txBody>
      </p:sp>
      <p:sp>
        <p:nvSpPr>
          <p:cNvPr id="8" name="Text Box 6"/>
          <p:cNvSpPr txBox="1">
            <a:spLocks noChangeArrowheads="1"/>
          </p:cNvSpPr>
          <p:nvPr/>
        </p:nvSpPr>
        <p:spPr bwMode="auto">
          <a:xfrm>
            <a:off x="4671646" y="2302059"/>
            <a:ext cx="1785938" cy="400110"/>
          </a:xfrm>
          <a:prstGeom prst="rect">
            <a:avLst/>
          </a:prstGeom>
          <a:noFill/>
          <a:ln w="9525">
            <a:noFill/>
            <a:miter lim="800000"/>
            <a:headEnd/>
            <a:tailEnd/>
          </a:ln>
        </p:spPr>
        <p:txBody>
          <a:bodyPr wrap="none">
            <a:spAutoFit/>
          </a:bodyPr>
          <a:lstStyle/>
          <a:p>
            <a:pPr algn="ctr">
              <a:defRPr/>
            </a:pPr>
            <a:r>
              <a:rPr lang="en-US" sz="2000" dirty="0">
                <a:solidFill>
                  <a:prstClr val="white"/>
                </a:solidFill>
                <a:effectLst>
                  <a:glow rad="76200">
                    <a:prstClr val="black">
                      <a:alpha val="60000"/>
                    </a:prstClr>
                  </a:glow>
                </a:effectLst>
                <a:cs typeface="Calibri" pitchFamily="34" charset="0"/>
              </a:rPr>
              <a:t>Ras et-</a:t>
            </a:r>
            <a:r>
              <a:rPr lang="en-US" sz="2000" dirty="0" err="1">
                <a:solidFill>
                  <a:prstClr val="white"/>
                </a:solidFill>
                <a:effectLst>
                  <a:glow rad="76200">
                    <a:prstClr val="black">
                      <a:alpha val="60000"/>
                    </a:prstClr>
                  </a:glow>
                </a:effectLst>
                <a:cs typeface="Calibri" pitchFamily="34" charset="0"/>
              </a:rPr>
              <a:t>Tahuneh</a:t>
            </a:r>
            <a:endParaRPr lang="en-US" sz="2000" dirty="0">
              <a:solidFill>
                <a:prstClr val="white"/>
              </a:solidFill>
              <a:effectLst>
                <a:glow rad="76200">
                  <a:prstClr val="black">
                    <a:alpha val="60000"/>
                  </a:prstClr>
                </a:glow>
              </a:effectLst>
              <a:cs typeface="Calibri" pitchFamily="34" charset="0"/>
            </a:endParaRPr>
          </a:p>
        </p:txBody>
      </p:sp>
    </p:spTree>
    <p:extLst>
      <p:ext uri="{BB962C8B-B14F-4D97-AF65-F5344CB8AC3E}">
        <p14:creationId xmlns:p14="http://schemas.microsoft.com/office/powerpoint/2010/main" val="1821281588"/>
      </p:ext>
    </p:extLst>
  </p:cSld>
  <p:clrMapOvr>
    <a:masterClrMapping/>
  </p:clrMapOvr>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6666"/>
          <a:stretch/>
        </p:blipFill>
        <p:spPr>
          <a:xfrm>
            <a:off x="0" y="228600"/>
            <a:ext cx="9144000" cy="6400800"/>
          </a:xfrm>
          <a:prstGeom prst="rect">
            <a:avLst/>
          </a:prstGeom>
        </p:spPr>
      </p:pic>
      <p:sp>
        <p:nvSpPr>
          <p:cNvPr id="2" name="Text Placeholder 1"/>
          <p:cNvSpPr>
            <a:spLocks noGrp="1"/>
          </p:cNvSpPr>
          <p:nvPr>
            <p:ph type="body" sz="quarter" idx="10"/>
          </p:nvPr>
        </p:nvSpPr>
        <p:spPr/>
        <p:txBody>
          <a:bodyPr/>
          <a:lstStyle/>
          <a:p>
            <a:r>
              <a:rPr lang="en-US" dirty="0"/>
              <a:t>Nebi </a:t>
            </a:r>
            <a:r>
              <a:rPr lang="en-US" dirty="0" err="1"/>
              <a:t>Samwil</a:t>
            </a:r>
            <a:r>
              <a:rPr lang="en-US" dirty="0"/>
              <a:t> and Khirbet el-Burj (aerial view from the north)</a:t>
            </a:r>
          </a:p>
        </p:txBody>
      </p:sp>
      <p:sp>
        <p:nvSpPr>
          <p:cNvPr id="3" name="Text Placeholder 2"/>
          <p:cNvSpPr>
            <a:spLocks noGrp="1"/>
          </p:cNvSpPr>
          <p:nvPr>
            <p:ph type="body" sz="quarter" idx="12"/>
          </p:nvPr>
        </p:nvSpPr>
        <p:spPr/>
        <p:txBody>
          <a:bodyPr/>
          <a:lstStyle/>
          <a:p>
            <a:r>
              <a:rPr lang="en-US" dirty="0"/>
              <a:t>23:37</a:t>
            </a:r>
          </a:p>
        </p:txBody>
      </p:sp>
      <p:sp>
        <p:nvSpPr>
          <p:cNvPr id="4" name="Title 3"/>
          <p:cNvSpPr>
            <a:spLocks noGrp="1"/>
          </p:cNvSpPr>
          <p:nvPr>
            <p:ph type="title"/>
          </p:nvPr>
        </p:nvSpPr>
        <p:spPr/>
        <p:txBody>
          <a:bodyPr/>
          <a:lstStyle/>
          <a:p>
            <a:r>
              <a:rPr lang="en-US" dirty="0"/>
              <a:t>Naharai of Beeroth, the armor-bearer of Joab the son of </a:t>
            </a:r>
            <a:r>
              <a:rPr lang="en-US" dirty="0" err="1"/>
              <a:t>Zeruiah</a:t>
            </a:r>
            <a:endParaRPr lang="en-US" dirty="0"/>
          </a:p>
        </p:txBody>
      </p:sp>
    </p:spTree>
    <p:extLst>
      <p:ext uri="{BB962C8B-B14F-4D97-AF65-F5344CB8AC3E}">
        <p14:creationId xmlns:p14="http://schemas.microsoft.com/office/powerpoint/2010/main" val="1441806315"/>
      </p:ext>
    </p:extLst>
  </p:cSld>
  <p:clrMapOvr>
    <a:masterClrMapping/>
  </p:clrMapOvr>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6666"/>
          <a:stretch/>
        </p:blipFill>
        <p:spPr>
          <a:xfrm>
            <a:off x="0" y="228600"/>
            <a:ext cx="9144000" cy="6400800"/>
          </a:xfrm>
          <a:prstGeom prst="rect">
            <a:avLst/>
          </a:prstGeom>
        </p:spPr>
      </p:pic>
      <p:sp>
        <p:nvSpPr>
          <p:cNvPr id="2" name="Text Placeholder 1"/>
          <p:cNvSpPr>
            <a:spLocks noGrp="1"/>
          </p:cNvSpPr>
          <p:nvPr>
            <p:ph type="body" sz="quarter" idx="10"/>
          </p:nvPr>
        </p:nvSpPr>
        <p:spPr/>
        <p:txBody>
          <a:bodyPr/>
          <a:lstStyle/>
          <a:p>
            <a:r>
              <a:rPr lang="en-US" dirty="0"/>
              <a:t>Nebi Samwil and Khirbet el-Burj (aerial view from the north)</a:t>
            </a:r>
          </a:p>
        </p:txBody>
      </p:sp>
      <p:sp>
        <p:nvSpPr>
          <p:cNvPr id="3" name="Text Placeholder 2"/>
          <p:cNvSpPr>
            <a:spLocks noGrp="1"/>
          </p:cNvSpPr>
          <p:nvPr>
            <p:ph type="body" sz="quarter" idx="12"/>
          </p:nvPr>
        </p:nvSpPr>
        <p:spPr/>
        <p:txBody>
          <a:bodyPr/>
          <a:lstStyle/>
          <a:p>
            <a:r>
              <a:rPr lang="en-US" dirty="0"/>
              <a:t>23:37</a:t>
            </a:r>
          </a:p>
        </p:txBody>
      </p:sp>
      <p:sp>
        <p:nvSpPr>
          <p:cNvPr id="4" name="Title 3"/>
          <p:cNvSpPr>
            <a:spLocks noGrp="1"/>
          </p:cNvSpPr>
          <p:nvPr>
            <p:ph type="title"/>
          </p:nvPr>
        </p:nvSpPr>
        <p:spPr/>
        <p:txBody>
          <a:bodyPr/>
          <a:lstStyle/>
          <a:p>
            <a:r>
              <a:rPr lang="en-US" dirty="0"/>
              <a:t>Naharai of Beeroth, the armor-bearer of Joab the son of </a:t>
            </a:r>
            <a:r>
              <a:rPr lang="en-US" dirty="0" err="1"/>
              <a:t>Zeruiah</a:t>
            </a:r>
            <a:endParaRPr lang="en-US" dirty="0"/>
          </a:p>
        </p:txBody>
      </p:sp>
      <p:sp>
        <p:nvSpPr>
          <p:cNvPr id="6" name="Line 5"/>
          <p:cNvSpPr>
            <a:spLocks noChangeShapeType="1"/>
          </p:cNvSpPr>
          <p:nvPr/>
        </p:nvSpPr>
        <p:spPr bwMode="auto">
          <a:xfrm flipH="1">
            <a:off x="5257800" y="1905000"/>
            <a:ext cx="914400" cy="547787"/>
          </a:xfrm>
          <a:prstGeom prst="line">
            <a:avLst/>
          </a:prstGeom>
          <a:noFill/>
          <a:ln w="22225" cap="flat" cmpd="sng" algn="ctr">
            <a:solidFill>
              <a:sysClr val="window" lastClr="FFFFFF"/>
            </a:solidFill>
            <a:prstDash val="solid"/>
            <a:round/>
            <a:headEnd type="none" w="med" len="med"/>
            <a:tailEnd type="triangle" w="med" len="med"/>
          </a:ln>
          <a:effectLst>
            <a:glow rad="50800">
              <a:sysClr val="windowText" lastClr="000000">
                <a:alpha val="60000"/>
              </a:sysClr>
            </a:glow>
            <a:outerShdw blurRad="40000" dist="20000" dir="5400000" rotWithShape="0">
              <a:srgbClr val="000000">
                <a:alpha val="38000"/>
              </a:srgbClr>
            </a:outerShdw>
          </a:effec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2400" b="0" i="0" u="none" strike="noStrike" kern="0" cap="none" spc="0" normalizeH="0" baseline="0" noProof="0">
              <a:ln>
                <a:noFill/>
              </a:ln>
              <a:solidFill>
                <a:prstClr val="black"/>
              </a:solidFill>
              <a:effectLst/>
              <a:uLnTx/>
              <a:uFillTx/>
              <a:latin typeface="Calibri"/>
              <a:ea typeface=""/>
              <a:cs typeface=""/>
            </a:endParaRPr>
          </a:p>
        </p:txBody>
      </p:sp>
      <p:sp>
        <p:nvSpPr>
          <p:cNvPr id="7" name="Text Box 6"/>
          <p:cNvSpPr txBox="1">
            <a:spLocks noChangeArrowheads="1"/>
          </p:cNvSpPr>
          <p:nvPr/>
        </p:nvSpPr>
        <p:spPr bwMode="auto">
          <a:xfrm>
            <a:off x="5715000" y="1489650"/>
            <a:ext cx="1476751" cy="400110"/>
          </a:xfrm>
          <a:prstGeom prst="rect">
            <a:avLst/>
          </a:prstGeom>
          <a:noFill/>
          <a:ln w="9525">
            <a:noFill/>
            <a:miter lim="800000"/>
            <a:headEnd/>
            <a:tailEnd/>
          </a:ln>
        </p:spPr>
        <p:txBody>
          <a:bodyPr wrap="none">
            <a:spAutoFit/>
          </a:bodyPr>
          <a:lstStyle/>
          <a:p>
            <a:pPr algn="ctr">
              <a:defRPr/>
            </a:pPr>
            <a:r>
              <a:rPr lang="en-US" sz="2000" dirty="0">
                <a:solidFill>
                  <a:prstClr val="white"/>
                </a:solidFill>
                <a:effectLst>
                  <a:glow rad="76200">
                    <a:prstClr val="black">
                      <a:alpha val="60000"/>
                    </a:prstClr>
                  </a:glow>
                </a:effectLst>
                <a:cs typeface="Calibri" pitchFamily="34" charset="0"/>
              </a:rPr>
              <a:t>Nebi </a:t>
            </a:r>
            <a:r>
              <a:rPr lang="en-US" sz="2000" dirty="0" err="1">
                <a:solidFill>
                  <a:prstClr val="white"/>
                </a:solidFill>
                <a:effectLst>
                  <a:glow rad="76200">
                    <a:prstClr val="black">
                      <a:alpha val="60000"/>
                    </a:prstClr>
                  </a:glow>
                </a:effectLst>
                <a:cs typeface="Calibri" pitchFamily="34" charset="0"/>
              </a:rPr>
              <a:t>Samwil</a:t>
            </a:r>
            <a:endParaRPr lang="en-US" sz="2000" dirty="0">
              <a:solidFill>
                <a:prstClr val="white"/>
              </a:solidFill>
              <a:effectLst>
                <a:glow rad="76200">
                  <a:prstClr val="black">
                    <a:alpha val="60000"/>
                  </a:prstClr>
                </a:glow>
              </a:effectLst>
              <a:cs typeface="Calibri" pitchFamily="34" charset="0"/>
            </a:endParaRPr>
          </a:p>
        </p:txBody>
      </p:sp>
      <p:sp>
        <p:nvSpPr>
          <p:cNvPr id="8" name="Line 5"/>
          <p:cNvSpPr>
            <a:spLocks noChangeShapeType="1"/>
          </p:cNvSpPr>
          <p:nvPr/>
        </p:nvSpPr>
        <p:spPr bwMode="auto">
          <a:xfrm flipH="1">
            <a:off x="3122676" y="533400"/>
            <a:ext cx="839724" cy="166787"/>
          </a:xfrm>
          <a:prstGeom prst="line">
            <a:avLst/>
          </a:prstGeom>
          <a:noFill/>
          <a:ln w="22225" cap="flat" cmpd="sng" algn="ctr">
            <a:solidFill>
              <a:sysClr val="window" lastClr="FFFFFF"/>
            </a:solidFill>
            <a:prstDash val="solid"/>
            <a:round/>
            <a:headEnd type="none" w="med" len="med"/>
            <a:tailEnd type="triangle" w="med" len="med"/>
          </a:ln>
          <a:effectLst>
            <a:glow rad="50800">
              <a:sysClr val="windowText" lastClr="000000">
                <a:alpha val="60000"/>
              </a:sysClr>
            </a:glow>
            <a:outerShdw blurRad="40000" dist="20000" dir="5400000" rotWithShape="0">
              <a:srgbClr val="000000">
                <a:alpha val="38000"/>
              </a:srgbClr>
            </a:outerShdw>
          </a:effec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2400" b="0" i="0" u="none" strike="noStrike" kern="0" cap="none" spc="0" normalizeH="0" baseline="0" noProof="0">
              <a:ln>
                <a:noFill/>
              </a:ln>
              <a:solidFill>
                <a:prstClr val="black"/>
              </a:solidFill>
              <a:effectLst/>
              <a:uLnTx/>
              <a:uFillTx/>
              <a:latin typeface="Calibri"/>
              <a:ea typeface=""/>
              <a:cs typeface=""/>
            </a:endParaRPr>
          </a:p>
        </p:txBody>
      </p:sp>
      <p:sp>
        <p:nvSpPr>
          <p:cNvPr id="9" name="Text Box 6"/>
          <p:cNvSpPr txBox="1">
            <a:spLocks noChangeArrowheads="1"/>
          </p:cNvSpPr>
          <p:nvPr/>
        </p:nvSpPr>
        <p:spPr bwMode="auto">
          <a:xfrm>
            <a:off x="3940578" y="333345"/>
            <a:ext cx="1698222" cy="400110"/>
          </a:xfrm>
          <a:prstGeom prst="rect">
            <a:avLst/>
          </a:prstGeom>
          <a:noFill/>
          <a:ln w="9525">
            <a:noFill/>
            <a:miter lim="800000"/>
            <a:headEnd/>
            <a:tailEnd/>
          </a:ln>
        </p:spPr>
        <p:txBody>
          <a:bodyPr wrap="none">
            <a:spAutoFit/>
          </a:bodyPr>
          <a:lstStyle/>
          <a:p>
            <a:pPr algn="ctr">
              <a:defRPr/>
            </a:pPr>
            <a:r>
              <a:rPr lang="en-US" sz="2000" dirty="0">
                <a:solidFill>
                  <a:prstClr val="white"/>
                </a:solidFill>
                <a:effectLst>
                  <a:glow rad="76200">
                    <a:prstClr val="black">
                      <a:alpha val="60000"/>
                    </a:prstClr>
                  </a:glow>
                </a:effectLst>
                <a:cs typeface="Calibri" pitchFamily="34" charset="0"/>
              </a:rPr>
              <a:t>Khirbet el-Burj</a:t>
            </a:r>
          </a:p>
        </p:txBody>
      </p:sp>
    </p:spTree>
    <p:extLst>
      <p:ext uri="{BB962C8B-B14F-4D97-AF65-F5344CB8AC3E}">
        <p14:creationId xmlns:p14="http://schemas.microsoft.com/office/powerpoint/2010/main" val="1301266024"/>
      </p:ext>
    </p:extLst>
  </p:cSld>
  <p:clrMapOvr>
    <a:masterClrMapping/>
  </p:clrMapOvr>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Area of Jerusalem on the </a:t>
            </a:r>
            <a:r>
              <a:rPr lang="en-US" dirty="0" err="1"/>
              <a:t>Medeba</a:t>
            </a:r>
            <a:r>
              <a:rPr lang="en-US" dirty="0"/>
              <a:t> Map</a:t>
            </a:r>
          </a:p>
        </p:txBody>
      </p:sp>
      <p:sp>
        <p:nvSpPr>
          <p:cNvPr id="3" name="Text Placeholder 2"/>
          <p:cNvSpPr>
            <a:spLocks noGrp="1"/>
          </p:cNvSpPr>
          <p:nvPr>
            <p:ph type="body" sz="quarter" idx="12"/>
          </p:nvPr>
        </p:nvSpPr>
        <p:spPr/>
        <p:txBody>
          <a:bodyPr/>
          <a:lstStyle/>
          <a:p>
            <a:r>
              <a:rPr lang="en-US" dirty="0"/>
              <a:t>23:37</a:t>
            </a:r>
          </a:p>
        </p:txBody>
      </p:sp>
      <p:sp>
        <p:nvSpPr>
          <p:cNvPr id="4" name="Title 3"/>
          <p:cNvSpPr>
            <a:spLocks noGrp="1"/>
          </p:cNvSpPr>
          <p:nvPr>
            <p:ph type="title"/>
          </p:nvPr>
        </p:nvSpPr>
        <p:spPr/>
        <p:txBody>
          <a:bodyPr/>
          <a:lstStyle/>
          <a:p>
            <a:r>
              <a:rPr lang="en-US" dirty="0"/>
              <a:t>Naharai of Beeroth, the armor-bearer of Joab the son of </a:t>
            </a:r>
            <a:r>
              <a:rPr lang="en-US" dirty="0" err="1"/>
              <a:t>Zeruiah</a:t>
            </a:r>
            <a:endParaRPr lang="en-US"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65760"/>
            <a:ext cx="9144000" cy="6126480"/>
          </a:xfrm>
          <a:prstGeom prst="rect">
            <a:avLst/>
          </a:prstGeom>
        </p:spPr>
      </p:pic>
    </p:spTree>
    <p:extLst>
      <p:ext uri="{BB962C8B-B14F-4D97-AF65-F5344CB8AC3E}">
        <p14:creationId xmlns:p14="http://schemas.microsoft.com/office/powerpoint/2010/main" val="395796815"/>
      </p:ext>
    </p:extLst>
  </p:cSld>
  <p:clrMapOvr>
    <a:masterClrMapping/>
  </p:clrMapOvr>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Area of Jerusalem on the </a:t>
            </a:r>
            <a:r>
              <a:rPr lang="en-US" dirty="0" err="1"/>
              <a:t>Medeba</a:t>
            </a:r>
            <a:r>
              <a:rPr lang="en-US" dirty="0"/>
              <a:t> Map</a:t>
            </a:r>
          </a:p>
        </p:txBody>
      </p:sp>
      <p:sp>
        <p:nvSpPr>
          <p:cNvPr id="3" name="Text Placeholder 2"/>
          <p:cNvSpPr>
            <a:spLocks noGrp="1"/>
          </p:cNvSpPr>
          <p:nvPr>
            <p:ph type="body" sz="quarter" idx="12"/>
          </p:nvPr>
        </p:nvSpPr>
        <p:spPr/>
        <p:txBody>
          <a:bodyPr/>
          <a:lstStyle/>
          <a:p>
            <a:r>
              <a:rPr lang="en-US" dirty="0"/>
              <a:t>23:37</a:t>
            </a:r>
          </a:p>
        </p:txBody>
      </p:sp>
      <p:sp>
        <p:nvSpPr>
          <p:cNvPr id="4" name="Title 3"/>
          <p:cNvSpPr>
            <a:spLocks noGrp="1"/>
          </p:cNvSpPr>
          <p:nvPr>
            <p:ph type="title"/>
          </p:nvPr>
        </p:nvSpPr>
        <p:spPr/>
        <p:txBody>
          <a:bodyPr/>
          <a:lstStyle/>
          <a:p>
            <a:r>
              <a:rPr lang="en-US" dirty="0"/>
              <a:t>Naharai of Beeroth, the armor-bearer of Joab the son of </a:t>
            </a:r>
            <a:r>
              <a:rPr lang="en-US" dirty="0" err="1"/>
              <a:t>Zeruiah</a:t>
            </a:r>
            <a:endParaRPr lang="en-US"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65760"/>
            <a:ext cx="9144000" cy="6126480"/>
          </a:xfrm>
          <a:prstGeom prst="rect">
            <a:avLst/>
          </a:prstGeom>
        </p:spPr>
      </p:pic>
      <p:sp>
        <p:nvSpPr>
          <p:cNvPr id="9" name="Text Box 6"/>
          <p:cNvSpPr txBox="1">
            <a:spLocks noChangeArrowheads="1"/>
          </p:cNvSpPr>
          <p:nvPr/>
        </p:nvSpPr>
        <p:spPr bwMode="auto">
          <a:xfrm>
            <a:off x="3048000" y="4635500"/>
            <a:ext cx="1140762" cy="400110"/>
          </a:xfrm>
          <a:prstGeom prst="rect">
            <a:avLst/>
          </a:prstGeom>
          <a:noFill/>
          <a:ln w="9525">
            <a:noFill/>
            <a:miter lim="800000"/>
            <a:headEnd/>
            <a:tailEnd/>
          </a:ln>
        </p:spPr>
        <p:txBody>
          <a:bodyPr wrap="none">
            <a:spAutoFit/>
          </a:bodyPr>
          <a:lstStyle/>
          <a:p>
            <a:pPr algn="ctr">
              <a:defRPr/>
            </a:pPr>
            <a:r>
              <a:rPr lang="en-US" sz="2000" dirty="0" err="1">
                <a:solidFill>
                  <a:srgbClr val="FEFF00"/>
                </a:solidFill>
                <a:effectLst>
                  <a:glow rad="76200">
                    <a:prstClr val="black">
                      <a:alpha val="60000"/>
                    </a:prstClr>
                  </a:glow>
                </a:effectLst>
                <a:cs typeface="Calibri" pitchFamily="34" charset="0"/>
              </a:rPr>
              <a:t>Beeroth</a:t>
            </a:r>
            <a:r>
              <a:rPr lang="en-US" sz="2000" dirty="0">
                <a:solidFill>
                  <a:srgbClr val="FEFF00"/>
                </a:solidFill>
                <a:effectLst>
                  <a:glow rad="76200">
                    <a:prstClr val="black">
                      <a:alpha val="60000"/>
                    </a:prstClr>
                  </a:glow>
                </a:effectLst>
                <a:cs typeface="Calibri" pitchFamily="34" charset="0"/>
              </a:rPr>
              <a:t>?</a:t>
            </a:r>
          </a:p>
        </p:txBody>
      </p:sp>
      <p:sp>
        <p:nvSpPr>
          <p:cNvPr id="10" name="Text Box 6"/>
          <p:cNvSpPr txBox="1">
            <a:spLocks noChangeArrowheads="1"/>
          </p:cNvSpPr>
          <p:nvPr/>
        </p:nvSpPr>
        <p:spPr bwMode="auto">
          <a:xfrm>
            <a:off x="3733800" y="3733800"/>
            <a:ext cx="1375120" cy="400110"/>
          </a:xfrm>
          <a:prstGeom prst="rect">
            <a:avLst/>
          </a:prstGeom>
          <a:noFill/>
          <a:ln w="9525">
            <a:noFill/>
            <a:miter lim="800000"/>
            <a:headEnd/>
            <a:tailEnd/>
          </a:ln>
        </p:spPr>
        <p:txBody>
          <a:bodyPr wrap="none">
            <a:spAutoFit/>
          </a:bodyPr>
          <a:lstStyle/>
          <a:p>
            <a:pPr algn="ctr">
              <a:defRPr/>
            </a:pPr>
            <a:r>
              <a:rPr lang="en-US" sz="2000" dirty="0">
                <a:solidFill>
                  <a:srgbClr val="FEFF00"/>
                </a:solidFill>
                <a:effectLst>
                  <a:glow rad="76200">
                    <a:prstClr val="black">
                      <a:alpha val="60000"/>
                    </a:prstClr>
                  </a:glow>
                </a:effectLst>
                <a:cs typeface="Calibri" pitchFamily="34" charset="0"/>
              </a:rPr>
              <a:t>Beth-horon</a:t>
            </a:r>
          </a:p>
        </p:txBody>
      </p:sp>
      <p:sp>
        <p:nvSpPr>
          <p:cNvPr id="11" name="Rectangle 10"/>
          <p:cNvSpPr/>
          <p:nvPr/>
        </p:nvSpPr>
        <p:spPr>
          <a:xfrm>
            <a:off x="3733800" y="3733800"/>
            <a:ext cx="1517650" cy="666750"/>
          </a:xfrm>
          <a:prstGeom prst="rect">
            <a:avLst/>
          </a:prstGeom>
          <a:ln w="22225" cap="rnd" cmpd="sng" algn="ctr">
            <a:solidFill>
              <a:srgbClr val="FEFF00"/>
            </a:solidFill>
            <a:prstDash val="sysDash"/>
            <a:round/>
            <a:headEnd type="none" w="med" len="med"/>
            <a:tailEnd type="none" w="med" len="med"/>
          </a:ln>
          <a:effectLst>
            <a:glow rad="50800">
              <a:srgbClr val="010000">
                <a:alpha val="60000"/>
              </a:srgbClr>
            </a:glow>
            <a:outerShdw blurRad="40000" dist="20000" dir="5400000" rotWithShape="0">
              <a:srgbClr val="000000">
                <a:alpha val="38000"/>
              </a:srgbClr>
            </a:outerShdw>
          </a:effectLst>
        </p:spPr>
        <p:txBody>
          <a:bodyPr/>
          <a:lstStyle/>
          <a:p>
            <a:pPr fontAlgn="base">
              <a:spcBef>
                <a:spcPct val="0"/>
              </a:spcBef>
              <a:spcAft>
                <a:spcPct val="0"/>
              </a:spcAft>
            </a:pPr>
            <a:endParaRPr lang="en-US" sz="1400" kern="0">
              <a:solidFill>
                <a:srgbClr val="FFFF00"/>
              </a:solidFill>
              <a:effectLst>
                <a:glow rad="76200">
                  <a:srgbClr val="000000">
                    <a:alpha val="60000"/>
                  </a:srgbClr>
                </a:glow>
              </a:effectLst>
              <a:latin typeface="Arial"/>
              <a:cs typeface="Calibri" pitchFamily="34" charset="0"/>
            </a:endParaRPr>
          </a:p>
        </p:txBody>
      </p:sp>
      <p:sp>
        <p:nvSpPr>
          <p:cNvPr id="12" name="Rectangle 11"/>
          <p:cNvSpPr/>
          <p:nvPr/>
        </p:nvSpPr>
        <p:spPr>
          <a:xfrm>
            <a:off x="2851150" y="4400550"/>
            <a:ext cx="1282700" cy="635060"/>
          </a:xfrm>
          <a:prstGeom prst="rect">
            <a:avLst/>
          </a:prstGeom>
          <a:ln w="22225" cap="rnd" cmpd="sng" algn="ctr">
            <a:solidFill>
              <a:srgbClr val="FEFF00"/>
            </a:solidFill>
            <a:prstDash val="sysDash"/>
            <a:round/>
            <a:headEnd type="none" w="med" len="med"/>
            <a:tailEnd type="none" w="med" len="med"/>
          </a:ln>
          <a:effectLst>
            <a:glow rad="50800">
              <a:srgbClr val="010000">
                <a:alpha val="60000"/>
              </a:srgbClr>
            </a:glow>
            <a:outerShdw blurRad="40000" dist="20000" dir="5400000" rotWithShape="0">
              <a:srgbClr val="000000">
                <a:alpha val="38000"/>
              </a:srgbClr>
            </a:outerShdw>
          </a:effectLst>
        </p:spPr>
        <p:txBody>
          <a:bodyPr/>
          <a:lstStyle/>
          <a:p>
            <a:pPr fontAlgn="base">
              <a:spcBef>
                <a:spcPct val="0"/>
              </a:spcBef>
              <a:spcAft>
                <a:spcPct val="0"/>
              </a:spcAft>
            </a:pPr>
            <a:endParaRPr lang="en-US" sz="1400" kern="0">
              <a:solidFill>
                <a:srgbClr val="FFFF00"/>
              </a:solidFill>
              <a:effectLst>
                <a:glow rad="76200">
                  <a:srgbClr val="000000">
                    <a:alpha val="60000"/>
                  </a:srgbClr>
                </a:glow>
              </a:effectLst>
              <a:latin typeface="Arial"/>
              <a:cs typeface="Calibri" pitchFamily="34" charset="0"/>
            </a:endParaRPr>
          </a:p>
        </p:txBody>
      </p:sp>
    </p:spTree>
    <p:extLst>
      <p:ext uri="{BB962C8B-B14F-4D97-AF65-F5344CB8AC3E}">
        <p14:creationId xmlns:p14="http://schemas.microsoft.com/office/powerpoint/2010/main" val="1286793596"/>
      </p:ext>
    </p:extLst>
  </p:cSld>
  <p:clrMapOvr>
    <a:masterClrMapping/>
  </p:clrMapOvr>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err="1"/>
              <a:t>Kiriath-jearim</a:t>
            </a:r>
            <a:r>
              <a:rPr lang="en-US" dirty="0"/>
              <a:t> (aerial view from the east)</a:t>
            </a:r>
          </a:p>
        </p:txBody>
      </p:sp>
      <p:sp>
        <p:nvSpPr>
          <p:cNvPr id="3" name="Text Placeholder 2"/>
          <p:cNvSpPr>
            <a:spLocks noGrp="1"/>
          </p:cNvSpPr>
          <p:nvPr>
            <p:ph type="body" sz="quarter" idx="12"/>
          </p:nvPr>
        </p:nvSpPr>
        <p:spPr/>
        <p:txBody>
          <a:bodyPr/>
          <a:lstStyle/>
          <a:p>
            <a:r>
              <a:rPr lang="en-US" dirty="0"/>
              <a:t>23:38</a:t>
            </a:r>
          </a:p>
        </p:txBody>
      </p:sp>
      <p:sp>
        <p:nvSpPr>
          <p:cNvPr id="4" name="Title 3"/>
          <p:cNvSpPr>
            <a:spLocks noGrp="1"/>
          </p:cNvSpPr>
          <p:nvPr>
            <p:ph type="title"/>
          </p:nvPr>
        </p:nvSpPr>
        <p:spPr/>
        <p:txBody>
          <a:bodyPr/>
          <a:lstStyle/>
          <a:p>
            <a:r>
              <a:rPr lang="en-US" dirty="0"/>
              <a:t>Ira the </a:t>
            </a:r>
            <a:r>
              <a:rPr lang="en-US" dirty="0" err="1"/>
              <a:t>Ithrite</a:t>
            </a:r>
            <a:r>
              <a:rPr lang="en-US" dirty="0"/>
              <a:t>, </a:t>
            </a:r>
            <a:r>
              <a:rPr lang="en-US" dirty="0" err="1"/>
              <a:t>Gareb</a:t>
            </a:r>
            <a:r>
              <a:rPr lang="en-US" dirty="0"/>
              <a:t> the </a:t>
            </a:r>
            <a:r>
              <a:rPr lang="en-US" dirty="0" err="1"/>
              <a:t>Ithrite</a:t>
            </a:r>
            <a:endParaRPr lang="en-US" dirty="0"/>
          </a:p>
        </p:txBody>
      </p:sp>
    </p:spTree>
    <p:extLst>
      <p:ext uri="{BB962C8B-B14F-4D97-AF65-F5344CB8AC3E}">
        <p14:creationId xmlns:p14="http://schemas.microsoft.com/office/powerpoint/2010/main" val="1297799358"/>
      </p:ext>
    </p:extLst>
  </p:cSld>
  <p:clrMapOvr>
    <a:masterClrMapping/>
  </p:clrMapOvr>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err="1"/>
              <a:t>Kiriath-jearim</a:t>
            </a:r>
            <a:r>
              <a:rPr lang="en-US" dirty="0"/>
              <a:t> (aerial view from the east)</a:t>
            </a:r>
          </a:p>
        </p:txBody>
      </p:sp>
      <p:sp>
        <p:nvSpPr>
          <p:cNvPr id="3" name="Text Placeholder 2"/>
          <p:cNvSpPr>
            <a:spLocks noGrp="1"/>
          </p:cNvSpPr>
          <p:nvPr>
            <p:ph type="body" sz="quarter" idx="12"/>
          </p:nvPr>
        </p:nvSpPr>
        <p:spPr/>
        <p:txBody>
          <a:bodyPr/>
          <a:lstStyle/>
          <a:p>
            <a:r>
              <a:rPr lang="en-US" dirty="0"/>
              <a:t>23:38</a:t>
            </a:r>
          </a:p>
        </p:txBody>
      </p:sp>
      <p:sp>
        <p:nvSpPr>
          <p:cNvPr id="4" name="Title 3"/>
          <p:cNvSpPr>
            <a:spLocks noGrp="1"/>
          </p:cNvSpPr>
          <p:nvPr>
            <p:ph type="title"/>
          </p:nvPr>
        </p:nvSpPr>
        <p:spPr/>
        <p:txBody>
          <a:bodyPr/>
          <a:lstStyle/>
          <a:p>
            <a:r>
              <a:rPr lang="en-US" dirty="0"/>
              <a:t>Ira the </a:t>
            </a:r>
            <a:r>
              <a:rPr lang="en-US" dirty="0" err="1"/>
              <a:t>Ithrite</a:t>
            </a:r>
            <a:r>
              <a:rPr lang="en-US" dirty="0"/>
              <a:t>, </a:t>
            </a:r>
            <a:r>
              <a:rPr lang="en-US" dirty="0" err="1"/>
              <a:t>Gareb</a:t>
            </a:r>
            <a:r>
              <a:rPr lang="en-US" dirty="0"/>
              <a:t> the </a:t>
            </a:r>
            <a:r>
              <a:rPr lang="en-US" dirty="0" err="1"/>
              <a:t>Ithrite</a:t>
            </a:r>
            <a:endParaRPr lang="en-US" dirty="0"/>
          </a:p>
        </p:txBody>
      </p:sp>
      <p:sp>
        <p:nvSpPr>
          <p:cNvPr id="7" name="Line 5"/>
          <p:cNvSpPr>
            <a:spLocks noChangeShapeType="1"/>
          </p:cNvSpPr>
          <p:nvPr/>
        </p:nvSpPr>
        <p:spPr bwMode="auto">
          <a:xfrm flipH="1">
            <a:off x="5257800" y="3048000"/>
            <a:ext cx="838200" cy="277337"/>
          </a:xfrm>
          <a:prstGeom prst="line">
            <a:avLst/>
          </a:prstGeom>
          <a:noFill/>
          <a:ln w="22225" cap="flat" cmpd="sng" algn="ctr">
            <a:solidFill>
              <a:sysClr val="window" lastClr="FFFFFF"/>
            </a:solidFill>
            <a:prstDash val="solid"/>
            <a:round/>
            <a:headEnd type="none" w="med" len="med"/>
            <a:tailEnd type="triangle" w="med" len="med"/>
          </a:ln>
          <a:effectLst>
            <a:glow rad="50800">
              <a:sysClr val="windowText" lastClr="000000">
                <a:alpha val="60000"/>
              </a:sysClr>
            </a:glow>
            <a:outerShdw blurRad="40000" dist="20000" dir="5400000" rotWithShape="0">
              <a:srgbClr val="000000">
                <a:alpha val="38000"/>
              </a:srgbClr>
            </a:outerShdw>
          </a:effec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2400" b="0" i="0" u="none" strike="noStrike" kern="0" cap="none" spc="0" normalizeH="0" baseline="0" noProof="0">
              <a:ln>
                <a:noFill/>
              </a:ln>
              <a:solidFill>
                <a:prstClr val="black"/>
              </a:solidFill>
              <a:effectLst/>
              <a:uLnTx/>
              <a:uFillTx/>
              <a:latin typeface="Calibri"/>
              <a:ea typeface=""/>
              <a:cs typeface=""/>
            </a:endParaRPr>
          </a:p>
        </p:txBody>
      </p:sp>
      <p:sp>
        <p:nvSpPr>
          <p:cNvPr id="8" name="Text Box 6"/>
          <p:cNvSpPr txBox="1">
            <a:spLocks noChangeArrowheads="1"/>
          </p:cNvSpPr>
          <p:nvPr/>
        </p:nvSpPr>
        <p:spPr bwMode="auto">
          <a:xfrm>
            <a:off x="6096000" y="2786558"/>
            <a:ext cx="1613840" cy="400110"/>
          </a:xfrm>
          <a:prstGeom prst="rect">
            <a:avLst/>
          </a:prstGeom>
          <a:noFill/>
          <a:ln w="9525">
            <a:noFill/>
            <a:miter lim="800000"/>
            <a:headEnd/>
            <a:tailEnd/>
          </a:ln>
        </p:spPr>
        <p:txBody>
          <a:bodyPr wrap="none">
            <a:spAutoFit/>
          </a:bodyPr>
          <a:lstStyle/>
          <a:p>
            <a:pPr algn="ctr">
              <a:defRPr/>
            </a:pPr>
            <a:r>
              <a:rPr lang="en-US" sz="2000" dirty="0">
                <a:solidFill>
                  <a:prstClr val="white"/>
                </a:solidFill>
                <a:effectLst>
                  <a:glow rad="76200">
                    <a:prstClr val="black">
                      <a:alpha val="60000"/>
                    </a:prstClr>
                  </a:glow>
                </a:effectLst>
                <a:cs typeface="Calibri" pitchFamily="34" charset="0"/>
              </a:rPr>
              <a:t>Kiriath-jearim</a:t>
            </a:r>
          </a:p>
        </p:txBody>
      </p:sp>
      <p:sp>
        <p:nvSpPr>
          <p:cNvPr id="9" name="Text Box 6"/>
          <p:cNvSpPr txBox="1">
            <a:spLocks noChangeArrowheads="1"/>
          </p:cNvSpPr>
          <p:nvPr/>
        </p:nvSpPr>
        <p:spPr bwMode="auto">
          <a:xfrm>
            <a:off x="152400" y="5791200"/>
            <a:ext cx="2949077" cy="400110"/>
          </a:xfrm>
          <a:prstGeom prst="rect">
            <a:avLst/>
          </a:prstGeom>
          <a:noFill/>
          <a:ln w="9525">
            <a:noFill/>
            <a:miter lim="800000"/>
            <a:headEnd/>
            <a:tailEnd/>
          </a:ln>
        </p:spPr>
        <p:txBody>
          <a:bodyPr wrap="none">
            <a:spAutoFit/>
          </a:bodyPr>
          <a:lstStyle/>
          <a:p>
            <a:pPr algn="ctr">
              <a:defRPr/>
            </a:pPr>
            <a:r>
              <a:rPr lang="en-US" sz="2000">
                <a:solidFill>
                  <a:prstClr val="white"/>
                </a:solidFill>
                <a:effectLst>
                  <a:glow rad="76200">
                    <a:prstClr val="black">
                      <a:alpha val="60000"/>
                    </a:prstClr>
                  </a:glow>
                </a:effectLst>
                <a:cs typeface="Calibri" pitchFamily="34" charset="0"/>
              </a:rPr>
              <a:t>Abu Ghosh/Kuryet el-Enab</a:t>
            </a:r>
            <a:endParaRPr lang="en-US" sz="2000" dirty="0">
              <a:solidFill>
                <a:prstClr val="white"/>
              </a:solidFill>
              <a:effectLst>
                <a:glow rad="76200">
                  <a:prstClr val="black">
                    <a:alpha val="60000"/>
                  </a:prstClr>
                </a:glow>
              </a:effectLst>
              <a:cs typeface="Calibri" pitchFamily="34" charset="0"/>
            </a:endParaRPr>
          </a:p>
        </p:txBody>
      </p:sp>
      <p:sp>
        <p:nvSpPr>
          <p:cNvPr id="10" name="Text Box 6"/>
          <p:cNvSpPr txBox="1">
            <a:spLocks noChangeArrowheads="1"/>
          </p:cNvSpPr>
          <p:nvPr/>
        </p:nvSpPr>
        <p:spPr bwMode="auto">
          <a:xfrm>
            <a:off x="4876800" y="1562817"/>
            <a:ext cx="1878399" cy="400110"/>
          </a:xfrm>
          <a:prstGeom prst="rect">
            <a:avLst/>
          </a:prstGeom>
          <a:noFill/>
          <a:ln w="9525">
            <a:noFill/>
            <a:miter lim="800000"/>
            <a:headEnd/>
            <a:tailEnd/>
          </a:ln>
        </p:spPr>
        <p:txBody>
          <a:bodyPr wrap="none">
            <a:spAutoFit/>
          </a:bodyPr>
          <a:lstStyle/>
          <a:p>
            <a:pPr algn="ctr">
              <a:defRPr/>
            </a:pPr>
            <a:r>
              <a:rPr lang="en-US" sz="2000" dirty="0" err="1">
                <a:solidFill>
                  <a:prstClr val="white"/>
                </a:solidFill>
                <a:effectLst>
                  <a:glow rad="76200">
                    <a:prstClr val="black">
                      <a:alpha val="60000"/>
                    </a:prstClr>
                  </a:glow>
                </a:effectLst>
                <a:cs typeface="Calibri" pitchFamily="34" charset="0"/>
              </a:rPr>
              <a:t>Yad</a:t>
            </a:r>
            <a:r>
              <a:rPr lang="en-US" sz="2000" dirty="0">
                <a:solidFill>
                  <a:prstClr val="white"/>
                </a:solidFill>
                <a:effectLst>
                  <a:glow rad="76200">
                    <a:prstClr val="black">
                      <a:alpha val="60000"/>
                    </a:prstClr>
                  </a:glow>
                </a:effectLst>
                <a:cs typeface="Calibri" pitchFamily="34" charset="0"/>
              </a:rPr>
              <a:t> </a:t>
            </a:r>
            <a:r>
              <a:rPr lang="en-US" sz="2000" dirty="0" err="1">
                <a:solidFill>
                  <a:prstClr val="white"/>
                </a:solidFill>
                <a:effectLst>
                  <a:glow rad="76200">
                    <a:prstClr val="black">
                      <a:alpha val="60000"/>
                    </a:prstClr>
                  </a:glow>
                </a:effectLst>
                <a:cs typeface="Calibri" pitchFamily="34" charset="0"/>
              </a:rPr>
              <a:t>HaShmonah</a:t>
            </a:r>
            <a:endParaRPr lang="en-US" sz="2000" dirty="0">
              <a:solidFill>
                <a:prstClr val="white"/>
              </a:solidFill>
              <a:effectLst>
                <a:glow rad="76200">
                  <a:prstClr val="black">
                    <a:alpha val="60000"/>
                  </a:prstClr>
                </a:glow>
              </a:effectLst>
              <a:cs typeface="Calibri" pitchFamily="34" charset="0"/>
            </a:endParaRPr>
          </a:p>
        </p:txBody>
      </p:sp>
      <p:sp>
        <p:nvSpPr>
          <p:cNvPr id="11" name="Line 5"/>
          <p:cNvSpPr>
            <a:spLocks noChangeShapeType="1"/>
          </p:cNvSpPr>
          <p:nvPr/>
        </p:nvSpPr>
        <p:spPr bwMode="auto">
          <a:xfrm>
            <a:off x="5638800" y="1962927"/>
            <a:ext cx="12700" cy="248150"/>
          </a:xfrm>
          <a:prstGeom prst="line">
            <a:avLst/>
          </a:prstGeom>
          <a:noFill/>
          <a:ln w="22225" cap="flat" cmpd="sng" algn="ctr">
            <a:solidFill>
              <a:sysClr val="window" lastClr="FFFFFF"/>
            </a:solidFill>
            <a:prstDash val="solid"/>
            <a:round/>
            <a:headEnd type="none" w="med" len="med"/>
            <a:tailEnd type="triangle" w="med" len="med"/>
          </a:ln>
          <a:effectLst>
            <a:glow rad="50800">
              <a:sysClr val="windowText" lastClr="000000">
                <a:alpha val="60000"/>
              </a:sysClr>
            </a:glow>
            <a:outerShdw blurRad="40000" dist="20000" dir="5400000" rotWithShape="0">
              <a:srgbClr val="000000">
                <a:alpha val="38000"/>
              </a:srgbClr>
            </a:outerShdw>
          </a:effec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2400" b="0" i="0" u="none" strike="noStrike" kern="0" cap="none" spc="0" normalizeH="0" baseline="0" noProof="0">
              <a:ln>
                <a:noFill/>
              </a:ln>
              <a:solidFill>
                <a:prstClr val="black"/>
              </a:solidFill>
              <a:effectLst/>
              <a:uLnTx/>
              <a:uFillTx/>
              <a:latin typeface="Calibri"/>
              <a:ea typeface=""/>
              <a:cs typeface=""/>
            </a:endParaRPr>
          </a:p>
        </p:txBody>
      </p:sp>
      <p:sp>
        <p:nvSpPr>
          <p:cNvPr id="12" name="Line 5"/>
          <p:cNvSpPr>
            <a:spLocks noChangeShapeType="1"/>
          </p:cNvSpPr>
          <p:nvPr/>
        </p:nvSpPr>
        <p:spPr bwMode="auto">
          <a:xfrm>
            <a:off x="1447800" y="2786559"/>
            <a:ext cx="914400" cy="477392"/>
          </a:xfrm>
          <a:prstGeom prst="line">
            <a:avLst/>
          </a:prstGeom>
          <a:noFill/>
          <a:ln w="22225" cap="flat" cmpd="sng" algn="ctr">
            <a:solidFill>
              <a:sysClr val="window" lastClr="FFFFFF"/>
            </a:solidFill>
            <a:prstDash val="solid"/>
            <a:round/>
            <a:headEnd type="none" w="med" len="med"/>
            <a:tailEnd type="triangle" w="med" len="med"/>
          </a:ln>
          <a:effectLst>
            <a:glow rad="50800">
              <a:sysClr val="windowText" lastClr="000000">
                <a:alpha val="60000"/>
              </a:sysClr>
            </a:glow>
            <a:outerShdw blurRad="40000" dist="20000" dir="5400000" rotWithShape="0">
              <a:srgbClr val="000000">
                <a:alpha val="38000"/>
              </a:srgbClr>
            </a:outerShdw>
          </a:effec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2400" b="0" i="0" u="none" strike="noStrike" kern="0" cap="none" spc="0" normalizeH="0" baseline="0" noProof="0">
              <a:ln>
                <a:noFill/>
              </a:ln>
              <a:solidFill>
                <a:prstClr val="black"/>
              </a:solidFill>
              <a:effectLst/>
              <a:uLnTx/>
              <a:uFillTx/>
              <a:latin typeface="Calibri"/>
              <a:ea typeface=""/>
              <a:cs typeface=""/>
            </a:endParaRPr>
          </a:p>
        </p:txBody>
      </p:sp>
      <p:sp>
        <p:nvSpPr>
          <p:cNvPr id="13" name="Text Box 6"/>
          <p:cNvSpPr txBox="1">
            <a:spLocks noChangeArrowheads="1"/>
          </p:cNvSpPr>
          <p:nvPr/>
        </p:nvSpPr>
        <p:spPr bwMode="auto">
          <a:xfrm>
            <a:off x="27237" y="2343090"/>
            <a:ext cx="3020763" cy="400110"/>
          </a:xfrm>
          <a:prstGeom prst="rect">
            <a:avLst/>
          </a:prstGeom>
          <a:noFill/>
          <a:ln w="9525">
            <a:noFill/>
            <a:miter lim="800000"/>
            <a:headEnd/>
            <a:tailEnd/>
          </a:ln>
        </p:spPr>
        <p:txBody>
          <a:bodyPr wrap="none">
            <a:spAutoFit/>
          </a:bodyPr>
          <a:lstStyle/>
          <a:p>
            <a:pPr algn="ctr">
              <a:defRPr/>
            </a:pPr>
            <a:r>
              <a:rPr lang="en-US" sz="2000">
                <a:solidFill>
                  <a:prstClr val="white"/>
                </a:solidFill>
                <a:effectLst>
                  <a:glow rad="76200">
                    <a:prstClr val="black">
                      <a:alpha val="60000"/>
                    </a:prstClr>
                  </a:glow>
                </a:effectLst>
                <a:cs typeface="Calibri" pitchFamily="34" charset="0"/>
              </a:rPr>
              <a:t>Kiriath-jearim Ridge Route</a:t>
            </a:r>
            <a:endParaRPr lang="en-US" sz="2000" dirty="0">
              <a:solidFill>
                <a:prstClr val="white"/>
              </a:solidFill>
              <a:effectLst>
                <a:glow rad="76200">
                  <a:prstClr val="black">
                    <a:alpha val="60000"/>
                  </a:prstClr>
                </a:glow>
              </a:effectLst>
              <a:cs typeface="Calibri" pitchFamily="34" charset="0"/>
            </a:endParaRPr>
          </a:p>
        </p:txBody>
      </p:sp>
    </p:spTree>
    <p:extLst>
      <p:ext uri="{BB962C8B-B14F-4D97-AF65-F5344CB8AC3E}">
        <p14:creationId xmlns:p14="http://schemas.microsoft.com/office/powerpoint/2010/main" val="10611063"/>
      </p:ext>
    </p:extLst>
  </p:cSld>
  <p:clrMapOvr>
    <a:masterClrMapping/>
  </p:clrMapOvr>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err="1"/>
              <a:t>Kiriath-jearim</a:t>
            </a:r>
            <a:r>
              <a:rPr lang="en-US" dirty="0"/>
              <a:t> (aerial view from the southwest)</a:t>
            </a:r>
          </a:p>
        </p:txBody>
      </p:sp>
      <p:sp>
        <p:nvSpPr>
          <p:cNvPr id="3" name="Text Placeholder 2"/>
          <p:cNvSpPr>
            <a:spLocks noGrp="1"/>
          </p:cNvSpPr>
          <p:nvPr>
            <p:ph type="body" sz="quarter" idx="12"/>
          </p:nvPr>
        </p:nvSpPr>
        <p:spPr/>
        <p:txBody>
          <a:bodyPr/>
          <a:lstStyle/>
          <a:p>
            <a:r>
              <a:rPr lang="en-US" dirty="0"/>
              <a:t>23:38</a:t>
            </a:r>
          </a:p>
        </p:txBody>
      </p:sp>
      <p:sp>
        <p:nvSpPr>
          <p:cNvPr id="4" name="Title 3"/>
          <p:cNvSpPr>
            <a:spLocks noGrp="1"/>
          </p:cNvSpPr>
          <p:nvPr>
            <p:ph type="title"/>
          </p:nvPr>
        </p:nvSpPr>
        <p:spPr/>
        <p:txBody>
          <a:bodyPr/>
          <a:lstStyle/>
          <a:p>
            <a:r>
              <a:rPr lang="en-US" dirty="0"/>
              <a:t>Ira the </a:t>
            </a:r>
            <a:r>
              <a:rPr lang="en-US" dirty="0" err="1"/>
              <a:t>Ithrite</a:t>
            </a:r>
            <a:r>
              <a:rPr lang="en-US" dirty="0"/>
              <a:t>, </a:t>
            </a:r>
            <a:r>
              <a:rPr lang="en-US" dirty="0" err="1"/>
              <a:t>Gareb</a:t>
            </a:r>
            <a:r>
              <a:rPr lang="en-US" dirty="0"/>
              <a:t> the </a:t>
            </a:r>
            <a:r>
              <a:rPr lang="en-US" dirty="0" err="1"/>
              <a:t>Ithrite</a:t>
            </a:r>
            <a:endParaRPr lang="en-US" dirty="0"/>
          </a:p>
        </p:txBody>
      </p:sp>
    </p:spTree>
    <p:extLst>
      <p:ext uri="{BB962C8B-B14F-4D97-AF65-F5344CB8AC3E}">
        <p14:creationId xmlns:p14="http://schemas.microsoft.com/office/powerpoint/2010/main" val="162536120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“King David Street” sign in Jerusalem</a:t>
            </a:r>
          </a:p>
        </p:txBody>
      </p:sp>
      <p:sp>
        <p:nvSpPr>
          <p:cNvPr id="3" name="Text Placeholder 2"/>
          <p:cNvSpPr>
            <a:spLocks noGrp="1"/>
          </p:cNvSpPr>
          <p:nvPr>
            <p:ph type="body" sz="quarter" idx="12"/>
          </p:nvPr>
        </p:nvSpPr>
        <p:spPr/>
        <p:txBody>
          <a:bodyPr/>
          <a:lstStyle/>
          <a:p>
            <a:r>
              <a:rPr lang="en-US"/>
              <a:t>23:1</a:t>
            </a:r>
            <a:endParaRPr lang="en-US" dirty="0"/>
          </a:p>
        </p:txBody>
      </p:sp>
      <p:sp>
        <p:nvSpPr>
          <p:cNvPr id="4" name="Title 3"/>
          <p:cNvSpPr>
            <a:spLocks noGrp="1"/>
          </p:cNvSpPr>
          <p:nvPr>
            <p:ph type="title"/>
          </p:nvPr>
        </p:nvSpPr>
        <p:spPr/>
        <p:txBody>
          <a:bodyPr/>
          <a:lstStyle/>
          <a:p>
            <a:r>
              <a:rPr lang="en-US" dirty="0"/>
              <a:t>These are the last words of David</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88620"/>
            <a:ext cx="9144000" cy="6080760"/>
          </a:xfrm>
          <a:prstGeom prst="rect">
            <a:avLst/>
          </a:prstGeom>
        </p:spPr>
      </p:pic>
    </p:spTree>
    <p:extLst>
      <p:ext uri="{BB962C8B-B14F-4D97-AF65-F5344CB8AC3E}">
        <p14:creationId xmlns:p14="http://schemas.microsoft.com/office/powerpoint/2010/main" val="138013790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304800"/>
            <a:ext cx="9144000" cy="6172200"/>
          </a:xfrm>
          <a:prstGeom prst="rect">
            <a:avLst/>
          </a:prstGeom>
        </p:spPr>
      </p:pic>
      <p:sp>
        <p:nvSpPr>
          <p:cNvPr id="2" name="Text Placeholder 1"/>
          <p:cNvSpPr>
            <a:spLocks noGrp="1"/>
          </p:cNvSpPr>
          <p:nvPr>
            <p:ph type="body" sz="quarter" idx="10"/>
          </p:nvPr>
        </p:nvSpPr>
        <p:spPr/>
        <p:txBody>
          <a:bodyPr/>
          <a:lstStyle/>
          <a:p>
            <a:r>
              <a:rPr lang="en-US" dirty="0"/>
              <a:t>Arbel cliffs (aerial view from the west)</a:t>
            </a:r>
          </a:p>
        </p:txBody>
      </p:sp>
      <p:sp>
        <p:nvSpPr>
          <p:cNvPr id="3" name="Text Placeholder 2"/>
          <p:cNvSpPr>
            <a:spLocks noGrp="1"/>
          </p:cNvSpPr>
          <p:nvPr>
            <p:ph type="body" sz="quarter" idx="12"/>
          </p:nvPr>
        </p:nvSpPr>
        <p:spPr/>
        <p:txBody>
          <a:bodyPr/>
          <a:lstStyle/>
          <a:p>
            <a:r>
              <a:rPr lang="en-US" dirty="0"/>
              <a:t>23:3</a:t>
            </a:r>
          </a:p>
        </p:txBody>
      </p:sp>
      <p:sp>
        <p:nvSpPr>
          <p:cNvPr id="4" name="Title 3"/>
          <p:cNvSpPr>
            <a:spLocks noGrp="1"/>
          </p:cNvSpPr>
          <p:nvPr>
            <p:ph type="title"/>
          </p:nvPr>
        </p:nvSpPr>
        <p:spPr/>
        <p:txBody>
          <a:bodyPr/>
          <a:lstStyle/>
          <a:p>
            <a:r>
              <a:rPr lang="en-US" dirty="0"/>
              <a:t>The God of Israel spoke, the Rock of Israel declared to me</a:t>
            </a:r>
          </a:p>
        </p:txBody>
      </p:sp>
    </p:spTree>
    <p:extLst>
      <p:ext uri="{BB962C8B-B14F-4D97-AF65-F5344CB8AC3E}">
        <p14:creationId xmlns:p14="http://schemas.microsoft.com/office/powerpoint/2010/main" val="622956044"/>
      </p:ext>
    </p:extLst>
  </p:cSld>
  <p:clrMapOvr>
    <a:masterClrMapping/>
  </p:clrMapOvr>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Kris\Documents\Bolen\03 Museums 2014\Turkey Museums\Ankara Museum of Anatolian Civilizations\Neo-Hittite\Carchemish, King's Gate Royal Buttress, limestone relief of warriors, adr1006032056.jpg"/>
          <p:cNvPicPr>
            <a:picLocks noChangeAspect="1" noChangeArrowheads="1"/>
          </p:cNvPicPr>
          <p:nvPr/>
        </p:nvPicPr>
        <p:blipFill rotWithShape="1">
          <a:blip r:embed="rId3">
            <a:extLst>
              <a:ext uri="{28A0092B-C50C-407E-A947-70E740481C1C}">
                <a14:useLocalDpi xmlns:a14="http://schemas.microsoft.com/office/drawing/2010/main" val="0"/>
              </a:ext>
            </a:extLst>
          </a:blip>
          <a:srcRect r="1127"/>
          <a:stretch/>
        </p:blipFill>
        <p:spPr bwMode="auto">
          <a:xfrm>
            <a:off x="-431" y="369332"/>
            <a:ext cx="9144431" cy="615034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Relief of warriors, from the King’s Gate Royal Buttress at Carchemish, 9th century BC</a:t>
            </a:r>
          </a:p>
        </p:txBody>
      </p:sp>
      <p:sp>
        <p:nvSpPr>
          <p:cNvPr id="3" name="Text Placeholder 2"/>
          <p:cNvSpPr>
            <a:spLocks noGrp="1"/>
          </p:cNvSpPr>
          <p:nvPr>
            <p:ph type="body" sz="quarter" idx="12"/>
          </p:nvPr>
        </p:nvSpPr>
        <p:spPr/>
        <p:txBody>
          <a:bodyPr/>
          <a:lstStyle/>
          <a:p>
            <a:r>
              <a:rPr lang="en-US" dirty="0"/>
              <a:t>23:39</a:t>
            </a:r>
          </a:p>
        </p:txBody>
      </p:sp>
      <p:sp>
        <p:nvSpPr>
          <p:cNvPr id="4" name="Title 3"/>
          <p:cNvSpPr>
            <a:spLocks noGrp="1"/>
          </p:cNvSpPr>
          <p:nvPr>
            <p:ph type="title"/>
          </p:nvPr>
        </p:nvSpPr>
        <p:spPr/>
        <p:txBody>
          <a:bodyPr/>
          <a:lstStyle/>
          <a:p>
            <a:r>
              <a:rPr lang="en-US" dirty="0"/>
              <a:t>Uriah the Hittite: thirty-seven in all</a:t>
            </a:r>
          </a:p>
        </p:txBody>
      </p:sp>
    </p:spTree>
    <p:extLst>
      <p:ext uri="{BB962C8B-B14F-4D97-AF65-F5344CB8AC3E}">
        <p14:creationId xmlns:p14="http://schemas.microsoft.com/office/powerpoint/2010/main" val="823650508"/>
      </p:ext>
    </p:extLst>
  </p:cSld>
  <p:clrMapOvr>
    <a:masterClrMapping/>
  </p:clrMapOvr>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37093" y="0"/>
            <a:ext cx="6069815" cy="6519672"/>
          </a:xfrm>
          <a:prstGeom prst="rect">
            <a:avLst/>
          </a:prstGeom>
        </p:spPr>
      </p:pic>
      <p:sp>
        <p:nvSpPr>
          <p:cNvPr id="2" name="Text Placeholder 1"/>
          <p:cNvSpPr>
            <a:spLocks noGrp="1"/>
          </p:cNvSpPr>
          <p:nvPr>
            <p:ph type="body" sz="quarter" idx="10"/>
          </p:nvPr>
        </p:nvSpPr>
        <p:spPr/>
        <p:txBody>
          <a:bodyPr/>
          <a:lstStyle/>
          <a:p>
            <a:r>
              <a:rPr lang="en-US" i="1" dirty="0"/>
              <a:t>Joshua Destroys the Giants</a:t>
            </a:r>
            <a:r>
              <a:rPr lang="en-US" dirty="0"/>
              <a:t>, by James Tissot, circa 1899</a:t>
            </a:r>
          </a:p>
        </p:txBody>
      </p:sp>
      <p:sp>
        <p:nvSpPr>
          <p:cNvPr id="3" name="Text Placeholder 2"/>
          <p:cNvSpPr>
            <a:spLocks noGrp="1"/>
          </p:cNvSpPr>
          <p:nvPr>
            <p:ph type="body" sz="quarter" idx="12"/>
          </p:nvPr>
        </p:nvSpPr>
        <p:spPr/>
        <p:txBody>
          <a:bodyPr/>
          <a:lstStyle/>
          <a:p>
            <a:r>
              <a:rPr lang="en-US" dirty="0"/>
              <a:t>23:39</a:t>
            </a:r>
          </a:p>
        </p:txBody>
      </p:sp>
      <p:sp>
        <p:nvSpPr>
          <p:cNvPr id="4" name="Title 3"/>
          <p:cNvSpPr>
            <a:spLocks noGrp="1"/>
          </p:cNvSpPr>
          <p:nvPr>
            <p:ph type="title"/>
          </p:nvPr>
        </p:nvSpPr>
        <p:spPr/>
        <p:txBody>
          <a:bodyPr/>
          <a:lstStyle/>
          <a:p>
            <a:r>
              <a:rPr lang="en-US" dirty="0"/>
              <a:t>Uriah the Hittite: thirty-seven in all</a:t>
            </a:r>
          </a:p>
        </p:txBody>
      </p:sp>
    </p:spTree>
    <p:extLst>
      <p:ext uri="{BB962C8B-B14F-4D97-AF65-F5344CB8AC3E}">
        <p14:creationId xmlns:p14="http://schemas.microsoft.com/office/powerpoint/2010/main" val="88805016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69748"/>
            <a:ext cx="9144000" cy="6318504"/>
          </a:xfrm>
          <a:prstGeom prst="rect">
            <a:avLst/>
          </a:prstGeom>
        </p:spPr>
      </p:pic>
      <p:sp>
        <p:nvSpPr>
          <p:cNvPr id="2" name="Text Placeholder 1"/>
          <p:cNvSpPr>
            <a:spLocks noGrp="1"/>
          </p:cNvSpPr>
          <p:nvPr>
            <p:ph type="body" sz="quarter" idx="10"/>
          </p:nvPr>
        </p:nvSpPr>
        <p:spPr/>
        <p:txBody>
          <a:bodyPr/>
          <a:lstStyle/>
          <a:p>
            <a:r>
              <a:rPr lang="en-US" dirty="0"/>
              <a:t>Sir Harold </a:t>
            </a:r>
            <a:r>
              <a:rPr lang="en-US" dirty="0" err="1"/>
              <a:t>MacMichael</a:t>
            </a:r>
            <a:r>
              <a:rPr lang="en-US" dirty="0"/>
              <a:t> in a courtroom at Beersheba</a:t>
            </a:r>
          </a:p>
        </p:txBody>
      </p:sp>
      <p:sp>
        <p:nvSpPr>
          <p:cNvPr id="3" name="Text Placeholder 2"/>
          <p:cNvSpPr>
            <a:spLocks noGrp="1"/>
          </p:cNvSpPr>
          <p:nvPr>
            <p:ph type="body" sz="quarter" idx="12"/>
          </p:nvPr>
        </p:nvSpPr>
        <p:spPr/>
        <p:txBody>
          <a:bodyPr/>
          <a:lstStyle/>
          <a:p>
            <a:r>
              <a:rPr lang="en-US" dirty="0"/>
              <a:t>23:3</a:t>
            </a:r>
          </a:p>
        </p:txBody>
      </p:sp>
      <p:sp>
        <p:nvSpPr>
          <p:cNvPr id="4" name="Title 3"/>
          <p:cNvSpPr>
            <a:spLocks noGrp="1"/>
          </p:cNvSpPr>
          <p:nvPr>
            <p:ph type="title"/>
          </p:nvPr>
        </p:nvSpPr>
        <p:spPr/>
        <p:txBody>
          <a:bodyPr/>
          <a:lstStyle/>
          <a:p>
            <a:r>
              <a:rPr lang="en-US" dirty="0"/>
              <a:t>The one who rules justly over men, who rules in the fear of God</a:t>
            </a:r>
          </a:p>
        </p:txBody>
      </p:sp>
    </p:spTree>
    <p:extLst>
      <p:ext uri="{BB962C8B-B14F-4D97-AF65-F5344CB8AC3E}">
        <p14:creationId xmlns:p14="http://schemas.microsoft.com/office/powerpoint/2010/main" val="116671890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Citadel of David in Jerusalem’s early morning light (from the north)</a:t>
            </a:r>
          </a:p>
        </p:txBody>
      </p:sp>
      <p:sp>
        <p:nvSpPr>
          <p:cNvPr id="3" name="Text Placeholder 2"/>
          <p:cNvSpPr>
            <a:spLocks noGrp="1"/>
          </p:cNvSpPr>
          <p:nvPr>
            <p:ph type="body" sz="quarter" idx="12"/>
          </p:nvPr>
        </p:nvSpPr>
        <p:spPr/>
        <p:txBody>
          <a:bodyPr/>
          <a:lstStyle/>
          <a:p>
            <a:r>
              <a:rPr lang="en-US" dirty="0"/>
              <a:t>23:4</a:t>
            </a:r>
          </a:p>
        </p:txBody>
      </p:sp>
      <p:sp>
        <p:nvSpPr>
          <p:cNvPr id="4" name="Title 3"/>
          <p:cNvSpPr>
            <a:spLocks noGrp="1"/>
          </p:cNvSpPr>
          <p:nvPr>
            <p:ph type="title"/>
          </p:nvPr>
        </p:nvSpPr>
        <p:spPr/>
        <p:txBody>
          <a:bodyPr/>
          <a:lstStyle/>
          <a:p>
            <a:r>
              <a:rPr lang="en-US" dirty="0"/>
              <a:t>He dawns on them like the light of the morning, when the sun rises on a cloudless morning</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88620"/>
            <a:ext cx="9144000" cy="6080760"/>
          </a:xfrm>
          <a:prstGeom prst="rect">
            <a:avLst/>
          </a:prstGeom>
        </p:spPr>
      </p:pic>
    </p:spTree>
    <p:extLst>
      <p:ext uri="{BB962C8B-B14F-4D97-AF65-F5344CB8AC3E}">
        <p14:creationId xmlns:p14="http://schemas.microsoft.com/office/powerpoint/2010/main" val="103029699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Sunrise at the Western Wall on the Feast of Pentecost</a:t>
            </a:r>
          </a:p>
        </p:txBody>
      </p:sp>
      <p:sp>
        <p:nvSpPr>
          <p:cNvPr id="3" name="Text Placeholder 2"/>
          <p:cNvSpPr>
            <a:spLocks noGrp="1"/>
          </p:cNvSpPr>
          <p:nvPr>
            <p:ph type="body" sz="quarter" idx="12"/>
          </p:nvPr>
        </p:nvSpPr>
        <p:spPr/>
        <p:txBody>
          <a:bodyPr/>
          <a:lstStyle/>
          <a:p>
            <a:r>
              <a:rPr lang="en-US" dirty="0"/>
              <a:t>23:4</a:t>
            </a:r>
          </a:p>
        </p:txBody>
      </p:sp>
      <p:sp>
        <p:nvSpPr>
          <p:cNvPr id="4" name="Title 3"/>
          <p:cNvSpPr>
            <a:spLocks noGrp="1"/>
          </p:cNvSpPr>
          <p:nvPr>
            <p:ph type="title"/>
          </p:nvPr>
        </p:nvSpPr>
        <p:spPr/>
        <p:txBody>
          <a:bodyPr/>
          <a:lstStyle/>
          <a:p>
            <a:r>
              <a:rPr lang="en-US" dirty="0"/>
              <a:t>He dawns on them like the light of the morning, when the sun rises on a cloudless morning</a:t>
            </a:r>
          </a:p>
        </p:txBody>
      </p:sp>
    </p:spTree>
    <p:extLst>
      <p:ext uri="{BB962C8B-B14F-4D97-AF65-F5344CB8AC3E}">
        <p14:creationId xmlns:p14="http://schemas.microsoft.com/office/powerpoint/2010/main" val="66785063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Sunrise over the Mount of Olives and the Old City of Jerusalem</a:t>
            </a:r>
          </a:p>
        </p:txBody>
      </p:sp>
      <p:sp>
        <p:nvSpPr>
          <p:cNvPr id="3" name="Text Placeholder 2"/>
          <p:cNvSpPr>
            <a:spLocks noGrp="1"/>
          </p:cNvSpPr>
          <p:nvPr>
            <p:ph type="body" sz="quarter" idx="12"/>
          </p:nvPr>
        </p:nvSpPr>
        <p:spPr/>
        <p:txBody>
          <a:bodyPr/>
          <a:lstStyle/>
          <a:p>
            <a:r>
              <a:rPr lang="en-US" dirty="0"/>
              <a:t>23:4</a:t>
            </a:r>
          </a:p>
        </p:txBody>
      </p:sp>
      <p:sp>
        <p:nvSpPr>
          <p:cNvPr id="4" name="Title 3"/>
          <p:cNvSpPr>
            <a:spLocks noGrp="1"/>
          </p:cNvSpPr>
          <p:nvPr>
            <p:ph type="title"/>
          </p:nvPr>
        </p:nvSpPr>
        <p:spPr/>
        <p:txBody>
          <a:bodyPr/>
          <a:lstStyle/>
          <a:p>
            <a:r>
              <a:rPr lang="en-US" dirty="0"/>
              <a:t>He dawns on them like the light of the morning, when the sun rises on a cloudless morning</a:t>
            </a:r>
          </a:p>
        </p:txBody>
      </p:sp>
      <p:sp>
        <p:nvSpPr>
          <p:cNvPr id="7" name="TextBox 6"/>
          <p:cNvSpPr txBox="1"/>
          <p:nvPr/>
        </p:nvSpPr>
        <p:spPr>
          <a:xfrm>
            <a:off x="1896533" y="7066844"/>
            <a:ext cx="184731" cy="369332"/>
          </a:xfrm>
          <a:prstGeom prst="rect">
            <a:avLst/>
          </a:prstGeom>
          <a:noFill/>
        </p:spPr>
        <p:txBody>
          <a:bodyPr wrap="none" rtlCol="0">
            <a:spAutoFit/>
          </a:bodyPr>
          <a:lstStyle/>
          <a:p>
            <a:endParaRPr lang="en-US"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88620"/>
            <a:ext cx="9144000" cy="6080760"/>
          </a:xfrm>
          <a:prstGeom prst="rect">
            <a:avLst/>
          </a:prstGeom>
        </p:spPr>
      </p:pic>
    </p:spTree>
    <p:extLst>
      <p:ext uri="{BB962C8B-B14F-4D97-AF65-F5344CB8AC3E}">
        <p14:creationId xmlns:p14="http://schemas.microsoft.com/office/powerpoint/2010/main" val="30521313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Sheep grazing on grass in the Judean wilderness</a:t>
            </a:r>
          </a:p>
        </p:txBody>
      </p:sp>
      <p:sp>
        <p:nvSpPr>
          <p:cNvPr id="3" name="Text Placeholder 2"/>
          <p:cNvSpPr>
            <a:spLocks noGrp="1"/>
          </p:cNvSpPr>
          <p:nvPr>
            <p:ph type="body" sz="quarter" idx="12"/>
          </p:nvPr>
        </p:nvSpPr>
        <p:spPr/>
        <p:txBody>
          <a:bodyPr/>
          <a:lstStyle/>
          <a:p>
            <a:r>
              <a:rPr lang="en-US" dirty="0"/>
              <a:t>23:4</a:t>
            </a:r>
          </a:p>
        </p:txBody>
      </p:sp>
      <p:sp>
        <p:nvSpPr>
          <p:cNvPr id="4" name="Title 3"/>
          <p:cNvSpPr>
            <a:spLocks noGrp="1"/>
          </p:cNvSpPr>
          <p:nvPr>
            <p:ph type="title"/>
          </p:nvPr>
        </p:nvSpPr>
        <p:spPr/>
        <p:txBody>
          <a:bodyPr/>
          <a:lstStyle/>
          <a:p>
            <a:r>
              <a:rPr lang="en-US" dirty="0"/>
              <a:t>Like the tender grass that springs from the earth, through sunshine after rain</a:t>
            </a: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65760"/>
            <a:ext cx="9144000" cy="6126480"/>
          </a:xfrm>
          <a:prstGeom prst="rect">
            <a:avLst/>
          </a:prstGeom>
        </p:spPr>
      </p:pic>
    </p:spTree>
    <p:extLst>
      <p:ext uri="{BB962C8B-B14F-4D97-AF65-F5344CB8AC3E}">
        <p14:creationId xmlns:p14="http://schemas.microsoft.com/office/powerpoint/2010/main" val="123328160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Kris\Documents\Bolen\PCB size\Mark IBEX 2019-pcb\Cultural\Dew on grass, mjb1902271341.jpg"/>
          <p:cNvPicPr>
            <a:picLocks noChangeAspect="1" noChangeArrowheads="1"/>
          </p:cNvPicPr>
          <p:nvPr/>
        </p:nvPicPr>
        <p:blipFill rotWithShape="1">
          <a:blip r:embed="rId3">
            <a:extLst>
              <a:ext uri="{28A0092B-C50C-407E-A947-70E740481C1C}">
                <a14:useLocalDpi xmlns:a14="http://schemas.microsoft.com/office/drawing/2010/main" val="0"/>
              </a:ext>
            </a:extLst>
          </a:blip>
          <a:srcRect r="832"/>
          <a:stretch/>
        </p:blipFill>
        <p:spPr bwMode="auto">
          <a:xfrm>
            <a:off x="0" y="369333"/>
            <a:ext cx="9144000" cy="615034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Grass covered with dew</a:t>
            </a:r>
          </a:p>
        </p:txBody>
      </p:sp>
      <p:sp>
        <p:nvSpPr>
          <p:cNvPr id="3" name="Text Placeholder 2"/>
          <p:cNvSpPr>
            <a:spLocks noGrp="1"/>
          </p:cNvSpPr>
          <p:nvPr>
            <p:ph type="body" sz="quarter" idx="12"/>
          </p:nvPr>
        </p:nvSpPr>
        <p:spPr/>
        <p:txBody>
          <a:bodyPr/>
          <a:lstStyle/>
          <a:p>
            <a:r>
              <a:rPr lang="en-US" dirty="0"/>
              <a:t>23:4</a:t>
            </a:r>
          </a:p>
        </p:txBody>
      </p:sp>
      <p:sp>
        <p:nvSpPr>
          <p:cNvPr id="4" name="Title 3"/>
          <p:cNvSpPr>
            <a:spLocks noGrp="1"/>
          </p:cNvSpPr>
          <p:nvPr>
            <p:ph type="title"/>
          </p:nvPr>
        </p:nvSpPr>
        <p:spPr/>
        <p:txBody>
          <a:bodyPr/>
          <a:lstStyle/>
          <a:p>
            <a:r>
              <a:rPr lang="en-US" dirty="0"/>
              <a:t>Like the tender grass that springs from the earth, through sunshine after rain</a:t>
            </a:r>
          </a:p>
        </p:txBody>
      </p:sp>
    </p:spTree>
    <p:extLst>
      <p:ext uri="{BB962C8B-B14F-4D97-AF65-F5344CB8AC3E}">
        <p14:creationId xmlns:p14="http://schemas.microsoft.com/office/powerpoint/2010/main" val="104453350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63724" y="0"/>
            <a:ext cx="4416552" cy="6858000"/>
          </a:xfrm>
          <a:prstGeom prst="rect">
            <a:avLst/>
          </a:prstGeom>
        </p:spPr>
      </p:pic>
      <p:sp>
        <p:nvSpPr>
          <p:cNvPr id="2" name="Text Placeholder 1"/>
          <p:cNvSpPr>
            <a:spLocks noGrp="1"/>
          </p:cNvSpPr>
          <p:nvPr>
            <p:ph type="body" sz="quarter" idx="10"/>
          </p:nvPr>
        </p:nvSpPr>
        <p:spPr/>
        <p:txBody>
          <a:bodyPr/>
          <a:lstStyle/>
          <a:p>
            <a:r>
              <a:rPr lang="en-US" dirty="0"/>
              <a:t>Large quaking grass on Mount Zion</a:t>
            </a:r>
          </a:p>
        </p:txBody>
      </p:sp>
      <p:sp>
        <p:nvSpPr>
          <p:cNvPr id="3" name="Text Placeholder 2"/>
          <p:cNvSpPr>
            <a:spLocks noGrp="1"/>
          </p:cNvSpPr>
          <p:nvPr>
            <p:ph type="body" sz="quarter" idx="12"/>
          </p:nvPr>
        </p:nvSpPr>
        <p:spPr/>
        <p:txBody>
          <a:bodyPr/>
          <a:lstStyle/>
          <a:p>
            <a:r>
              <a:rPr lang="en-US" dirty="0"/>
              <a:t>23:4</a:t>
            </a:r>
          </a:p>
        </p:txBody>
      </p:sp>
      <p:sp>
        <p:nvSpPr>
          <p:cNvPr id="4" name="Title 3"/>
          <p:cNvSpPr>
            <a:spLocks noGrp="1"/>
          </p:cNvSpPr>
          <p:nvPr>
            <p:ph type="title"/>
          </p:nvPr>
        </p:nvSpPr>
        <p:spPr/>
        <p:txBody>
          <a:bodyPr/>
          <a:lstStyle/>
          <a:p>
            <a:r>
              <a:rPr lang="en-US" dirty="0"/>
              <a:t>Like the tender grass that springs from the earth, through sunshine after rain</a:t>
            </a:r>
          </a:p>
        </p:txBody>
      </p:sp>
    </p:spTree>
    <p:extLst>
      <p:ext uri="{BB962C8B-B14F-4D97-AF65-F5344CB8AC3E}">
        <p14:creationId xmlns:p14="http://schemas.microsoft.com/office/powerpoint/2010/main" val="53673194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Storm and rainbow over the Dead Sea</a:t>
            </a:r>
          </a:p>
        </p:txBody>
      </p:sp>
      <p:sp>
        <p:nvSpPr>
          <p:cNvPr id="3" name="Text Placeholder 2"/>
          <p:cNvSpPr>
            <a:spLocks noGrp="1"/>
          </p:cNvSpPr>
          <p:nvPr>
            <p:ph type="body" sz="quarter" idx="12"/>
          </p:nvPr>
        </p:nvSpPr>
        <p:spPr/>
        <p:txBody>
          <a:bodyPr/>
          <a:lstStyle/>
          <a:p>
            <a:r>
              <a:rPr lang="en-US" dirty="0"/>
              <a:t>23:4</a:t>
            </a:r>
          </a:p>
        </p:txBody>
      </p:sp>
      <p:sp>
        <p:nvSpPr>
          <p:cNvPr id="4" name="Title 3"/>
          <p:cNvSpPr>
            <a:spLocks noGrp="1"/>
          </p:cNvSpPr>
          <p:nvPr>
            <p:ph type="title"/>
          </p:nvPr>
        </p:nvSpPr>
        <p:spPr/>
        <p:txBody>
          <a:bodyPr/>
          <a:lstStyle/>
          <a:p>
            <a:r>
              <a:rPr lang="en-US" dirty="0"/>
              <a:t>Like the tender grass that springs from the earth, through sunshine after rain</a:t>
            </a:r>
          </a:p>
        </p:txBody>
      </p:sp>
    </p:spTree>
    <p:extLst>
      <p:ext uri="{BB962C8B-B14F-4D97-AF65-F5344CB8AC3E}">
        <p14:creationId xmlns:p14="http://schemas.microsoft.com/office/powerpoint/2010/main" val="78021333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“City of David” sign</a:t>
            </a:r>
          </a:p>
        </p:txBody>
      </p:sp>
      <p:sp>
        <p:nvSpPr>
          <p:cNvPr id="3" name="Text Placeholder 2"/>
          <p:cNvSpPr>
            <a:spLocks noGrp="1"/>
          </p:cNvSpPr>
          <p:nvPr>
            <p:ph type="body" sz="quarter" idx="12"/>
          </p:nvPr>
        </p:nvSpPr>
        <p:spPr/>
        <p:txBody>
          <a:bodyPr/>
          <a:lstStyle/>
          <a:p>
            <a:r>
              <a:rPr lang="en-US" dirty="0"/>
              <a:t>23:5</a:t>
            </a:r>
          </a:p>
        </p:txBody>
      </p:sp>
      <p:sp>
        <p:nvSpPr>
          <p:cNvPr id="4" name="Title 3"/>
          <p:cNvSpPr>
            <a:spLocks noGrp="1"/>
          </p:cNvSpPr>
          <p:nvPr>
            <p:ph type="title"/>
          </p:nvPr>
        </p:nvSpPr>
        <p:spPr/>
        <p:txBody>
          <a:bodyPr/>
          <a:lstStyle/>
          <a:p>
            <a:r>
              <a:rPr lang="en-US" dirty="0"/>
              <a:t>For my house stands firm with God; He has made an everlasting covenant with me</a:t>
            </a:r>
          </a:p>
        </p:txBody>
      </p:sp>
      <p:pic>
        <p:nvPicPr>
          <p:cNvPr id="5" name="Picture 4" descr="City of David sign, tb051908123.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65760"/>
            <a:ext cx="9144000" cy="6126480"/>
          </a:xfrm>
          <a:prstGeom prst="rect">
            <a:avLst/>
          </a:prstGeom>
        </p:spPr>
      </p:pic>
    </p:spTree>
    <p:extLst>
      <p:ext uri="{BB962C8B-B14F-4D97-AF65-F5344CB8AC3E}">
        <p14:creationId xmlns:p14="http://schemas.microsoft.com/office/powerpoint/2010/main" val="53341502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“Jesse Street” sign in Jerusalem</a:t>
            </a:r>
          </a:p>
        </p:txBody>
      </p:sp>
      <p:sp>
        <p:nvSpPr>
          <p:cNvPr id="3" name="Text Placeholder 2"/>
          <p:cNvSpPr>
            <a:spLocks noGrp="1"/>
          </p:cNvSpPr>
          <p:nvPr>
            <p:ph type="body" sz="quarter" idx="12"/>
          </p:nvPr>
        </p:nvSpPr>
        <p:spPr/>
        <p:txBody>
          <a:bodyPr/>
          <a:lstStyle/>
          <a:p>
            <a:r>
              <a:rPr lang="en-US" dirty="0"/>
              <a:t>23:1</a:t>
            </a:r>
          </a:p>
        </p:txBody>
      </p:sp>
      <p:sp>
        <p:nvSpPr>
          <p:cNvPr id="4" name="Title 3"/>
          <p:cNvSpPr>
            <a:spLocks noGrp="1"/>
          </p:cNvSpPr>
          <p:nvPr>
            <p:ph type="title"/>
          </p:nvPr>
        </p:nvSpPr>
        <p:spPr/>
        <p:txBody>
          <a:bodyPr/>
          <a:lstStyle/>
          <a:p>
            <a:r>
              <a:rPr lang="en-US" dirty="0"/>
              <a:t>This is the declaration of David, the son of Jesse</a:t>
            </a:r>
          </a:p>
        </p:txBody>
      </p:sp>
      <p:pic>
        <p:nvPicPr>
          <p:cNvPr id="8" name="Picture 7">
            <a:extLst>
              <a:ext uri="{FF2B5EF4-FFF2-40B4-BE49-F238E27FC236}">
                <a16:creationId xmlns:a16="http://schemas.microsoft.com/office/drawing/2014/main" id="{5B77DC80-C0F7-4A29-9464-0EDAF386A3A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79476"/>
            <a:ext cx="9144000" cy="6099048"/>
          </a:xfrm>
          <a:prstGeom prst="rect">
            <a:avLst/>
          </a:prstGeom>
        </p:spPr>
      </p:pic>
    </p:spTree>
    <p:extLst>
      <p:ext uri="{BB962C8B-B14F-4D97-AF65-F5344CB8AC3E}">
        <p14:creationId xmlns:p14="http://schemas.microsoft.com/office/powerpoint/2010/main" val="384767758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Tel Dan Inscription, Aramaic inscription with the earliest known mention of David, circa 830 BC</a:t>
            </a:r>
          </a:p>
        </p:txBody>
      </p:sp>
      <p:sp>
        <p:nvSpPr>
          <p:cNvPr id="3" name="Text Placeholder 2"/>
          <p:cNvSpPr>
            <a:spLocks noGrp="1"/>
          </p:cNvSpPr>
          <p:nvPr>
            <p:ph type="body" sz="quarter" idx="12"/>
          </p:nvPr>
        </p:nvSpPr>
        <p:spPr/>
        <p:txBody>
          <a:bodyPr/>
          <a:lstStyle/>
          <a:p>
            <a:r>
              <a:rPr lang="en-US" dirty="0"/>
              <a:t>23:5</a:t>
            </a:r>
          </a:p>
        </p:txBody>
      </p:sp>
      <p:sp>
        <p:nvSpPr>
          <p:cNvPr id="4" name="Title 3"/>
          <p:cNvSpPr>
            <a:spLocks noGrp="1"/>
          </p:cNvSpPr>
          <p:nvPr>
            <p:ph type="title"/>
          </p:nvPr>
        </p:nvSpPr>
        <p:spPr/>
        <p:txBody>
          <a:bodyPr/>
          <a:lstStyle/>
          <a:p>
            <a:r>
              <a:rPr lang="en-US" dirty="0"/>
              <a:t>For my house stands firm with God; He has made an everlasting covenant with me</a:t>
            </a:r>
          </a:p>
        </p:txBody>
      </p:sp>
      <p:pic>
        <p:nvPicPr>
          <p:cNvPr id="2050" name="Picture 2" descr="C:\Users\Kris\Documents\Bolen\PCB size\Israel Museum-pcb\Iron Age Inscriptions\Tel Dan, Aramaic basalt stele fragments mentioning David, 9th c BC, adr1806199416.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88938"/>
            <a:ext cx="9144000" cy="60801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1795162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1" name="Picture 3" descr="C:\Users\Kris\Documents\Bolen\PCB size\Louvre-pcb\Levant\Mesha Stela celebrating victory over dynasty of Omri king of Israel, basalt, from Diban, ca 810 BC, tb0927194247.jpg"/>
          <p:cNvPicPr>
            <a:picLocks noChangeAspect="1" noChangeArrowheads="1"/>
          </p:cNvPicPr>
          <p:nvPr/>
        </p:nvPicPr>
        <p:blipFill rotWithShape="1">
          <a:blip r:embed="rId3">
            <a:extLst>
              <a:ext uri="{28A0092B-C50C-407E-A947-70E740481C1C}">
                <a14:useLocalDpi xmlns:a14="http://schemas.microsoft.com/office/drawing/2010/main" val="0"/>
              </a:ext>
            </a:extLst>
          </a:blip>
          <a:srcRect b="833"/>
          <a:stretch/>
        </p:blipFill>
        <p:spPr bwMode="auto">
          <a:xfrm>
            <a:off x="2456260" y="57150"/>
            <a:ext cx="4231481" cy="680085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Mesha Stele, also called the Moabite Stone, from </a:t>
            </a:r>
            <a:r>
              <a:rPr lang="en-US" dirty="0" err="1"/>
              <a:t>Dhiban</a:t>
            </a:r>
            <a:r>
              <a:rPr lang="en-US" dirty="0"/>
              <a:t>, circa 820 BC</a:t>
            </a:r>
          </a:p>
        </p:txBody>
      </p:sp>
      <p:sp>
        <p:nvSpPr>
          <p:cNvPr id="3" name="Text Placeholder 2"/>
          <p:cNvSpPr>
            <a:spLocks noGrp="1"/>
          </p:cNvSpPr>
          <p:nvPr>
            <p:ph type="body" sz="quarter" idx="12"/>
          </p:nvPr>
        </p:nvSpPr>
        <p:spPr/>
        <p:txBody>
          <a:bodyPr/>
          <a:lstStyle/>
          <a:p>
            <a:r>
              <a:rPr lang="en-US" dirty="0"/>
              <a:t>23:5</a:t>
            </a:r>
          </a:p>
        </p:txBody>
      </p:sp>
      <p:sp>
        <p:nvSpPr>
          <p:cNvPr id="4" name="Title 3"/>
          <p:cNvSpPr>
            <a:spLocks noGrp="1"/>
          </p:cNvSpPr>
          <p:nvPr>
            <p:ph type="title"/>
          </p:nvPr>
        </p:nvSpPr>
        <p:spPr/>
        <p:txBody>
          <a:bodyPr/>
          <a:lstStyle/>
          <a:p>
            <a:r>
              <a:rPr lang="en-US" dirty="0"/>
              <a:t>For my house stands firm with God; He has made an everlasting covenant with me</a:t>
            </a:r>
          </a:p>
        </p:txBody>
      </p:sp>
    </p:spTree>
    <p:extLst>
      <p:ext uri="{BB962C8B-B14F-4D97-AF65-F5344CB8AC3E}">
        <p14:creationId xmlns:p14="http://schemas.microsoft.com/office/powerpoint/2010/main" val="191903801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p:cNvGrpSpPr/>
          <p:nvPr/>
        </p:nvGrpSpPr>
        <p:grpSpPr>
          <a:xfrm>
            <a:off x="1275874" y="0"/>
            <a:ext cx="6592252" cy="6858000"/>
            <a:chOff x="1275874" y="0"/>
            <a:chExt cx="6592252" cy="6858000"/>
          </a:xfrm>
        </p:grpSpPr>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75874" y="0"/>
              <a:ext cx="6592252" cy="6858000"/>
            </a:xfrm>
            <a:prstGeom prst="rect">
              <a:avLst/>
            </a:prstGeom>
          </p:spPr>
        </p:pic>
        <p:sp>
          <p:nvSpPr>
            <p:cNvPr id="9" name="Rectangle 8"/>
            <p:cNvSpPr/>
            <p:nvPr/>
          </p:nvSpPr>
          <p:spPr>
            <a:xfrm>
              <a:off x="2439988" y="1319866"/>
              <a:ext cx="571500" cy="267634"/>
            </a:xfrm>
            <a:prstGeom prst="rect">
              <a:avLst/>
            </a:prstGeom>
            <a:noFill/>
            <a:ln w="19050">
              <a:solidFill>
                <a:srgbClr val="FE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2287588" y="6102040"/>
              <a:ext cx="571500" cy="267634"/>
            </a:xfrm>
            <a:prstGeom prst="rect">
              <a:avLst/>
            </a:prstGeom>
            <a:noFill/>
            <a:ln w="19050">
              <a:solidFill>
                <a:srgbClr val="FE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Text Placeholder 1"/>
          <p:cNvSpPr>
            <a:spLocks noGrp="1"/>
          </p:cNvSpPr>
          <p:nvPr>
            <p:ph type="body" sz="quarter" idx="10"/>
          </p:nvPr>
        </p:nvSpPr>
        <p:spPr/>
        <p:txBody>
          <a:bodyPr/>
          <a:lstStyle/>
          <a:p>
            <a:r>
              <a:rPr lang="en-US" dirty="0"/>
              <a:t>Mesha Stele, also known as the Moabite Stone, circa 820 BC</a:t>
            </a:r>
          </a:p>
        </p:txBody>
      </p:sp>
      <p:sp>
        <p:nvSpPr>
          <p:cNvPr id="3" name="Text Placeholder 2"/>
          <p:cNvSpPr>
            <a:spLocks noGrp="1"/>
          </p:cNvSpPr>
          <p:nvPr>
            <p:ph type="body" sz="quarter" idx="12"/>
          </p:nvPr>
        </p:nvSpPr>
        <p:spPr/>
        <p:txBody>
          <a:bodyPr/>
          <a:lstStyle/>
          <a:p>
            <a:r>
              <a:rPr lang="en-US" dirty="0"/>
              <a:t>23:5</a:t>
            </a:r>
          </a:p>
        </p:txBody>
      </p:sp>
      <p:sp>
        <p:nvSpPr>
          <p:cNvPr id="4" name="Title 3"/>
          <p:cNvSpPr>
            <a:spLocks noGrp="1"/>
          </p:cNvSpPr>
          <p:nvPr>
            <p:ph type="title"/>
          </p:nvPr>
        </p:nvSpPr>
        <p:spPr/>
        <p:txBody>
          <a:bodyPr/>
          <a:lstStyle/>
          <a:p>
            <a:r>
              <a:rPr lang="en-US" dirty="0"/>
              <a:t>For my house stands firm with God; He has made an everlasting covenant with me</a:t>
            </a:r>
          </a:p>
        </p:txBody>
      </p:sp>
    </p:spTree>
    <p:extLst>
      <p:ext uri="{BB962C8B-B14F-4D97-AF65-F5344CB8AC3E}">
        <p14:creationId xmlns:p14="http://schemas.microsoft.com/office/powerpoint/2010/main" val="62796318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Burning oil lamp</a:t>
            </a:r>
          </a:p>
        </p:txBody>
      </p:sp>
      <p:sp>
        <p:nvSpPr>
          <p:cNvPr id="3" name="Text Placeholder 2"/>
          <p:cNvSpPr>
            <a:spLocks noGrp="1"/>
          </p:cNvSpPr>
          <p:nvPr>
            <p:ph type="body" sz="quarter" idx="12"/>
          </p:nvPr>
        </p:nvSpPr>
        <p:spPr/>
        <p:txBody>
          <a:bodyPr/>
          <a:lstStyle/>
          <a:p>
            <a:r>
              <a:rPr lang="en-US" dirty="0"/>
              <a:t>23:5</a:t>
            </a:r>
          </a:p>
        </p:txBody>
      </p:sp>
      <p:sp>
        <p:nvSpPr>
          <p:cNvPr id="4" name="Title 3"/>
          <p:cNvSpPr>
            <a:spLocks noGrp="1"/>
          </p:cNvSpPr>
          <p:nvPr>
            <p:ph type="title"/>
          </p:nvPr>
        </p:nvSpPr>
        <p:spPr/>
        <p:txBody>
          <a:bodyPr/>
          <a:lstStyle/>
          <a:p>
            <a:r>
              <a:rPr lang="en-US" dirty="0"/>
              <a:t>For my house stands firm with God; He has made an everlasting covenant with me</a:t>
            </a:r>
          </a:p>
        </p:txBody>
      </p:sp>
      <p:pic>
        <p:nvPicPr>
          <p:cNvPr id="5" name="Picture 4" descr="Nazareth Village oil lamp, adr0807091941.jpg"/>
          <p:cNvPicPr>
            <a:picLocks noChangeAspect="1"/>
          </p:cNvPicPr>
          <p:nvPr/>
        </p:nvPicPr>
        <p:blipFill rotWithShape="1">
          <a:blip r:embed="rId3" cstate="print">
            <a:extLst>
              <a:ext uri="{28A0092B-C50C-407E-A947-70E740481C1C}">
                <a14:useLocalDpi xmlns:a14="http://schemas.microsoft.com/office/drawing/2010/main" val="0"/>
              </a:ext>
            </a:extLst>
          </a:blip>
          <a:srcRect b="4916"/>
          <a:stretch/>
        </p:blipFill>
        <p:spPr>
          <a:xfrm>
            <a:off x="-4841" y="535007"/>
            <a:ext cx="9153682" cy="5787987"/>
          </a:xfrm>
          <a:prstGeom prst="rect">
            <a:avLst/>
          </a:prstGeom>
        </p:spPr>
      </p:pic>
    </p:spTree>
    <p:extLst>
      <p:ext uri="{BB962C8B-B14F-4D97-AF65-F5344CB8AC3E}">
        <p14:creationId xmlns:p14="http://schemas.microsoft.com/office/powerpoint/2010/main" val="46970572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Thistles growing in a </a:t>
            </a:r>
            <a:r>
              <a:rPr lang="en-US" dirty="0" err="1"/>
              <a:t>wheatfield</a:t>
            </a:r>
            <a:r>
              <a:rPr lang="en-US" dirty="0"/>
              <a:t> near Mount Tabor</a:t>
            </a:r>
          </a:p>
        </p:txBody>
      </p:sp>
      <p:sp>
        <p:nvSpPr>
          <p:cNvPr id="3" name="Text Placeholder 2"/>
          <p:cNvSpPr>
            <a:spLocks noGrp="1"/>
          </p:cNvSpPr>
          <p:nvPr>
            <p:ph type="body" sz="quarter" idx="12"/>
          </p:nvPr>
        </p:nvSpPr>
        <p:spPr/>
        <p:txBody>
          <a:bodyPr/>
          <a:lstStyle/>
          <a:p>
            <a:r>
              <a:rPr lang="en-US"/>
              <a:t>23:6</a:t>
            </a:r>
          </a:p>
        </p:txBody>
      </p:sp>
      <p:sp>
        <p:nvSpPr>
          <p:cNvPr id="4" name="Title 3"/>
          <p:cNvSpPr>
            <a:spLocks noGrp="1"/>
          </p:cNvSpPr>
          <p:nvPr>
            <p:ph type="title"/>
          </p:nvPr>
        </p:nvSpPr>
        <p:spPr/>
        <p:txBody>
          <a:bodyPr/>
          <a:lstStyle/>
          <a:p>
            <a:r>
              <a:rPr lang="en-US" dirty="0"/>
              <a:t>But the worthless men will be thrust away like thorns, for they cannot be grasped with the hand</a:t>
            </a:r>
          </a:p>
        </p:txBody>
      </p:sp>
    </p:spTree>
    <p:extLst>
      <p:ext uri="{BB962C8B-B14F-4D97-AF65-F5344CB8AC3E}">
        <p14:creationId xmlns:p14="http://schemas.microsoft.com/office/powerpoint/2010/main" val="142896005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3" cstate="print">
            <a:extLst>
              <a:ext uri="{28A0092B-C50C-407E-A947-70E740481C1C}">
                <a14:useLocalDpi xmlns:a14="http://schemas.microsoft.com/office/drawing/2010/main" val="0"/>
              </a:ext>
            </a:extLst>
          </a:blip>
          <a:srcRect r="8852"/>
          <a:stretch/>
        </p:blipFill>
        <p:spPr>
          <a:xfrm>
            <a:off x="1" y="220133"/>
            <a:ext cx="9144000" cy="6637867"/>
          </a:xfrm>
          <a:prstGeom prst="rect">
            <a:avLst/>
          </a:prstGeom>
        </p:spPr>
      </p:pic>
      <p:sp>
        <p:nvSpPr>
          <p:cNvPr id="2" name="Text Placeholder 1"/>
          <p:cNvSpPr>
            <a:spLocks noGrp="1"/>
          </p:cNvSpPr>
          <p:nvPr>
            <p:ph type="body" sz="quarter" idx="10"/>
          </p:nvPr>
        </p:nvSpPr>
        <p:spPr/>
        <p:txBody>
          <a:bodyPr/>
          <a:lstStyle/>
          <a:p>
            <a:r>
              <a:rPr lang="en-US" dirty="0"/>
              <a:t>Common thistle at </a:t>
            </a:r>
            <a:r>
              <a:rPr lang="en-US" dirty="0" err="1"/>
              <a:t>Neot</a:t>
            </a:r>
            <a:r>
              <a:rPr lang="en-US" dirty="0"/>
              <a:t> </a:t>
            </a:r>
            <a:r>
              <a:rPr lang="en-US" dirty="0" err="1"/>
              <a:t>Kedumim</a:t>
            </a:r>
            <a:endParaRPr lang="en-US" dirty="0"/>
          </a:p>
        </p:txBody>
      </p:sp>
      <p:sp>
        <p:nvSpPr>
          <p:cNvPr id="3" name="Text Placeholder 2"/>
          <p:cNvSpPr>
            <a:spLocks noGrp="1"/>
          </p:cNvSpPr>
          <p:nvPr>
            <p:ph type="body" sz="quarter" idx="12"/>
          </p:nvPr>
        </p:nvSpPr>
        <p:spPr/>
        <p:txBody>
          <a:bodyPr/>
          <a:lstStyle/>
          <a:p>
            <a:r>
              <a:rPr lang="en-US"/>
              <a:t>23:6</a:t>
            </a:r>
          </a:p>
        </p:txBody>
      </p:sp>
      <p:sp>
        <p:nvSpPr>
          <p:cNvPr id="4" name="Title 3"/>
          <p:cNvSpPr>
            <a:spLocks noGrp="1"/>
          </p:cNvSpPr>
          <p:nvPr>
            <p:ph type="title"/>
          </p:nvPr>
        </p:nvSpPr>
        <p:spPr/>
        <p:txBody>
          <a:bodyPr/>
          <a:lstStyle/>
          <a:p>
            <a:r>
              <a:rPr lang="en-US" dirty="0"/>
              <a:t>But the worthless men will be thrust away like thorns, for they cannot be grasped with the hand</a:t>
            </a:r>
          </a:p>
        </p:txBody>
      </p:sp>
    </p:spTree>
    <p:extLst>
      <p:ext uri="{BB962C8B-B14F-4D97-AF65-F5344CB8AC3E}">
        <p14:creationId xmlns:p14="http://schemas.microsoft.com/office/powerpoint/2010/main" val="181939431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Spotted golden thistle at </a:t>
            </a:r>
            <a:r>
              <a:rPr lang="en-US" dirty="0" err="1"/>
              <a:t>Neot</a:t>
            </a:r>
            <a:r>
              <a:rPr lang="en-US" dirty="0"/>
              <a:t> </a:t>
            </a:r>
            <a:r>
              <a:rPr lang="en-US" dirty="0" err="1"/>
              <a:t>Kedumim</a:t>
            </a:r>
            <a:endParaRPr lang="en-US" dirty="0"/>
          </a:p>
        </p:txBody>
      </p:sp>
      <p:sp>
        <p:nvSpPr>
          <p:cNvPr id="3" name="Text Placeholder 2"/>
          <p:cNvSpPr>
            <a:spLocks noGrp="1"/>
          </p:cNvSpPr>
          <p:nvPr>
            <p:ph type="body" sz="quarter" idx="12"/>
          </p:nvPr>
        </p:nvSpPr>
        <p:spPr/>
        <p:txBody>
          <a:bodyPr/>
          <a:lstStyle/>
          <a:p>
            <a:r>
              <a:rPr lang="en-US"/>
              <a:t>23:6</a:t>
            </a:r>
          </a:p>
        </p:txBody>
      </p:sp>
      <p:sp>
        <p:nvSpPr>
          <p:cNvPr id="4" name="Title 3"/>
          <p:cNvSpPr>
            <a:spLocks noGrp="1"/>
          </p:cNvSpPr>
          <p:nvPr>
            <p:ph type="title"/>
          </p:nvPr>
        </p:nvSpPr>
        <p:spPr/>
        <p:txBody>
          <a:bodyPr/>
          <a:lstStyle/>
          <a:p>
            <a:r>
              <a:rPr lang="en-US" dirty="0"/>
              <a:t>But the worthless men will be thrust away like thorns, for they cannot be grasped with the hand</a:t>
            </a:r>
          </a:p>
        </p:txBody>
      </p:sp>
    </p:spTree>
    <p:extLst>
      <p:ext uri="{BB962C8B-B14F-4D97-AF65-F5344CB8AC3E}">
        <p14:creationId xmlns:p14="http://schemas.microsoft.com/office/powerpoint/2010/main" val="196437809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l="14286" t="14286"/>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Thorns being dug out of a field, circa 1910</a:t>
            </a:r>
          </a:p>
        </p:txBody>
      </p:sp>
      <p:sp>
        <p:nvSpPr>
          <p:cNvPr id="3" name="Text Placeholder 2"/>
          <p:cNvSpPr>
            <a:spLocks noGrp="1"/>
          </p:cNvSpPr>
          <p:nvPr>
            <p:ph type="body" sz="quarter" idx="12"/>
          </p:nvPr>
        </p:nvSpPr>
        <p:spPr/>
        <p:txBody>
          <a:bodyPr/>
          <a:lstStyle/>
          <a:p>
            <a:r>
              <a:rPr lang="en-US" dirty="0"/>
              <a:t>23:7</a:t>
            </a:r>
          </a:p>
        </p:txBody>
      </p:sp>
      <p:sp>
        <p:nvSpPr>
          <p:cNvPr id="4" name="Title 3"/>
          <p:cNvSpPr>
            <a:spLocks noGrp="1"/>
          </p:cNvSpPr>
          <p:nvPr>
            <p:ph type="title"/>
          </p:nvPr>
        </p:nvSpPr>
        <p:spPr/>
        <p:txBody>
          <a:bodyPr/>
          <a:lstStyle/>
          <a:p>
            <a:r>
              <a:rPr lang="en-US" dirty="0"/>
              <a:t>But the man that touches them must be armed with iron and the shaft of a spear</a:t>
            </a:r>
          </a:p>
        </p:txBody>
      </p:sp>
    </p:spTree>
    <p:extLst>
      <p:ext uri="{BB962C8B-B14F-4D97-AF65-F5344CB8AC3E}">
        <p14:creationId xmlns:p14="http://schemas.microsoft.com/office/powerpoint/2010/main" val="206615297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Needle, knives, and a scythe, bronze, from </a:t>
            </a:r>
            <a:r>
              <a:rPr lang="en-US" dirty="0" err="1"/>
              <a:t>Lorestan</a:t>
            </a:r>
            <a:r>
              <a:rPr lang="en-US" dirty="0"/>
              <a:t>, 1st millennium BC</a:t>
            </a:r>
          </a:p>
        </p:txBody>
      </p:sp>
      <p:sp>
        <p:nvSpPr>
          <p:cNvPr id="3" name="Text Placeholder 2"/>
          <p:cNvSpPr>
            <a:spLocks noGrp="1"/>
          </p:cNvSpPr>
          <p:nvPr>
            <p:ph type="body" sz="quarter" idx="12"/>
          </p:nvPr>
        </p:nvSpPr>
        <p:spPr/>
        <p:txBody>
          <a:bodyPr/>
          <a:lstStyle/>
          <a:p>
            <a:r>
              <a:rPr lang="en-US" dirty="0"/>
              <a:t>23:7</a:t>
            </a:r>
          </a:p>
        </p:txBody>
      </p:sp>
      <p:sp>
        <p:nvSpPr>
          <p:cNvPr id="4" name="Title 3"/>
          <p:cNvSpPr>
            <a:spLocks noGrp="1"/>
          </p:cNvSpPr>
          <p:nvPr>
            <p:ph type="title"/>
          </p:nvPr>
        </p:nvSpPr>
        <p:spPr/>
        <p:txBody>
          <a:bodyPr/>
          <a:lstStyle/>
          <a:p>
            <a:r>
              <a:rPr lang="en-US" dirty="0"/>
              <a:t>But the man that touches them must be armed with iron and the shaft of a spear</a:t>
            </a:r>
          </a:p>
        </p:txBody>
      </p:sp>
      <p:pic>
        <p:nvPicPr>
          <p:cNvPr id="5122" name="Picture 2" descr="C:\Users\Kris\Documents\Bolen\PCB size\19 Persia-pcb\National Museum of Iran\Needle, knives, and scythe, bronze, from Lorestan, 1st millennium BC, tb0514183950.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735013"/>
            <a:ext cx="9144000" cy="538638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4987429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Iron sword from the Garrison Quarters in Persepolis, 559–331 BC</a:t>
            </a:r>
          </a:p>
        </p:txBody>
      </p:sp>
      <p:sp>
        <p:nvSpPr>
          <p:cNvPr id="3" name="Text Placeholder 2"/>
          <p:cNvSpPr>
            <a:spLocks noGrp="1"/>
          </p:cNvSpPr>
          <p:nvPr>
            <p:ph type="body" sz="quarter" idx="12"/>
          </p:nvPr>
        </p:nvSpPr>
        <p:spPr/>
        <p:txBody>
          <a:bodyPr/>
          <a:lstStyle/>
          <a:p>
            <a:r>
              <a:rPr lang="en-US" dirty="0"/>
              <a:t>23:7</a:t>
            </a:r>
          </a:p>
        </p:txBody>
      </p:sp>
      <p:sp>
        <p:nvSpPr>
          <p:cNvPr id="4" name="Title 3"/>
          <p:cNvSpPr>
            <a:spLocks noGrp="1"/>
          </p:cNvSpPr>
          <p:nvPr>
            <p:ph type="title"/>
          </p:nvPr>
        </p:nvSpPr>
        <p:spPr/>
        <p:txBody>
          <a:bodyPr/>
          <a:lstStyle/>
          <a:p>
            <a:r>
              <a:rPr lang="en-US" dirty="0"/>
              <a:t>But the man that touches them must be armed with iron and the shaft of a spear</a:t>
            </a:r>
          </a:p>
        </p:txBody>
      </p:sp>
      <p:pic>
        <p:nvPicPr>
          <p:cNvPr id="7" name="Picture 6">
            <a:extLst>
              <a:ext uri="{FF2B5EF4-FFF2-40B4-BE49-F238E27FC236}">
                <a16:creationId xmlns:a16="http://schemas.microsoft.com/office/drawing/2014/main" id="{91332CFB-F6F1-466A-A533-EAC89E6973C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499616"/>
            <a:ext cx="9144000" cy="3858768"/>
          </a:xfrm>
          <a:prstGeom prst="rect">
            <a:avLst/>
          </a:prstGeom>
        </p:spPr>
      </p:pic>
    </p:spTree>
    <p:extLst>
      <p:ext uri="{BB962C8B-B14F-4D97-AF65-F5344CB8AC3E}">
        <p14:creationId xmlns:p14="http://schemas.microsoft.com/office/powerpoint/2010/main" val="97695760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C:\Users\Kris\Documents\Bolen\Rijksmuseum van Oudheden\Ancient Egypt\Saqqara, General Horemheb awarded gold collars for military victories, honor, reward, 18th dynasty, adr1805205628.jpg"/>
          <p:cNvPicPr>
            <a:picLocks noChangeAspect="1" noChangeArrowheads="1"/>
          </p:cNvPicPr>
          <p:nvPr/>
        </p:nvPicPr>
        <p:blipFill rotWithShape="1">
          <a:blip r:embed="rId3">
            <a:extLst>
              <a:ext uri="{28A0092B-C50C-407E-A947-70E740481C1C}">
                <a14:useLocalDpi xmlns:a14="http://schemas.microsoft.com/office/drawing/2010/main" val="0"/>
              </a:ext>
            </a:extLst>
          </a:blip>
          <a:srcRect t="16631" b="10214"/>
          <a:stretch/>
        </p:blipFill>
        <p:spPr bwMode="auto">
          <a:xfrm>
            <a:off x="0" y="152400"/>
            <a:ext cx="9144000" cy="651510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General Horemheb awarded with gold collars for military victories, from Saqqara, circa 1320 BC</a:t>
            </a:r>
          </a:p>
        </p:txBody>
      </p:sp>
      <p:sp>
        <p:nvSpPr>
          <p:cNvPr id="3" name="Text Placeholder 2"/>
          <p:cNvSpPr>
            <a:spLocks noGrp="1"/>
          </p:cNvSpPr>
          <p:nvPr>
            <p:ph type="body" sz="quarter" idx="12"/>
          </p:nvPr>
        </p:nvSpPr>
        <p:spPr/>
        <p:txBody>
          <a:bodyPr/>
          <a:lstStyle/>
          <a:p>
            <a:r>
              <a:rPr lang="en-US" dirty="0"/>
              <a:t>23:1</a:t>
            </a:r>
          </a:p>
        </p:txBody>
      </p:sp>
      <p:sp>
        <p:nvSpPr>
          <p:cNvPr id="4" name="Title 3"/>
          <p:cNvSpPr>
            <a:spLocks noGrp="1"/>
          </p:cNvSpPr>
          <p:nvPr>
            <p:ph type="title"/>
          </p:nvPr>
        </p:nvSpPr>
        <p:spPr/>
        <p:txBody>
          <a:bodyPr/>
          <a:lstStyle/>
          <a:p>
            <a:r>
              <a:rPr lang="en-US" dirty="0"/>
              <a:t>The man who was raised on high</a:t>
            </a:r>
          </a:p>
        </p:txBody>
      </p:sp>
    </p:spTree>
    <p:extLst>
      <p:ext uri="{BB962C8B-B14F-4D97-AF65-F5344CB8AC3E}">
        <p14:creationId xmlns:p14="http://schemas.microsoft.com/office/powerpoint/2010/main" val="111593632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Kris\Documents\Bolen\PCB size\British Museum 2019-pcb\Assyria\Copper alloy scale armor segments, probably from Ardabil, ca 800-600 BC, tb0929197338.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7463"/>
            <a:ext cx="9144000" cy="6821487"/>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Copper alloy scale armor segments, probably from Ardabil, circa 800–600 BC</a:t>
            </a:r>
          </a:p>
        </p:txBody>
      </p:sp>
      <p:sp>
        <p:nvSpPr>
          <p:cNvPr id="3" name="Text Placeholder 2"/>
          <p:cNvSpPr>
            <a:spLocks noGrp="1"/>
          </p:cNvSpPr>
          <p:nvPr>
            <p:ph type="body" sz="quarter" idx="12"/>
          </p:nvPr>
        </p:nvSpPr>
        <p:spPr/>
        <p:txBody>
          <a:bodyPr/>
          <a:lstStyle/>
          <a:p>
            <a:r>
              <a:rPr lang="en-US" dirty="0"/>
              <a:t>23:7</a:t>
            </a:r>
          </a:p>
        </p:txBody>
      </p:sp>
      <p:sp>
        <p:nvSpPr>
          <p:cNvPr id="4" name="Title 3"/>
          <p:cNvSpPr>
            <a:spLocks noGrp="1"/>
          </p:cNvSpPr>
          <p:nvPr>
            <p:ph type="title"/>
          </p:nvPr>
        </p:nvSpPr>
        <p:spPr/>
        <p:txBody>
          <a:bodyPr/>
          <a:lstStyle/>
          <a:p>
            <a:r>
              <a:rPr lang="en-US" dirty="0"/>
              <a:t>But the man that touches them must be armed with iron and the shaft of a spear</a:t>
            </a:r>
          </a:p>
        </p:txBody>
      </p:sp>
    </p:spTree>
    <p:extLst>
      <p:ext uri="{BB962C8B-B14F-4D97-AF65-F5344CB8AC3E}">
        <p14:creationId xmlns:p14="http://schemas.microsoft.com/office/powerpoint/2010/main" val="373324028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Persian soldiers with spears, from the east stairs of the Persepolis apadana, circa 500 BC</a:t>
            </a:r>
          </a:p>
        </p:txBody>
      </p:sp>
      <p:sp>
        <p:nvSpPr>
          <p:cNvPr id="3" name="Text Placeholder 2"/>
          <p:cNvSpPr>
            <a:spLocks noGrp="1"/>
          </p:cNvSpPr>
          <p:nvPr>
            <p:ph type="body" sz="quarter" idx="12"/>
          </p:nvPr>
        </p:nvSpPr>
        <p:spPr/>
        <p:txBody>
          <a:bodyPr/>
          <a:lstStyle/>
          <a:p>
            <a:r>
              <a:rPr lang="en-US" dirty="0"/>
              <a:t>23:7</a:t>
            </a:r>
          </a:p>
        </p:txBody>
      </p:sp>
      <p:sp>
        <p:nvSpPr>
          <p:cNvPr id="4" name="Title 3"/>
          <p:cNvSpPr>
            <a:spLocks noGrp="1"/>
          </p:cNvSpPr>
          <p:nvPr>
            <p:ph type="title"/>
          </p:nvPr>
        </p:nvSpPr>
        <p:spPr/>
        <p:txBody>
          <a:bodyPr/>
          <a:lstStyle/>
          <a:p>
            <a:r>
              <a:rPr lang="en-US" dirty="0"/>
              <a:t>But the man that touches them must be armed with iron and the shaft of a spear</a:t>
            </a:r>
          </a:p>
        </p:txBody>
      </p:sp>
      <p:pic>
        <p:nvPicPr>
          <p:cNvPr id="4098" name="Picture 2" descr="C:\Users\Kris\Documents\Bolen\PCB size\19 Persia-pcb\Persepolis staircase reliefs\Apadana eastern staircase\Northern side\Persepolis apadana east stairs, soldiers with spears, wreaths, tb0506180803.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79413"/>
            <a:ext cx="9144000" cy="60991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2618833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9644"/>
          <a:stretch/>
        </p:blipFill>
        <p:spPr>
          <a:xfrm>
            <a:off x="610634" y="-1"/>
            <a:ext cx="7922732" cy="6858001"/>
          </a:xfrm>
          <a:prstGeom prst="rect">
            <a:avLst/>
          </a:prstGeom>
        </p:spPr>
      </p:pic>
      <p:sp>
        <p:nvSpPr>
          <p:cNvPr id="2" name="Text Placeholder 1"/>
          <p:cNvSpPr>
            <a:spLocks noGrp="1"/>
          </p:cNvSpPr>
          <p:nvPr>
            <p:ph type="body" sz="quarter" idx="10"/>
          </p:nvPr>
        </p:nvSpPr>
        <p:spPr/>
        <p:txBody>
          <a:bodyPr/>
          <a:lstStyle/>
          <a:p>
            <a:r>
              <a:rPr lang="en-US" dirty="0"/>
              <a:t>Lime kiln burning thorns at Homs</a:t>
            </a:r>
          </a:p>
        </p:txBody>
      </p:sp>
      <p:sp>
        <p:nvSpPr>
          <p:cNvPr id="3" name="Text Placeholder 2"/>
          <p:cNvSpPr>
            <a:spLocks noGrp="1"/>
          </p:cNvSpPr>
          <p:nvPr>
            <p:ph type="body" sz="quarter" idx="12"/>
          </p:nvPr>
        </p:nvSpPr>
        <p:spPr/>
        <p:txBody>
          <a:bodyPr/>
          <a:lstStyle/>
          <a:p>
            <a:r>
              <a:rPr lang="en-US" dirty="0"/>
              <a:t>23:7</a:t>
            </a:r>
          </a:p>
        </p:txBody>
      </p:sp>
      <p:sp>
        <p:nvSpPr>
          <p:cNvPr id="4" name="Title 3"/>
          <p:cNvSpPr>
            <a:spLocks noGrp="1"/>
          </p:cNvSpPr>
          <p:nvPr>
            <p:ph type="title"/>
          </p:nvPr>
        </p:nvSpPr>
        <p:spPr/>
        <p:txBody>
          <a:bodyPr/>
          <a:lstStyle/>
          <a:p>
            <a:r>
              <a:rPr lang="en-US" dirty="0"/>
              <a:t>And they will be completely burned with fire in their place</a:t>
            </a:r>
          </a:p>
        </p:txBody>
      </p:sp>
    </p:spTree>
    <p:extLst>
      <p:ext uri="{BB962C8B-B14F-4D97-AF65-F5344CB8AC3E}">
        <p14:creationId xmlns:p14="http://schemas.microsoft.com/office/powerpoint/2010/main" val="138611039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C:\Users\Kris\Documents\Bolen\01b PLBL, PCB size\04 Judah and the Dead Sea\Shephelah-Gezer\Gezer burn area, tb070506215.jpg"/>
          <p:cNvPicPr>
            <a:picLocks noChangeAspect="1" noChangeArrowheads="1"/>
          </p:cNvPicPr>
          <p:nvPr/>
        </p:nvPicPr>
        <p:blipFill rotWithShape="1">
          <a:blip r:embed="rId3">
            <a:extLst>
              <a:ext uri="{28A0092B-C50C-407E-A947-70E740481C1C}">
                <a14:useLocalDpi xmlns:a14="http://schemas.microsoft.com/office/drawing/2010/main" val="0"/>
              </a:ext>
            </a:extLst>
          </a:blip>
          <a:srcRect l="1818"/>
          <a:stretch/>
        </p:blipFill>
        <p:spPr bwMode="auto">
          <a:xfrm>
            <a:off x="0" y="289764"/>
            <a:ext cx="9144000" cy="6229908"/>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Thorns and overgrowth burned off at Gezer</a:t>
            </a:r>
          </a:p>
        </p:txBody>
      </p:sp>
      <p:sp>
        <p:nvSpPr>
          <p:cNvPr id="3" name="Text Placeholder 2"/>
          <p:cNvSpPr>
            <a:spLocks noGrp="1"/>
          </p:cNvSpPr>
          <p:nvPr>
            <p:ph type="body" sz="quarter" idx="12"/>
          </p:nvPr>
        </p:nvSpPr>
        <p:spPr/>
        <p:txBody>
          <a:bodyPr/>
          <a:lstStyle/>
          <a:p>
            <a:r>
              <a:rPr lang="en-US" dirty="0"/>
              <a:t>23:7</a:t>
            </a:r>
          </a:p>
        </p:txBody>
      </p:sp>
      <p:sp>
        <p:nvSpPr>
          <p:cNvPr id="4" name="Title 3"/>
          <p:cNvSpPr>
            <a:spLocks noGrp="1"/>
          </p:cNvSpPr>
          <p:nvPr>
            <p:ph type="title"/>
          </p:nvPr>
        </p:nvSpPr>
        <p:spPr/>
        <p:txBody>
          <a:bodyPr/>
          <a:lstStyle/>
          <a:p>
            <a:r>
              <a:rPr lang="en-US" dirty="0"/>
              <a:t>And they will be completely burned with fire in their place</a:t>
            </a:r>
          </a:p>
        </p:txBody>
      </p:sp>
    </p:spTree>
    <p:extLst>
      <p:ext uri="{BB962C8B-B14F-4D97-AF65-F5344CB8AC3E}">
        <p14:creationId xmlns:p14="http://schemas.microsoft.com/office/powerpoint/2010/main" val="75383537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group of people posing for the camera&#10;&#10;Description automatically generated">
            <a:extLst>
              <a:ext uri="{FF2B5EF4-FFF2-40B4-BE49-F238E27FC236}">
                <a16:creationId xmlns:a16="http://schemas.microsoft.com/office/drawing/2014/main" id="{62BE68A5-879A-4B6D-8C97-AAF75CE5D78D}"/>
              </a:ext>
            </a:extLst>
          </p:cNvPr>
          <p:cNvPicPr>
            <a:picLocks noChangeAspect="1"/>
          </p:cNvPicPr>
          <p:nvPr/>
        </p:nvPicPr>
        <p:blipFill rotWithShape="1">
          <a:blip r:embed="rId3">
            <a:extLst>
              <a:ext uri="{28A0092B-C50C-407E-A947-70E740481C1C}">
                <a14:useLocalDpi xmlns:a14="http://schemas.microsoft.com/office/drawing/2010/main" val="0"/>
              </a:ext>
            </a:extLst>
          </a:blip>
          <a:srcRect l="3592"/>
          <a:stretch/>
        </p:blipFill>
        <p:spPr>
          <a:xfrm>
            <a:off x="0" y="1086289"/>
            <a:ext cx="9144000" cy="4685421"/>
          </a:xfrm>
          <a:prstGeom prst="rect">
            <a:avLst/>
          </a:prstGeom>
        </p:spPr>
      </p:pic>
      <p:sp>
        <p:nvSpPr>
          <p:cNvPr id="2" name="Text Placeholder 1"/>
          <p:cNvSpPr>
            <a:spLocks noGrp="1"/>
          </p:cNvSpPr>
          <p:nvPr>
            <p:ph type="body" sz="quarter" idx="10"/>
          </p:nvPr>
        </p:nvSpPr>
        <p:spPr/>
        <p:txBody>
          <a:bodyPr/>
          <a:lstStyle/>
          <a:p>
            <a:r>
              <a:rPr lang="en-US" i="1" dirty="0"/>
              <a:t>David’s Valiant Men</a:t>
            </a:r>
            <a:r>
              <a:rPr lang="en-US" dirty="0"/>
              <a:t>, by James Tissot, circa 1899</a:t>
            </a:r>
          </a:p>
        </p:txBody>
      </p:sp>
      <p:sp>
        <p:nvSpPr>
          <p:cNvPr id="3" name="Text Placeholder 2"/>
          <p:cNvSpPr>
            <a:spLocks noGrp="1"/>
          </p:cNvSpPr>
          <p:nvPr>
            <p:ph type="body" sz="quarter" idx="12"/>
          </p:nvPr>
        </p:nvSpPr>
        <p:spPr/>
        <p:txBody>
          <a:bodyPr/>
          <a:lstStyle/>
          <a:p>
            <a:r>
              <a:rPr lang="en-US" dirty="0"/>
              <a:t>23:8</a:t>
            </a:r>
          </a:p>
        </p:txBody>
      </p:sp>
      <p:sp>
        <p:nvSpPr>
          <p:cNvPr id="4" name="Title 3"/>
          <p:cNvSpPr>
            <a:spLocks noGrp="1"/>
          </p:cNvSpPr>
          <p:nvPr>
            <p:ph type="title"/>
          </p:nvPr>
        </p:nvSpPr>
        <p:spPr/>
        <p:txBody>
          <a:bodyPr/>
          <a:lstStyle/>
          <a:p>
            <a:r>
              <a:rPr lang="en-US" dirty="0"/>
              <a:t>These are the names of the mighty men whom David had</a:t>
            </a:r>
          </a:p>
        </p:txBody>
      </p:sp>
    </p:spTree>
    <p:extLst>
      <p:ext uri="{BB962C8B-B14F-4D97-AF65-F5344CB8AC3E}">
        <p14:creationId xmlns:p14="http://schemas.microsoft.com/office/powerpoint/2010/main" val="88448858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rotWithShape="1">
          <a:blip r:embed="rId3">
            <a:extLst>
              <a:ext uri="{28A0092B-C50C-407E-A947-70E740481C1C}">
                <a14:useLocalDpi xmlns:a14="http://schemas.microsoft.com/office/drawing/2010/main" val="0"/>
              </a:ext>
            </a:extLst>
          </a:blip>
          <a:srcRect l="5668" r="5666"/>
          <a:stretch/>
        </p:blipFill>
        <p:spPr>
          <a:xfrm>
            <a:off x="-1" y="0"/>
            <a:ext cx="9144001" cy="6858000"/>
          </a:xfrm>
          <a:prstGeom prst="rect">
            <a:avLst/>
          </a:prstGeom>
        </p:spPr>
      </p:pic>
      <p:sp>
        <p:nvSpPr>
          <p:cNvPr id="2" name="Text Placeholder 1"/>
          <p:cNvSpPr>
            <a:spLocks noGrp="1"/>
          </p:cNvSpPr>
          <p:nvPr>
            <p:ph type="body" sz="quarter" idx="10"/>
          </p:nvPr>
        </p:nvSpPr>
        <p:spPr/>
        <p:txBody>
          <a:bodyPr/>
          <a:lstStyle/>
          <a:p>
            <a:r>
              <a:rPr lang="en-US" dirty="0"/>
              <a:t>Sennacherib surrounded by his captains, from Nineveh, circa 700 BC</a:t>
            </a:r>
          </a:p>
        </p:txBody>
      </p:sp>
      <p:sp>
        <p:nvSpPr>
          <p:cNvPr id="3" name="Text Placeholder 2"/>
          <p:cNvSpPr>
            <a:spLocks noGrp="1"/>
          </p:cNvSpPr>
          <p:nvPr>
            <p:ph type="body" sz="quarter" idx="12"/>
          </p:nvPr>
        </p:nvSpPr>
        <p:spPr/>
        <p:txBody>
          <a:bodyPr/>
          <a:lstStyle/>
          <a:p>
            <a:r>
              <a:rPr lang="en-US" dirty="0"/>
              <a:t>23:8</a:t>
            </a:r>
          </a:p>
        </p:txBody>
      </p:sp>
      <p:sp>
        <p:nvSpPr>
          <p:cNvPr id="4" name="Title 3"/>
          <p:cNvSpPr>
            <a:spLocks noGrp="1"/>
          </p:cNvSpPr>
          <p:nvPr>
            <p:ph type="title"/>
          </p:nvPr>
        </p:nvSpPr>
        <p:spPr/>
        <p:txBody>
          <a:bodyPr/>
          <a:lstStyle/>
          <a:p>
            <a:r>
              <a:rPr lang="en-US" dirty="0"/>
              <a:t>These are the names of the mighty men whom David had</a:t>
            </a:r>
          </a:p>
        </p:txBody>
      </p:sp>
    </p:spTree>
    <p:extLst>
      <p:ext uri="{BB962C8B-B14F-4D97-AF65-F5344CB8AC3E}">
        <p14:creationId xmlns:p14="http://schemas.microsoft.com/office/powerpoint/2010/main" val="86284775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Sennacherib with chariot, guards, and trumpeters.jpg"/>
          <p:cNvPicPr>
            <a:picLocks noChangeAspect="1"/>
          </p:cNvPicPr>
          <p:nvPr/>
        </p:nvPicPr>
        <p:blipFill rotWithShape="1">
          <a:blip r:embed="rId3">
            <a:extLst>
              <a:ext uri="{28A0092B-C50C-407E-A947-70E740481C1C}">
                <a14:useLocalDpi xmlns:a14="http://schemas.microsoft.com/office/drawing/2010/main" val="0"/>
              </a:ext>
            </a:extLst>
          </a:blip>
          <a:srcRect l="-1" r="32357" b="18900"/>
          <a:stretch/>
        </p:blipFill>
        <p:spPr>
          <a:xfrm>
            <a:off x="0" y="342900"/>
            <a:ext cx="9144000" cy="6172200"/>
          </a:xfrm>
          <a:prstGeom prst="rect">
            <a:avLst/>
          </a:prstGeom>
        </p:spPr>
      </p:pic>
      <p:sp>
        <p:nvSpPr>
          <p:cNvPr id="2" name="Text Placeholder 1"/>
          <p:cNvSpPr>
            <a:spLocks noGrp="1"/>
          </p:cNvSpPr>
          <p:nvPr>
            <p:ph type="body" sz="quarter" idx="10"/>
          </p:nvPr>
        </p:nvSpPr>
        <p:spPr/>
        <p:txBody>
          <a:bodyPr/>
          <a:lstStyle/>
          <a:p>
            <a:r>
              <a:rPr lang="en-US" dirty="0"/>
              <a:t>Relief of Sennacherib with guards and a chariot (sketch)</a:t>
            </a:r>
          </a:p>
        </p:txBody>
      </p:sp>
      <p:sp>
        <p:nvSpPr>
          <p:cNvPr id="3" name="Text Placeholder 2"/>
          <p:cNvSpPr>
            <a:spLocks noGrp="1"/>
          </p:cNvSpPr>
          <p:nvPr>
            <p:ph type="body" sz="quarter" idx="12"/>
          </p:nvPr>
        </p:nvSpPr>
        <p:spPr/>
        <p:txBody>
          <a:bodyPr/>
          <a:lstStyle/>
          <a:p>
            <a:r>
              <a:rPr lang="en-US" dirty="0"/>
              <a:t>23:8</a:t>
            </a:r>
          </a:p>
        </p:txBody>
      </p:sp>
      <p:sp>
        <p:nvSpPr>
          <p:cNvPr id="4" name="Title 3"/>
          <p:cNvSpPr>
            <a:spLocks noGrp="1"/>
          </p:cNvSpPr>
          <p:nvPr>
            <p:ph type="title"/>
          </p:nvPr>
        </p:nvSpPr>
        <p:spPr/>
        <p:txBody>
          <a:bodyPr/>
          <a:lstStyle/>
          <a:p>
            <a:r>
              <a:rPr lang="en-US" dirty="0"/>
              <a:t>These are the names of the mighty men whom David had</a:t>
            </a:r>
          </a:p>
        </p:txBody>
      </p:sp>
    </p:spTree>
    <p:extLst>
      <p:ext uri="{BB962C8B-B14F-4D97-AF65-F5344CB8AC3E}">
        <p14:creationId xmlns:p14="http://schemas.microsoft.com/office/powerpoint/2010/main" val="218689070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Kris\Documents\Bolen\02 HVHL\48 People of Palestine\Bedouin Men\Bedouin warrior on horse, mat06823.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09538"/>
            <a:ext cx="9144000" cy="6638925"/>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Bedouin warrior on horse</a:t>
            </a:r>
          </a:p>
        </p:txBody>
      </p:sp>
      <p:sp>
        <p:nvSpPr>
          <p:cNvPr id="3" name="Text Placeholder 2"/>
          <p:cNvSpPr>
            <a:spLocks noGrp="1"/>
          </p:cNvSpPr>
          <p:nvPr>
            <p:ph type="body" sz="quarter" idx="12"/>
          </p:nvPr>
        </p:nvSpPr>
        <p:spPr/>
        <p:txBody>
          <a:bodyPr/>
          <a:lstStyle/>
          <a:p>
            <a:r>
              <a:rPr lang="en-US"/>
              <a:t>23:8</a:t>
            </a:r>
          </a:p>
        </p:txBody>
      </p:sp>
      <p:sp>
        <p:nvSpPr>
          <p:cNvPr id="4" name="Title 3"/>
          <p:cNvSpPr>
            <a:spLocks noGrp="1"/>
          </p:cNvSpPr>
          <p:nvPr>
            <p:ph type="title"/>
          </p:nvPr>
        </p:nvSpPr>
        <p:spPr/>
        <p:txBody>
          <a:bodyPr/>
          <a:lstStyle/>
          <a:p>
            <a:r>
              <a:rPr lang="en-US" dirty="0" err="1"/>
              <a:t>Josheb-basshebeth</a:t>
            </a:r>
            <a:r>
              <a:rPr lang="en-US" dirty="0"/>
              <a:t> a </a:t>
            </a:r>
            <a:r>
              <a:rPr lang="en-US" dirty="0" err="1"/>
              <a:t>Tahchemonite</a:t>
            </a:r>
            <a:r>
              <a:rPr lang="en-US" dirty="0"/>
              <a:t>, chief of the three</a:t>
            </a:r>
          </a:p>
        </p:txBody>
      </p:sp>
    </p:spTree>
    <p:extLst>
      <p:ext uri="{BB962C8B-B14F-4D97-AF65-F5344CB8AC3E}">
        <p14:creationId xmlns:p14="http://schemas.microsoft.com/office/powerpoint/2010/main" val="1633362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5" name="Picture 3" descr="C:\Users\Kris\Documents\Bolen\PCB size\Getty Villa\Assyrian reliefs\Relief of battle with camel rider, Assyrian, from central palace at Nimrud, 728 BC, tb100919330.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420688"/>
            <a:ext cx="9144000" cy="6016625"/>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Assyrian spearmen chasing Arab enemies, from the central palace at Nimrud, 728 BC</a:t>
            </a:r>
          </a:p>
        </p:txBody>
      </p:sp>
      <p:sp>
        <p:nvSpPr>
          <p:cNvPr id="3" name="Text Placeholder 2"/>
          <p:cNvSpPr>
            <a:spLocks noGrp="1"/>
          </p:cNvSpPr>
          <p:nvPr>
            <p:ph type="body" sz="quarter" idx="12"/>
          </p:nvPr>
        </p:nvSpPr>
        <p:spPr/>
        <p:txBody>
          <a:bodyPr/>
          <a:lstStyle/>
          <a:p>
            <a:r>
              <a:rPr lang="en-US" dirty="0"/>
              <a:t>23:8</a:t>
            </a:r>
          </a:p>
        </p:txBody>
      </p:sp>
      <p:sp>
        <p:nvSpPr>
          <p:cNvPr id="4" name="Title 3"/>
          <p:cNvSpPr>
            <a:spLocks noGrp="1"/>
          </p:cNvSpPr>
          <p:nvPr>
            <p:ph type="title"/>
          </p:nvPr>
        </p:nvSpPr>
        <p:spPr/>
        <p:txBody>
          <a:bodyPr/>
          <a:lstStyle/>
          <a:p>
            <a:r>
              <a:rPr lang="en-US" dirty="0"/>
              <a:t>He used his spear to kill eight hundred men in one battle</a:t>
            </a:r>
          </a:p>
        </p:txBody>
      </p:sp>
    </p:spTree>
    <p:extLst>
      <p:ext uri="{BB962C8B-B14F-4D97-AF65-F5344CB8AC3E}">
        <p14:creationId xmlns:p14="http://schemas.microsoft.com/office/powerpoint/2010/main" val="65812157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C:\Users\Kris\Documents\Bolen\PCB size\Bible Lands Museum-pcb\Central-Western Mediterranean\Sardinia, bronze spearhead, 1000-800 BC, adr180626360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90569" y="369332"/>
            <a:ext cx="4762862" cy="6488668"/>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Bronze spearhead, from Sardinia, circa 1000–800 BC</a:t>
            </a:r>
          </a:p>
        </p:txBody>
      </p:sp>
      <p:sp>
        <p:nvSpPr>
          <p:cNvPr id="3" name="Text Placeholder 2"/>
          <p:cNvSpPr>
            <a:spLocks noGrp="1"/>
          </p:cNvSpPr>
          <p:nvPr>
            <p:ph type="body" sz="quarter" idx="12"/>
          </p:nvPr>
        </p:nvSpPr>
        <p:spPr/>
        <p:txBody>
          <a:bodyPr/>
          <a:lstStyle/>
          <a:p>
            <a:r>
              <a:rPr lang="en-US" dirty="0"/>
              <a:t>23:8</a:t>
            </a:r>
          </a:p>
        </p:txBody>
      </p:sp>
      <p:sp>
        <p:nvSpPr>
          <p:cNvPr id="4" name="Title 3"/>
          <p:cNvSpPr>
            <a:spLocks noGrp="1"/>
          </p:cNvSpPr>
          <p:nvPr>
            <p:ph type="title"/>
          </p:nvPr>
        </p:nvSpPr>
        <p:spPr/>
        <p:txBody>
          <a:bodyPr/>
          <a:lstStyle/>
          <a:p>
            <a:r>
              <a:rPr lang="en-US" dirty="0"/>
              <a:t>He used his spear to kill eight hundred men in one battle</a:t>
            </a:r>
          </a:p>
        </p:txBody>
      </p:sp>
    </p:spTree>
    <p:extLst>
      <p:ext uri="{BB962C8B-B14F-4D97-AF65-F5344CB8AC3E}">
        <p14:creationId xmlns:p14="http://schemas.microsoft.com/office/powerpoint/2010/main" val="23688842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view of a mountain&#10;&#10;Description automatically generated">
            <a:extLst>
              <a:ext uri="{FF2B5EF4-FFF2-40B4-BE49-F238E27FC236}">
                <a16:creationId xmlns:a16="http://schemas.microsoft.com/office/drawing/2014/main" id="{62F4A0AC-A5F7-47EB-94AD-E427E17F2970}"/>
              </a:ext>
            </a:extLst>
          </p:cNvPr>
          <p:cNvPicPr>
            <a:picLocks noChangeAspect="1"/>
          </p:cNvPicPr>
          <p:nvPr/>
        </p:nvPicPr>
        <p:blipFill rotWithShape="1">
          <a:blip r:embed="rId3">
            <a:extLst>
              <a:ext uri="{28A0092B-C50C-407E-A947-70E740481C1C}">
                <a14:useLocalDpi xmlns:a14="http://schemas.microsoft.com/office/drawing/2010/main" val="0"/>
              </a:ext>
            </a:extLst>
          </a:blip>
          <a:srcRect l="3604" r="12288"/>
          <a:stretch/>
        </p:blipFill>
        <p:spPr>
          <a:xfrm>
            <a:off x="0" y="390427"/>
            <a:ext cx="9144000" cy="6120863"/>
          </a:xfrm>
          <a:prstGeom prst="rect">
            <a:avLst/>
          </a:prstGeom>
        </p:spPr>
      </p:pic>
      <p:sp>
        <p:nvSpPr>
          <p:cNvPr id="2" name="Text Placeholder 1"/>
          <p:cNvSpPr>
            <a:spLocks noGrp="1"/>
          </p:cNvSpPr>
          <p:nvPr>
            <p:ph type="body" sz="quarter" idx="10"/>
          </p:nvPr>
        </p:nvSpPr>
        <p:spPr/>
        <p:txBody>
          <a:bodyPr/>
          <a:lstStyle/>
          <a:p>
            <a:r>
              <a:rPr lang="en-US" dirty="0"/>
              <a:t>Bethlehem (aerial view from the northwest)</a:t>
            </a:r>
          </a:p>
        </p:txBody>
      </p:sp>
      <p:sp>
        <p:nvSpPr>
          <p:cNvPr id="3" name="Text Placeholder 2"/>
          <p:cNvSpPr>
            <a:spLocks noGrp="1"/>
          </p:cNvSpPr>
          <p:nvPr>
            <p:ph type="body" sz="quarter" idx="12"/>
          </p:nvPr>
        </p:nvSpPr>
        <p:spPr/>
        <p:txBody>
          <a:bodyPr/>
          <a:lstStyle/>
          <a:p>
            <a:r>
              <a:rPr lang="en-US" dirty="0"/>
              <a:t>23:1</a:t>
            </a:r>
          </a:p>
        </p:txBody>
      </p:sp>
      <p:sp>
        <p:nvSpPr>
          <p:cNvPr id="4" name="Title 3"/>
          <p:cNvSpPr>
            <a:spLocks noGrp="1"/>
          </p:cNvSpPr>
          <p:nvPr>
            <p:ph type="title"/>
          </p:nvPr>
        </p:nvSpPr>
        <p:spPr/>
        <p:txBody>
          <a:bodyPr/>
          <a:lstStyle/>
          <a:p>
            <a:r>
              <a:rPr lang="en-US" dirty="0"/>
              <a:t>The man who was raised on high</a:t>
            </a:r>
          </a:p>
        </p:txBody>
      </p:sp>
    </p:spTree>
    <p:extLst>
      <p:ext uri="{BB962C8B-B14F-4D97-AF65-F5344CB8AC3E}">
        <p14:creationId xmlns:p14="http://schemas.microsoft.com/office/powerpoint/2010/main" val="1815492150"/>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Kris\Documents\Bolen\04 0Adds 2012\19 Museum\Rome Museums\Naples Museum\Mosaics\Mosaic of battle between Alexander and Darius, 125-120 BC probable copy of 4th c BC painting by Philoxenos, from exedra of House of Faun in Pompeii, tb0515170674.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33375"/>
            <a:ext cx="9144000" cy="619125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Mosaic of battle between Alexander and Darius, circa 125–120 BC</a:t>
            </a:r>
          </a:p>
        </p:txBody>
      </p:sp>
      <p:sp>
        <p:nvSpPr>
          <p:cNvPr id="3" name="Text Placeholder 2"/>
          <p:cNvSpPr>
            <a:spLocks noGrp="1"/>
          </p:cNvSpPr>
          <p:nvPr>
            <p:ph type="body" sz="quarter" idx="12"/>
          </p:nvPr>
        </p:nvSpPr>
        <p:spPr/>
        <p:txBody>
          <a:bodyPr/>
          <a:lstStyle/>
          <a:p>
            <a:r>
              <a:rPr lang="en-US" dirty="0"/>
              <a:t>23:8</a:t>
            </a:r>
          </a:p>
        </p:txBody>
      </p:sp>
      <p:sp>
        <p:nvSpPr>
          <p:cNvPr id="4" name="Title 3"/>
          <p:cNvSpPr>
            <a:spLocks noGrp="1"/>
          </p:cNvSpPr>
          <p:nvPr>
            <p:ph type="title"/>
          </p:nvPr>
        </p:nvSpPr>
        <p:spPr/>
        <p:txBody>
          <a:bodyPr/>
          <a:lstStyle/>
          <a:p>
            <a:r>
              <a:rPr lang="en-US" dirty="0"/>
              <a:t>He used his spear to kill eight hundred men in one battle</a:t>
            </a:r>
          </a:p>
        </p:txBody>
      </p:sp>
    </p:spTree>
    <p:extLst>
      <p:ext uri="{BB962C8B-B14F-4D97-AF65-F5344CB8AC3E}">
        <p14:creationId xmlns:p14="http://schemas.microsoft.com/office/powerpoint/2010/main" val="1941511982"/>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Relief of a city under siege, from </a:t>
            </a:r>
            <a:r>
              <a:rPr lang="en-US" dirty="0" err="1"/>
              <a:t>Khorsabad</a:t>
            </a:r>
            <a:r>
              <a:rPr lang="en-US" dirty="0"/>
              <a:t>, reign of Sargon II (sketch)</a:t>
            </a:r>
          </a:p>
        </p:txBody>
      </p:sp>
      <p:sp>
        <p:nvSpPr>
          <p:cNvPr id="3" name="Text Placeholder 2"/>
          <p:cNvSpPr>
            <a:spLocks noGrp="1"/>
          </p:cNvSpPr>
          <p:nvPr>
            <p:ph type="body" sz="quarter" idx="12"/>
          </p:nvPr>
        </p:nvSpPr>
        <p:spPr/>
        <p:txBody>
          <a:bodyPr/>
          <a:lstStyle/>
          <a:p>
            <a:r>
              <a:rPr lang="en-US" dirty="0"/>
              <a:t>23:8</a:t>
            </a:r>
          </a:p>
        </p:txBody>
      </p:sp>
      <p:sp>
        <p:nvSpPr>
          <p:cNvPr id="4" name="Title 3"/>
          <p:cNvSpPr>
            <a:spLocks noGrp="1"/>
          </p:cNvSpPr>
          <p:nvPr>
            <p:ph type="title"/>
          </p:nvPr>
        </p:nvSpPr>
        <p:spPr/>
        <p:txBody>
          <a:bodyPr/>
          <a:lstStyle/>
          <a:p>
            <a:r>
              <a:rPr lang="en-US" dirty="0"/>
              <a:t>He used his spear to kill eight hundred men in one battle</a:t>
            </a:r>
          </a:p>
        </p:txBody>
      </p:sp>
      <p:pic>
        <p:nvPicPr>
          <p:cNvPr id="6" name="Picture 5" descr="Siege of a city, Sargon II, Khorsabad-001.jp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091676"/>
            <a:ext cx="9144000" cy="4695444"/>
          </a:xfrm>
          <a:prstGeom prst="rect">
            <a:avLst/>
          </a:prstGeom>
        </p:spPr>
      </p:pic>
    </p:spTree>
    <p:extLst>
      <p:ext uri="{BB962C8B-B14F-4D97-AF65-F5344CB8AC3E}">
        <p14:creationId xmlns:p14="http://schemas.microsoft.com/office/powerpoint/2010/main" val="4133585125"/>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Relief of three warriors, from the King’s Gate Royal Buttress at Carchemish, 9th century BC</a:t>
            </a:r>
          </a:p>
        </p:txBody>
      </p:sp>
      <p:sp>
        <p:nvSpPr>
          <p:cNvPr id="3" name="Text Placeholder 2"/>
          <p:cNvSpPr>
            <a:spLocks noGrp="1"/>
          </p:cNvSpPr>
          <p:nvPr>
            <p:ph type="body" sz="quarter" idx="12"/>
          </p:nvPr>
        </p:nvSpPr>
        <p:spPr/>
        <p:txBody>
          <a:bodyPr/>
          <a:lstStyle/>
          <a:p>
            <a:r>
              <a:rPr lang="en-US" dirty="0"/>
              <a:t>23:9</a:t>
            </a:r>
          </a:p>
        </p:txBody>
      </p:sp>
      <p:sp>
        <p:nvSpPr>
          <p:cNvPr id="4" name="Title 3"/>
          <p:cNvSpPr>
            <a:spLocks noGrp="1"/>
          </p:cNvSpPr>
          <p:nvPr>
            <p:ph type="title"/>
          </p:nvPr>
        </p:nvSpPr>
        <p:spPr/>
        <p:txBody>
          <a:bodyPr/>
          <a:lstStyle/>
          <a:p>
            <a:r>
              <a:rPr lang="en-US" dirty="0"/>
              <a:t>After him was Eleazar the son of Dodo the son of an </a:t>
            </a:r>
            <a:r>
              <a:rPr lang="en-US" dirty="0" err="1"/>
              <a:t>Ahohite</a:t>
            </a:r>
            <a:r>
              <a:rPr lang="en-US" dirty="0"/>
              <a:t>, one of the three mighty men</a:t>
            </a:r>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b="4963"/>
          <a:stretch/>
        </p:blipFill>
        <p:spPr>
          <a:xfrm>
            <a:off x="0" y="723900"/>
            <a:ext cx="9144000" cy="5431335"/>
          </a:xfrm>
          <a:prstGeom prst="rect">
            <a:avLst/>
          </a:prstGeom>
        </p:spPr>
      </p:pic>
    </p:spTree>
    <p:extLst>
      <p:ext uri="{BB962C8B-B14F-4D97-AF65-F5344CB8AC3E}">
        <p14:creationId xmlns:p14="http://schemas.microsoft.com/office/powerpoint/2010/main" val="1100862348"/>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Relief of Philistine captives at the Sea Peoples battle, from Medinet Habu, circa 1175 BC</a:t>
            </a:r>
          </a:p>
        </p:txBody>
      </p:sp>
      <p:sp>
        <p:nvSpPr>
          <p:cNvPr id="3" name="Text Placeholder 2"/>
          <p:cNvSpPr>
            <a:spLocks noGrp="1"/>
          </p:cNvSpPr>
          <p:nvPr>
            <p:ph type="body" sz="quarter" idx="12"/>
          </p:nvPr>
        </p:nvSpPr>
        <p:spPr/>
        <p:txBody>
          <a:bodyPr/>
          <a:lstStyle/>
          <a:p>
            <a:r>
              <a:rPr lang="en-US" dirty="0"/>
              <a:t>23:9</a:t>
            </a:r>
          </a:p>
        </p:txBody>
      </p:sp>
      <p:sp>
        <p:nvSpPr>
          <p:cNvPr id="4" name="Title 3"/>
          <p:cNvSpPr>
            <a:spLocks noGrp="1"/>
          </p:cNvSpPr>
          <p:nvPr>
            <p:ph type="title"/>
          </p:nvPr>
        </p:nvSpPr>
        <p:spPr/>
        <p:txBody>
          <a:bodyPr/>
          <a:lstStyle/>
          <a:p>
            <a:r>
              <a:rPr lang="en-US" dirty="0"/>
              <a:t>When they defied the Philistines that were there gathered together to battle, and . . . Israel fled</a:t>
            </a:r>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l="1132"/>
          <a:stretch/>
        </p:blipFill>
        <p:spPr>
          <a:xfrm>
            <a:off x="0" y="369332"/>
            <a:ext cx="9144001" cy="6150340"/>
          </a:xfrm>
          <a:prstGeom prst="rect">
            <a:avLst/>
          </a:prstGeom>
        </p:spPr>
      </p:pic>
    </p:spTree>
    <p:extLst>
      <p:ext uri="{BB962C8B-B14F-4D97-AF65-F5344CB8AC3E}">
        <p14:creationId xmlns:p14="http://schemas.microsoft.com/office/powerpoint/2010/main" val="1543502866"/>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Kris\Documents\Bolen\PCB size\Louvre-pcb\Mesopotamia\Bronze sword and daggers, Iron I, tb0927195253.jpg"/>
          <p:cNvPicPr>
            <a:picLocks noChangeAspect="1" noChangeArrowheads="1"/>
          </p:cNvPicPr>
          <p:nvPr/>
        </p:nvPicPr>
        <p:blipFill rotWithShape="1">
          <a:blip r:embed="rId3">
            <a:extLst>
              <a:ext uri="{28A0092B-C50C-407E-A947-70E740481C1C}">
                <a14:useLocalDpi xmlns:a14="http://schemas.microsoft.com/office/drawing/2010/main" val="0"/>
              </a:ext>
            </a:extLst>
          </a:blip>
          <a:srcRect t="4360" b="8031"/>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Bronze sword and daggers, Iron Age I, circa 1200–1000 BC</a:t>
            </a:r>
          </a:p>
        </p:txBody>
      </p:sp>
      <p:sp>
        <p:nvSpPr>
          <p:cNvPr id="3" name="Text Placeholder 2"/>
          <p:cNvSpPr>
            <a:spLocks noGrp="1"/>
          </p:cNvSpPr>
          <p:nvPr>
            <p:ph type="body" sz="quarter" idx="12"/>
          </p:nvPr>
        </p:nvSpPr>
        <p:spPr/>
        <p:txBody>
          <a:bodyPr/>
          <a:lstStyle/>
          <a:p>
            <a:r>
              <a:rPr lang="en-US"/>
              <a:t>23:9</a:t>
            </a:r>
          </a:p>
        </p:txBody>
      </p:sp>
      <p:sp>
        <p:nvSpPr>
          <p:cNvPr id="4" name="Title 3"/>
          <p:cNvSpPr>
            <a:spLocks noGrp="1"/>
          </p:cNvSpPr>
          <p:nvPr>
            <p:ph type="title"/>
          </p:nvPr>
        </p:nvSpPr>
        <p:spPr/>
        <p:txBody>
          <a:bodyPr/>
          <a:lstStyle/>
          <a:p>
            <a:r>
              <a:rPr lang="en-US" dirty="0"/>
              <a:t>He arose and struck the Philistines until his hand was weary, and his hand clung to the sword</a:t>
            </a:r>
          </a:p>
        </p:txBody>
      </p:sp>
    </p:spTree>
    <p:extLst>
      <p:ext uri="{BB962C8B-B14F-4D97-AF65-F5344CB8AC3E}">
        <p14:creationId xmlns:p14="http://schemas.microsoft.com/office/powerpoint/2010/main" val="194192092"/>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Elah Valley and </a:t>
            </a:r>
            <a:r>
              <a:rPr lang="en-US" dirty="0" err="1"/>
              <a:t>Azekah</a:t>
            </a:r>
            <a:r>
              <a:rPr lang="en-US" dirty="0"/>
              <a:t> (from </a:t>
            </a:r>
            <a:r>
              <a:rPr lang="en-US" dirty="0" err="1"/>
              <a:t>Socoh</a:t>
            </a:r>
            <a:r>
              <a:rPr lang="en-US" dirty="0"/>
              <a:t>, from the southeast)</a:t>
            </a:r>
          </a:p>
        </p:txBody>
      </p:sp>
      <p:sp>
        <p:nvSpPr>
          <p:cNvPr id="3" name="Text Placeholder 2"/>
          <p:cNvSpPr>
            <a:spLocks noGrp="1"/>
          </p:cNvSpPr>
          <p:nvPr>
            <p:ph type="body" sz="quarter" idx="12"/>
          </p:nvPr>
        </p:nvSpPr>
        <p:spPr/>
        <p:txBody>
          <a:bodyPr/>
          <a:lstStyle/>
          <a:p>
            <a:r>
              <a:rPr lang="en-US"/>
              <a:t>23:9</a:t>
            </a:r>
          </a:p>
        </p:txBody>
      </p:sp>
      <p:sp>
        <p:nvSpPr>
          <p:cNvPr id="4" name="Title 3"/>
          <p:cNvSpPr>
            <a:spLocks noGrp="1"/>
          </p:cNvSpPr>
          <p:nvPr>
            <p:ph type="title"/>
          </p:nvPr>
        </p:nvSpPr>
        <p:spPr/>
        <p:txBody>
          <a:bodyPr/>
          <a:lstStyle/>
          <a:p>
            <a:r>
              <a:rPr lang="en-US" dirty="0"/>
              <a:t>He arose and struck the Philistines until his hand was weary, and his hand clung to the sword</a:t>
            </a:r>
          </a:p>
        </p:txBody>
      </p:sp>
      <p:pic>
        <p:nvPicPr>
          <p:cNvPr id="5" name="Picture 2" descr="C:\PLBL\04 Judah and the Dead Sea\Shephelah-Elah Valley\Elah Valley and Azekah view northwest from Socoh, tb021707830.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70" y="367910"/>
            <a:ext cx="9144741" cy="61221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39832289"/>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err="1"/>
              <a:t>Elah</a:t>
            </a:r>
            <a:r>
              <a:rPr lang="en-US" dirty="0"/>
              <a:t> Valley and </a:t>
            </a:r>
            <a:r>
              <a:rPr lang="en-US" dirty="0" err="1"/>
              <a:t>Azekah</a:t>
            </a:r>
            <a:r>
              <a:rPr lang="en-US" dirty="0"/>
              <a:t> (from </a:t>
            </a:r>
            <a:r>
              <a:rPr lang="en-US" dirty="0" err="1"/>
              <a:t>Socoh</a:t>
            </a:r>
            <a:r>
              <a:rPr lang="en-US" dirty="0"/>
              <a:t>, from the southeast)</a:t>
            </a:r>
          </a:p>
        </p:txBody>
      </p:sp>
      <p:sp>
        <p:nvSpPr>
          <p:cNvPr id="3" name="Text Placeholder 2"/>
          <p:cNvSpPr>
            <a:spLocks noGrp="1"/>
          </p:cNvSpPr>
          <p:nvPr>
            <p:ph type="body" sz="quarter" idx="12"/>
          </p:nvPr>
        </p:nvSpPr>
        <p:spPr/>
        <p:txBody>
          <a:bodyPr/>
          <a:lstStyle/>
          <a:p>
            <a:r>
              <a:rPr lang="en-US"/>
              <a:t>23:9</a:t>
            </a:r>
          </a:p>
        </p:txBody>
      </p:sp>
      <p:sp>
        <p:nvSpPr>
          <p:cNvPr id="4" name="Title 3"/>
          <p:cNvSpPr>
            <a:spLocks noGrp="1"/>
          </p:cNvSpPr>
          <p:nvPr>
            <p:ph type="title"/>
          </p:nvPr>
        </p:nvSpPr>
        <p:spPr/>
        <p:txBody>
          <a:bodyPr/>
          <a:lstStyle/>
          <a:p>
            <a:r>
              <a:rPr lang="en-US" dirty="0"/>
              <a:t>He arose and struck the Philistines until his hand was weary, and his hand clung to the sword</a:t>
            </a:r>
          </a:p>
        </p:txBody>
      </p:sp>
      <p:pic>
        <p:nvPicPr>
          <p:cNvPr id="5" name="Picture 2" descr="C:\PLBL\04 Judah and the Dead Sea\Shephelah-Elah Valley\Elah Valley and Azekah view northwest from Socoh, tb021707830.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70" y="367910"/>
            <a:ext cx="9144741" cy="6122180"/>
          </a:xfrm>
          <a:prstGeom prst="rect">
            <a:avLst/>
          </a:prstGeom>
          <a:noFill/>
          <a:extLst>
            <a:ext uri="{909E8E84-426E-40DD-AFC4-6F175D3DCCD1}">
              <a14:hiddenFill xmlns:a14="http://schemas.microsoft.com/office/drawing/2010/main">
                <a:solidFill>
                  <a:srgbClr val="FFFFFF"/>
                </a:solidFill>
              </a14:hiddenFill>
            </a:ext>
          </a:extLst>
        </p:spPr>
      </p:pic>
      <p:sp>
        <p:nvSpPr>
          <p:cNvPr id="6" name="Line 9"/>
          <p:cNvSpPr>
            <a:spLocks noChangeShapeType="1"/>
          </p:cNvSpPr>
          <p:nvPr/>
        </p:nvSpPr>
        <p:spPr bwMode="auto">
          <a:xfrm flipH="1">
            <a:off x="4114800" y="1345420"/>
            <a:ext cx="76200" cy="685800"/>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2400" b="0" i="0" u="none" strike="noStrike" kern="0" cap="none" spc="0" normalizeH="0" baseline="0" noProof="0" dirty="0">
              <a:ln>
                <a:noFill/>
              </a:ln>
              <a:solidFill>
                <a:srgbClr val="000000"/>
              </a:solidFill>
              <a:effectLst/>
              <a:uLnTx/>
              <a:uFillTx/>
              <a:latin typeface="Arial"/>
              <a:ea typeface="+mn-ea"/>
              <a:cs typeface="+mn-cs"/>
            </a:endParaRPr>
          </a:p>
        </p:txBody>
      </p:sp>
      <p:sp>
        <p:nvSpPr>
          <p:cNvPr id="7" name="Text Box 16"/>
          <p:cNvSpPr txBox="1">
            <a:spLocks noChangeArrowheads="1"/>
          </p:cNvSpPr>
          <p:nvPr/>
        </p:nvSpPr>
        <p:spPr bwMode="auto">
          <a:xfrm>
            <a:off x="2971800" y="609600"/>
            <a:ext cx="2438399" cy="707886"/>
          </a:xfrm>
          <a:prstGeom prst="rect">
            <a:avLst/>
          </a:prstGeom>
          <a:noFill/>
          <a:ln w="9525">
            <a:noFill/>
            <a:miter lim="800000"/>
            <a:headEnd/>
            <a:tailEnd/>
          </a:ln>
          <a:effectLst/>
        </p:spPr>
        <p:txBody>
          <a:bodyPr>
            <a:spAutoFit/>
          </a:bodyPr>
          <a:lstStyle/>
          <a:p>
            <a:pPr algn="ctr" fontAlgn="base">
              <a:spcBef>
                <a:spcPct val="0"/>
              </a:spcBef>
              <a:spcAft>
                <a:spcPct val="0"/>
              </a:spcAft>
              <a:defRPr/>
            </a:pPr>
            <a:r>
              <a:rPr lang="en-US" sz="2000" dirty="0">
                <a:solidFill>
                  <a:srgbClr val="FFFFFF"/>
                </a:solidFill>
                <a:effectLst>
                  <a:glow rad="76200">
                    <a:srgbClr val="000000">
                      <a:alpha val="60000"/>
                    </a:srgbClr>
                  </a:glow>
                </a:effectLst>
                <a:cs typeface="Calibri" pitchFamily="34" charset="0"/>
              </a:rPr>
              <a:t>Khirbet </a:t>
            </a:r>
            <a:r>
              <a:rPr lang="en-US" sz="2000" dirty="0" err="1">
                <a:solidFill>
                  <a:srgbClr val="FFFFFF"/>
                </a:solidFill>
                <a:effectLst>
                  <a:glow rad="76200">
                    <a:srgbClr val="000000">
                      <a:alpha val="60000"/>
                    </a:srgbClr>
                  </a:glow>
                </a:effectLst>
                <a:cs typeface="Calibri" pitchFamily="34" charset="0"/>
              </a:rPr>
              <a:t>Qeiyafa</a:t>
            </a:r>
            <a:r>
              <a:rPr lang="en-US" sz="2000" dirty="0">
                <a:solidFill>
                  <a:srgbClr val="FFFFFF"/>
                </a:solidFill>
                <a:effectLst>
                  <a:glow rad="76200">
                    <a:srgbClr val="000000">
                      <a:alpha val="60000"/>
                    </a:srgbClr>
                  </a:glow>
                </a:effectLst>
                <a:cs typeface="Calibri" pitchFamily="34" charset="0"/>
              </a:rPr>
              <a:t> (</a:t>
            </a:r>
            <a:r>
              <a:rPr lang="en-US" sz="2000" dirty="0" err="1">
                <a:solidFill>
                  <a:srgbClr val="FFFFFF"/>
                </a:solidFill>
                <a:effectLst>
                  <a:glow rad="76200">
                    <a:srgbClr val="000000">
                      <a:alpha val="60000"/>
                    </a:srgbClr>
                  </a:glow>
                </a:effectLst>
                <a:cs typeface="Calibri" pitchFamily="34" charset="0"/>
              </a:rPr>
              <a:t>Ephes-dammim</a:t>
            </a:r>
            <a:r>
              <a:rPr lang="en-US" sz="2000" dirty="0">
                <a:solidFill>
                  <a:srgbClr val="FFFFFF"/>
                </a:solidFill>
                <a:effectLst>
                  <a:glow rad="76200">
                    <a:srgbClr val="000000">
                      <a:alpha val="60000"/>
                    </a:srgbClr>
                  </a:glow>
                </a:effectLst>
                <a:cs typeface="Calibri" pitchFamily="34" charset="0"/>
              </a:rPr>
              <a:t>?)</a:t>
            </a:r>
          </a:p>
        </p:txBody>
      </p:sp>
      <p:sp>
        <p:nvSpPr>
          <p:cNvPr id="8" name="Text Box 16"/>
          <p:cNvSpPr txBox="1">
            <a:spLocks noChangeArrowheads="1"/>
          </p:cNvSpPr>
          <p:nvPr/>
        </p:nvSpPr>
        <p:spPr bwMode="auto">
          <a:xfrm>
            <a:off x="914400" y="735820"/>
            <a:ext cx="1295400" cy="400110"/>
          </a:xfrm>
          <a:prstGeom prst="rect">
            <a:avLst/>
          </a:prstGeom>
          <a:noFill/>
          <a:ln w="9525">
            <a:noFill/>
            <a:miter lim="800000"/>
            <a:headEnd/>
            <a:tailEnd/>
          </a:ln>
          <a:effectLst/>
        </p:spPr>
        <p:txBody>
          <a:bodyPr>
            <a:spAutoFit/>
          </a:bodyPr>
          <a:lstStyle/>
          <a:p>
            <a:pPr algn="ctr" fontAlgn="base">
              <a:spcBef>
                <a:spcPct val="0"/>
              </a:spcBef>
              <a:spcAft>
                <a:spcPct val="0"/>
              </a:spcAft>
              <a:defRPr/>
            </a:pPr>
            <a:r>
              <a:rPr lang="en-US" sz="2000" dirty="0" err="1">
                <a:solidFill>
                  <a:srgbClr val="FFFFFF"/>
                </a:solidFill>
                <a:effectLst>
                  <a:glow rad="76200">
                    <a:srgbClr val="000000">
                      <a:alpha val="60000"/>
                    </a:srgbClr>
                  </a:glow>
                </a:effectLst>
                <a:cs typeface="Calibri" pitchFamily="34" charset="0"/>
              </a:rPr>
              <a:t>Azekah</a:t>
            </a:r>
            <a:endParaRPr lang="en-US" sz="2000" dirty="0">
              <a:solidFill>
                <a:srgbClr val="FFFFFF"/>
              </a:solidFill>
              <a:effectLst>
                <a:glow rad="76200">
                  <a:srgbClr val="000000">
                    <a:alpha val="60000"/>
                  </a:srgbClr>
                </a:glow>
              </a:effectLst>
              <a:cs typeface="Calibri" pitchFamily="34" charset="0"/>
            </a:endParaRPr>
          </a:p>
        </p:txBody>
      </p:sp>
      <p:sp>
        <p:nvSpPr>
          <p:cNvPr id="9" name="Line 9"/>
          <p:cNvSpPr>
            <a:spLocks noChangeShapeType="1"/>
          </p:cNvSpPr>
          <p:nvPr/>
        </p:nvSpPr>
        <p:spPr bwMode="auto">
          <a:xfrm>
            <a:off x="1752600" y="1116820"/>
            <a:ext cx="228600" cy="838200"/>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2400" b="0" i="0" u="none" strike="noStrike" kern="0" cap="none" spc="0" normalizeH="0" baseline="0" noProof="0" dirty="0">
              <a:ln>
                <a:noFill/>
              </a:ln>
              <a:solidFill>
                <a:srgbClr val="000000"/>
              </a:solidFill>
              <a:effectLst/>
              <a:uLnTx/>
              <a:uFillTx/>
              <a:latin typeface="Arial"/>
              <a:ea typeface="+mn-ea"/>
              <a:cs typeface="+mn-cs"/>
            </a:endParaRPr>
          </a:p>
        </p:txBody>
      </p:sp>
      <p:sp>
        <p:nvSpPr>
          <p:cNvPr id="10" name="Text Box 16"/>
          <p:cNvSpPr txBox="1">
            <a:spLocks noChangeArrowheads="1"/>
          </p:cNvSpPr>
          <p:nvPr/>
        </p:nvSpPr>
        <p:spPr bwMode="auto">
          <a:xfrm>
            <a:off x="5638800" y="2564620"/>
            <a:ext cx="1295400" cy="400110"/>
          </a:xfrm>
          <a:prstGeom prst="rect">
            <a:avLst/>
          </a:prstGeom>
          <a:noFill/>
          <a:ln w="9525">
            <a:noFill/>
            <a:miter lim="800000"/>
            <a:headEnd/>
            <a:tailEnd/>
          </a:ln>
          <a:effectLst/>
        </p:spPr>
        <p:txBody>
          <a:bodyPr>
            <a:spAutoFit/>
          </a:bodyPr>
          <a:lstStyle/>
          <a:p>
            <a:pPr algn="ctr" fontAlgn="base">
              <a:spcBef>
                <a:spcPct val="0"/>
              </a:spcBef>
              <a:spcAft>
                <a:spcPct val="0"/>
              </a:spcAft>
              <a:defRPr/>
            </a:pPr>
            <a:r>
              <a:rPr lang="en-US" sz="2000" dirty="0" err="1">
                <a:solidFill>
                  <a:srgbClr val="FFFFFF"/>
                </a:solidFill>
                <a:effectLst>
                  <a:glow rad="76200">
                    <a:srgbClr val="000000">
                      <a:alpha val="60000"/>
                    </a:srgbClr>
                  </a:glow>
                </a:effectLst>
                <a:cs typeface="Calibri" pitchFamily="34" charset="0"/>
              </a:rPr>
              <a:t>Elah</a:t>
            </a:r>
            <a:r>
              <a:rPr lang="en-US" sz="2000" dirty="0">
                <a:solidFill>
                  <a:srgbClr val="FFFFFF"/>
                </a:solidFill>
                <a:effectLst>
                  <a:glow rad="76200">
                    <a:srgbClr val="000000">
                      <a:alpha val="60000"/>
                    </a:srgbClr>
                  </a:glow>
                </a:effectLst>
                <a:cs typeface="Calibri" pitchFamily="34" charset="0"/>
              </a:rPr>
              <a:t> Valley</a:t>
            </a:r>
          </a:p>
        </p:txBody>
      </p:sp>
    </p:spTree>
    <p:extLst>
      <p:ext uri="{BB962C8B-B14F-4D97-AF65-F5344CB8AC3E}">
        <p14:creationId xmlns:p14="http://schemas.microsoft.com/office/powerpoint/2010/main" val="1955030941"/>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C:\PLBL\Drone\drone-pcb\4 Judah\Elah Valley\Azekah and Elah Valley aerial from west, ws03171583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1" cy="6858001"/>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Azekah and the </a:t>
            </a:r>
            <a:r>
              <a:rPr lang="en-US" dirty="0" err="1"/>
              <a:t>Elah</a:t>
            </a:r>
            <a:r>
              <a:rPr lang="en-US" dirty="0"/>
              <a:t> Valley (aerial view from the west)</a:t>
            </a:r>
          </a:p>
        </p:txBody>
      </p:sp>
      <p:sp>
        <p:nvSpPr>
          <p:cNvPr id="3" name="Text Placeholder 2"/>
          <p:cNvSpPr>
            <a:spLocks noGrp="1"/>
          </p:cNvSpPr>
          <p:nvPr>
            <p:ph type="body" sz="quarter" idx="12"/>
          </p:nvPr>
        </p:nvSpPr>
        <p:spPr/>
        <p:txBody>
          <a:bodyPr/>
          <a:lstStyle/>
          <a:p>
            <a:r>
              <a:rPr lang="en-US" dirty="0"/>
              <a:t>23:9</a:t>
            </a:r>
          </a:p>
        </p:txBody>
      </p:sp>
      <p:sp>
        <p:nvSpPr>
          <p:cNvPr id="4" name="Title 3"/>
          <p:cNvSpPr>
            <a:spLocks noGrp="1"/>
          </p:cNvSpPr>
          <p:nvPr>
            <p:ph type="title"/>
          </p:nvPr>
        </p:nvSpPr>
        <p:spPr/>
        <p:txBody>
          <a:bodyPr/>
          <a:lstStyle/>
          <a:p>
            <a:r>
              <a:rPr lang="en-US" dirty="0"/>
              <a:t>He arose and struck the Philistines until his hand was weary, and his hand clung to the sword</a:t>
            </a:r>
          </a:p>
        </p:txBody>
      </p:sp>
    </p:spTree>
    <p:extLst>
      <p:ext uri="{BB962C8B-B14F-4D97-AF65-F5344CB8AC3E}">
        <p14:creationId xmlns:p14="http://schemas.microsoft.com/office/powerpoint/2010/main" val="1941542990"/>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PLBL\Drone\drone-pcb\4 Judah\Elah Valley\Azekah and Elah Valley aerial from west, ws03171583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1" cy="6858001"/>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sz="quarter" idx="10"/>
          </p:nvPr>
        </p:nvSpPr>
        <p:spPr/>
        <p:txBody>
          <a:bodyPr/>
          <a:lstStyle/>
          <a:p>
            <a:r>
              <a:rPr lang="en-US" dirty="0"/>
              <a:t>Azekah and the Elah Valley (aerial view from the west)</a:t>
            </a:r>
          </a:p>
        </p:txBody>
      </p:sp>
      <p:sp>
        <p:nvSpPr>
          <p:cNvPr id="4" name="Text Placeholder 3"/>
          <p:cNvSpPr>
            <a:spLocks noGrp="1"/>
          </p:cNvSpPr>
          <p:nvPr>
            <p:ph type="body" sz="quarter" idx="12"/>
          </p:nvPr>
        </p:nvSpPr>
        <p:spPr/>
        <p:txBody>
          <a:bodyPr/>
          <a:lstStyle/>
          <a:p>
            <a:r>
              <a:rPr lang="en-US" dirty="0"/>
              <a:t>23:9</a:t>
            </a:r>
          </a:p>
        </p:txBody>
      </p:sp>
      <p:sp>
        <p:nvSpPr>
          <p:cNvPr id="2" name="Title 1"/>
          <p:cNvSpPr>
            <a:spLocks noGrp="1"/>
          </p:cNvSpPr>
          <p:nvPr>
            <p:ph type="title"/>
          </p:nvPr>
        </p:nvSpPr>
        <p:spPr/>
        <p:txBody>
          <a:bodyPr/>
          <a:lstStyle/>
          <a:p>
            <a:r>
              <a:rPr lang="en-US" dirty="0"/>
              <a:t>He arose and struck the Philistines until his hand was weary, and his hand clung to the sword</a:t>
            </a:r>
          </a:p>
        </p:txBody>
      </p:sp>
      <p:sp>
        <p:nvSpPr>
          <p:cNvPr id="6" name="Text Box 1033"/>
          <p:cNvSpPr txBox="1">
            <a:spLocks noChangeArrowheads="1"/>
          </p:cNvSpPr>
          <p:nvPr/>
        </p:nvSpPr>
        <p:spPr bwMode="auto">
          <a:xfrm>
            <a:off x="2737585" y="1739726"/>
            <a:ext cx="1938351" cy="707886"/>
          </a:xfrm>
          <a:prstGeom prst="rect">
            <a:avLst/>
          </a:prstGeom>
          <a:noFill/>
          <a:ln w="9525">
            <a:noFill/>
            <a:miter lim="800000"/>
            <a:headEnd/>
            <a:tailEnd/>
          </a:ln>
          <a:effectLst/>
        </p:spPr>
        <p:txBody>
          <a:bodyPr wrap="none">
            <a:spAutoFit/>
          </a:bodyPr>
          <a:lstStyle/>
          <a:p>
            <a:pPr fontAlgn="base">
              <a:spcBef>
                <a:spcPct val="0"/>
              </a:spcBef>
              <a:spcAft>
                <a:spcPct val="0"/>
              </a:spcAft>
              <a:defRPr/>
            </a:pPr>
            <a:r>
              <a:rPr lang="en-US" sz="2000" dirty="0">
                <a:solidFill>
                  <a:srgbClr val="FEFFFF"/>
                </a:solidFill>
                <a:effectLst>
                  <a:glow rad="76200">
                    <a:srgbClr val="010000">
                      <a:alpha val="60000"/>
                    </a:srgbClr>
                  </a:glow>
                </a:effectLst>
                <a:cs typeface="Calibri" pitchFamily="34" charset="0"/>
              </a:rPr>
              <a:t>Ephes-dammim?</a:t>
            </a:r>
          </a:p>
          <a:p>
            <a:pPr algn="ctr" fontAlgn="base">
              <a:spcBef>
                <a:spcPct val="0"/>
              </a:spcBef>
              <a:spcAft>
                <a:spcPct val="0"/>
              </a:spcAft>
              <a:defRPr/>
            </a:pPr>
            <a:r>
              <a:rPr lang="en-US" sz="2000" dirty="0">
                <a:solidFill>
                  <a:srgbClr val="FEFFFF"/>
                </a:solidFill>
                <a:effectLst>
                  <a:glow rad="76200">
                    <a:srgbClr val="010000">
                      <a:alpha val="60000"/>
                    </a:srgbClr>
                  </a:glow>
                </a:effectLst>
                <a:cs typeface="Calibri" pitchFamily="34" charset="0"/>
              </a:rPr>
              <a:t>(</a:t>
            </a:r>
            <a:r>
              <a:rPr lang="en-US" sz="2000" dirty="0" err="1">
                <a:solidFill>
                  <a:srgbClr val="FEFFFF"/>
                </a:solidFill>
                <a:effectLst>
                  <a:glow rad="76200">
                    <a:srgbClr val="010000">
                      <a:alpha val="60000"/>
                    </a:srgbClr>
                  </a:glow>
                </a:effectLst>
                <a:cs typeface="Calibri" pitchFamily="34" charset="0"/>
              </a:rPr>
              <a:t>Kh</a:t>
            </a:r>
            <a:r>
              <a:rPr lang="en-US" sz="2000" dirty="0">
                <a:solidFill>
                  <a:srgbClr val="FEFFFF"/>
                </a:solidFill>
                <a:effectLst>
                  <a:glow rad="76200">
                    <a:srgbClr val="010000">
                      <a:alpha val="60000"/>
                    </a:srgbClr>
                  </a:glow>
                </a:effectLst>
                <a:cs typeface="Calibri" pitchFamily="34" charset="0"/>
              </a:rPr>
              <a:t>. </a:t>
            </a:r>
            <a:r>
              <a:rPr lang="en-US" sz="2000" dirty="0" err="1">
                <a:solidFill>
                  <a:srgbClr val="FEFFFF"/>
                </a:solidFill>
                <a:effectLst>
                  <a:glow rad="76200">
                    <a:srgbClr val="010000">
                      <a:alpha val="60000"/>
                    </a:srgbClr>
                  </a:glow>
                </a:effectLst>
                <a:cs typeface="Calibri" pitchFamily="34" charset="0"/>
              </a:rPr>
              <a:t>Qeiyafa</a:t>
            </a:r>
            <a:r>
              <a:rPr lang="en-US" sz="2000" dirty="0">
                <a:solidFill>
                  <a:srgbClr val="FEFFFF"/>
                </a:solidFill>
                <a:effectLst>
                  <a:glow rad="76200">
                    <a:srgbClr val="010000">
                      <a:alpha val="60000"/>
                    </a:srgbClr>
                  </a:glow>
                </a:effectLst>
                <a:cs typeface="Calibri" pitchFamily="34" charset="0"/>
              </a:rPr>
              <a:t>)</a:t>
            </a:r>
          </a:p>
        </p:txBody>
      </p:sp>
      <p:sp>
        <p:nvSpPr>
          <p:cNvPr id="7" name="Oval 6"/>
          <p:cNvSpPr/>
          <p:nvPr/>
        </p:nvSpPr>
        <p:spPr>
          <a:xfrm>
            <a:off x="4306508" y="2380164"/>
            <a:ext cx="851637" cy="338328"/>
          </a:xfrm>
          <a:prstGeom prst="ellipse">
            <a:avLst/>
          </a:prstGeom>
          <a:noFill/>
          <a:ln w="22225" cap="flat" cmpd="sng" algn="ctr">
            <a:solidFill>
              <a:srgbClr val="FEFFFF"/>
            </a:solidFill>
            <a:prstDash val="solid"/>
            <a:round/>
            <a:headEnd type="none" w="med" len="med"/>
            <a:tailEnd type="triangle" w="med" len="med"/>
          </a:ln>
          <a:effectLst>
            <a:glow rad="50800">
              <a:srgbClr val="010000">
                <a:alpha val="60000"/>
              </a:srgbClr>
            </a:glow>
            <a:outerShdw blurRad="40000" dist="20000" dir="5400000" rotWithShape="0">
              <a:srgbClr val="000000">
                <a:alpha val="38000"/>
              </a:srgbClr>
            </a:outerShdw>
          </a:effec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2400" b="0" i="0" u="none" strike="noStrike" kern="0" cap="none" spc="0" normalizeH="0" baseline="0" noProof="0" dirty="0">
              <a:ln>
                <a:noFill/>
              </a:ln>
              <a:solidFill>
                <a:srgbClr val="000000"/>
              </a:solidFill>
              <a:effectLst/>
              <a:uLnTx/>
              <a:uFillTx/>
              <a:latin typeface="Arial"/>
              <a:ea typeface="+mn-ea"/>
              <a:cs typeface="+mn-cs"/>
            </a:endParaRPr>
          </a:p>
        </p:txBody>
      </p:sp>
      <p:sp>
        <p:nvSpPr>
          <p:cNvPr id="8" name="Oval 7"/>
          <p:cNvSpPr/>
          <p:nvPr/>
        </p:nvSpPr>
        <p:spPr>
          <a:xfrm>
            <a:off x="5640354" y="2257972"/>
            <a:ext cx="670594" cy="379280"/>
          </a:xfrm>
          <a:prstGeom prst="ellipse">
            <a:avLst/>
          </a:prstGeom>
          <a:noFill/>
          <a:ln w="22225" cap="flat" cmpd="sng" algn="ctr">
            <a:solidFill>
              <a:srgbClr val="FEFFFF"/>
            </a:solidFill>
            <a:prstDash val="solid"/>
            <a:round/>
            <a:headEnd type="none" w="med" len="med"/>
            <a:tailEnd type="triangle" w="med" len="med"/>
          </a:ln>
          <a:effectLst>
            <a:glow rad="50800">
              <a:srgbClr val="010000">
                <a:alpha val="60000"/>
              </a:srgbClr>
            </a:glow>
            <a:outerShdw blurRad="40000" dist="20000" dir="5400000" rotWithShape="0">
              <a:srgbClr val="000000">
                <a:alpha val="38000"/>
              </a:srgbClr>
            </a:outerShdw>
          </a:effec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2400" b="0" i="0" u="none" strike="noStrike" kern="0" cap="none" spc="0" normalizeH="0" baseline="0" noProof="0" dirty="0">
              <a:ln>
                <a:noFill/>
              </a:ln>
              <a:solidFill>
                <a:srgbClr val="000000"/>
              </a:solidFill>
              <a:effectLst/>
              <a:uLnTx/>
              <a:uFillTx/>
              <a:latin typeface="Arial"/>
              <a:ea typeface="+mn-ea"/>
              <a:cs typeface="+mn-cs"/>
            </a:endParaRPr>
          </a:p>
        </p:txBody>
      </p:sp>
      <p:sp>
        <p:nvSpPr>
          <p:cNvPr id="9" name="Text Box 1033"/>
          <p:cNvSpPr txBox="1">
            <a:spLocks noChangeArrowheads="1"/>
          </p:cNvSpPr>
          <p:nvPr/>
        </p:nvSpPr>
        <p:spPr bwMode="auto">
          <a:xfrm>
            <a:off x="5549833" y="1893614"/>
            <a:ext cx="814197" cy="400110"/>
          </a:xfrm>
          <a:prstGeom prst="rect">
            <a:avLst/>
          </a:prstGeom>
          <a:noFill/>
          <a:ln w="9525">
            <a:noFill/>
            <a:miter lim="800000"/>
            <a:headEnd/>
            <a:tailEnd/>
          </a:ln>
          <a:effectLst/>
        </p:spPr>
        <p:txBody>
          <a:bodyPr wrap="none">
            <a:spAutoFit/>
          </a:bodyPr>
          <a:lstStyle/>
          <a:p>
            <a:pPr fontAlgn="base">
              <a:spcBef>
                <a:spcPct val="0"/>
              </a:spcBef>
              <a:spcAft>
                <a:spcPct val="0"/>
              </a:spcAft>
              <a:defRPr/>
            </a:pPr>
            <a:r>
              <a:rPr lang="en-US" sz="2000" dirty="0">
                <a:solidFill>
                  <a:srgbClr val="FEFFFF"/>
                </a:solidFill>
                <a:effectLst>
                  <a:glow rad="76200">
                    <a:srgbClr val="010000">
                      <a:alpha val="60000"/>
                    </a:srgbClr>
                  </a:glow>
                </a:effectLst>
                <a:cs typeface="Calibri" pitchFamily="34" charset="0"/>
              </a:rPr>
              <a:t>Socoh</a:t>
            </a:r>
          </a:p>
        </p:txBody>
      </p:sp>
      <p:sp>
        <p:nvSpPr>
          <p:cNvPr id="10" name="Text Box 1033"/>
          <p:cNvSpPr txBox="1">
            <a:spLocks noChangeArrowheads="1"/>
          </p:cNvSpPr>
          <p:nvPr/>
        </p:nvSpPr>
        <p:spPr bwMode="auto">
          <a:xfrm>
            <a:off x="3883161" y="3158875"/>
            <a:ext cx="928075" cy="400110"/>
          </a:xfrm>
          <a:prstGeom prst="rect">
            <a:avLst/>
          </a:prstGeom>
          <a:noFill/>
          <a:ln w="9525">
            <a:noFill/>
            <a:miter lim="800000"/>
            <a:headEnd/>
            <a:tailEnd/>
          </a:ln>
          <a:effectLst/>
        </p:spPr>
        <p:txBody>
          <a:bodyPr wrap="none">
            <a:spAutoFit/>
          </a:bodyPr>
          <a:lstStyle/>
          <a:p>
            <a:pPr fontAlgn="base">
              <a:spcBef>
                <a:spcPct val="0"/>
              </a:spcBef>
              <a:spcAft>
                <a:spcPct val="0"/>
              </a:spcAft>
              <a:defRPr/>
            </a:pPr>
            <a:r>
              <a:rPr lang="en-US" sz="2000" dirty="0">
                <a:solidFill>
                  <a:srgbClr val="FEFFFF"/>
                </a:solidFill>
                <a:effectLst>
                  <a:glow rad="76200">
                    <a:srgbClr val="010000">
                      <a:alpha val="60000"/>
                    </a:srgbClr>
                  </a:glow>
                </a:effectLst>
                <a:cs typeface="Calibri" pitchFamily="34" charset="0"/>
              </a:rPr>
              <a:t>Azekah</a:t>
            </a:r>
          </a:p>
        </p:txBody>
      </p:sp>
      <p:cxnSp>
        <p:nvCxnSpPr>
          <p:cNvPr id="11" name="Straight Arrow Connector 10"/>
          <p:cNvCxnSpPr>
            <a:cxnSpLocks/>
          </p:cNvCxnSpPr>
          <p:nvPr/>
        </p:nvCxnSpPr>
        <p:spPr>
          <a:xfrm>
            <a:off x="6531771" y="5454466"/>
            <a:ext cx="97629" cy="412934"/>
          </a:xfrm>
          <a:prstGeom prst="straightConnector1">
            <a:avLst/>
          </a:prstGeom>
          <a:noFill/>
          <a:ln w="22225" cap="flat" cmpd="sng" algn="ctr">
            <a:solidFill>
              <a:srgbClr val="FEFFFF"/>
            </a:solidFill>
            <a:prstDash val="solid"/>
            <a:round/>
            <a:headEnd type="none" w="med" len="med"/>
            <a:tailEnd type="triangle" w="med" len="med"/>
          </a:ln>
          <a:effectLst>
            <a:glow rad="50800">
              <a:srgbClr val="010000">
                <a:alpha val="60000"/>
              </a:srgbClr>
            </a:glow>
            <a:outerShdw blurRad="40000" dist="20000" dir="5400000" rotWithShape="0">
              <a:srgbClr val="000000">
                <a:alpha val="38000"/>
              </a:srgbClr>
            </a:outerShdw>
          </a:effectLst>
        </p:spPr>
      </p:cxnSp>
      <p:sp>
        <p:nvSpPr>
          <p:cNvPr id="13" name="Text Box 1033"/>
          <p:cNvSpPr txBox="1">
            <a:spLocks noChangeArrowheads="1"/>
          </p:cNvSpPr>
          <p:nvPr/>
        </p:nvSpPr>
        <p:spPr bwMode="auto">
          <a:xfrm>
            <a:off x="6147664" y="5054356"/>
            <a:ext cx="688907" cy="400110"/>
          </a:xfrm>
          <a:prstGeom prst="rect">
            <a:avLst/>
          </a:prstGeom>
          <a:noFill/>
          <a:ln w="9525">
            <a:noFill/>
            <a:miter lim="800000"/>
            <a:headEnd/>
            <a:tailEnd/>
          </a:ln>
          <a:effectLst/>
        </p:spPr>
        <p:txBody>
          <a:bodyPr wrap="none">
            <a:spAutoFit/>
          </a:bodyPr>
          <a:lstStyle/>
          <a:p>
            <a:pPr fontAlgn="base">
              <a:spcBef>
                <a:spcPct val="0"/>
              </a:spcBef>
              <a:spcAft>
                <a:spcPct val="0"/>
              </a:spcAft>
              <a:defRPr/>
            </a:pPr>
            <a:r>
              <a:rPr lang="en-US" sz="2000" dirty="0">
                <a:solidFill>
                  <a:srgbClr val="FEFFFF"/>
                </a:solidFill>
                <a:effectLst>
                  <a:glow rad="76200">
                    <a:srgbClr val="010000">
                      <a:alpha val="60000"/>
                    </a:srgbClr>
                  </a:glow>
                </a:effectLst>
                <a:cs typeface="Calibri" pitchFamily="34" charset="0"/>
              </a:rPr>
              <a:t>Gath</a:t>
            </a:r>
          </a:p>
        </p:txBody>
      </p:sp>
      <p:sp>
        <p:nvSpPr>
          <p:cNvPr id="16" name="Text Box 16"/>
          <p:cNvSpPr txBox="1">
            <a:spLocks noChangeArrowheads="1"/>
          </p:cNvSpPr>
          <p:nvPr/>
        </p:nvSpPr>
        <p:spPr bwMode="auto">
          <a:xfrm rot="20698502">
            <a:off x="164945" y="3167572"/>
            <a:ext cx="1634324" cy="400110"/>
          </a:xfrm>
          <a:prstGeom prst="rect">
            <a:avLst/>
          </a:prstGeom>
          <a:noFill/>
          <a:ln w="9525">
            <a:noFill/>
            <a:miter lim="800000"/>
            <a:headEnd/>
            <a:tailEnd/>
          </a:ln>
          <a:effectLst/>
        </p:spPr>
        <p:txBody>
          <a:bodyPr wrap="square">
            <a:spAutoFit/>
          </a:bodyPr>
          <a:lstStyle/>
          <a:p>
            <a:pPr algn="ctr" fontAlgn="base">
              <a:spcBef>
                <a:spcPct val="0"/>
              </a:spcBef>
              <a:spcAft>
                <a:spcPct val="0"/>
              </a:spcAft>
              <a:defRPr/>
            </a:pPr>
            <a:r>
              <a:rPr lang="en-US" sz="2000" dirty="0">
                <a:solidFill>
                  <a:srgbClr val="FEFFFF"/>
                </a:solidFill>
                <a:effectLst>
                  <a:glow rad="76200">
                    <a:srgbClr val="010000">
                      <a:alpha val="60000"/>
                    </a:srgbClr>
                  </a:glow>
                </a:effectLst>
                <a:cs typeface="Calibri" pitchFamily="34" charset="0"/>
              </a:rPr>
              <a:t>Elah Valley</a:t>
            </a:r>
          </a:p>
        </p:txBody>
      </p:sp>
      <p:sp>
        <p:nvSpPr>
          <p:cNvPr id="17" name="Text Box 16"/>
          <p:cNvSpPr txBox="1">
            <a:spLocks noChangeArrowheads="1"/>
          </p:cNvSpPr>
          <p:nvPr/>
        </p:nvSpPr>
        <p:spPr bwMode="auto">
          <a:xfrm>
            <a:off x="6001082" y="2895552"/>
            <a:ext cx="1634324" cy="400110"/>
          </a:xfrm>
          <a:prstGeom prst="rect">
            <a:avLst/>
          </a:prstGeom>
          <a:noFill/>
          <a:ln w="9525">
            <a:noFill/>
            <a:miter lim="800000"/>
            <a:headEnd/>
            <a:tailEnd/>
          </a:ln>
          <a:effectLst/>
        </p:spPr>
        <p:txBody>
          <a:bodyPr wrap="square">
            <a:spAutoFit/>
          </a:bodyPr>
          <a:lstStyle/>
          <a:p>
            <a:pPr algn="ctr" fontAlgn="base">
              <a:spcBef>
                <a:spcPct val="0"/>
              </a:spcBef>
              <a:spcAft>
                <a:spcPct val="0"/>
              </a:spcAft>
              <a:defRPr/>
            </a:pPr>
            <a:r>
              <a:rPr lang="en-US" sz="2000" dirty="0">
                <a:solidFill>
                  <a:srgbClr val="FEFFFF"/>
                </a:solidFill>
                <a:effectLst>
                  <a:glow rad="76200">
                    <a:srgbClr val="010000">
                      <a:alpha val="60000"/>
                    </a:srgbClr>
                  </a:glow>
                </a:effectLst>
                <a:cs typeface="Calibri" pitchFamily="34" charset="0"/>
              </a:rPr>
              <a:t>Elah Valley</a:t>
            </a:r>
          </a:p>
        </p:txBody>
      </p:sp>
    </p:spTree>
    <p:extLst>
      <p:ext uri="{BB962C8B-B14F-4D97-AF65-F5344CB8AC3E}">
        <p14:creationId xmlns:p14="http://schemas.microsoft.com/office/powerpoint/2010/main" val="1096024152"/>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C:\PLBL\Drone\drone-pcb\4 Judah\Elah Valley\Khirbet Qeiyafa aerial from southeast, ws101514520.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1" cy="6858001"/>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sz="quarter" idx="10"/>
          </p:nvPr>
        </p:nvSpPr>
        <p:spPr/>
        <p:txBody>
          <a:bodyPr/>
          <a:lstStyle/>
          <a:p>
            <a:r>
              <a:rPr lang="en-US" dirty="0"/>
              <a:t>Khirbet Qeiyafa, a possible location of Ephes-dammim (aerial view from the southeast)</a:t>
            </a:r>
          </a:p>
        </p:txBody>
      </p:sp>
      <p:sp>
        <p:nvSpPr>
          <p:cNvPr id="4" name="Text Placeholder 3"/>
          <p:cNvSpPr>
            <a:spLocks noGrp="1"/>
          </p:cNvSpPr>
          <p:nvPr>
            <p:ph type="body" sz="quarter" idx="12"/>
          </p:nvPr>
        </p:nvSpPr>
        <p:spPr/>
        <p:txBody>
          <a:bodyPr/>
          <a:lstStyle/>
          <a:p>
            <a:r>
              <a:rPr lang="en-US" dirty="0"/>
              <a:t>23:9</a:t>
            </a:r>
          </a:p>
        </p:txBody>
      </p:sp>
      <p:sp>
        <p:nvSpPr>
          <p:cNvPr id="2" name="Title 1"/>
          <p:cNvSpPr>
            <a:spLocks noGrp="1"/>
          </p:cNvSpPr>
          <p:nvPr>
            <p:ph type="title"/>
          </p:nvPr>
        </p:nvSpPr>
        <p:spPr/>
        <p:txBody>
          <a:bodyPr/>
          <a:lstStyle/>
          <a:p>
            <a:r>
              <a:rPr lang="en-US" dirty="0"/>
              <a:t>He arose and struck the Philistines until his hand was weary, and his hand clung to the sword</a:t>
            </a:r>
          </a:p>
        </p:txBody>
      </p:sp>
    </p:spTree>
    <p:extLst>
      <p:ext uri="{BB962C8B-B14F-4D97-AF65-F5344CB8AC3E}">
        <p14:creationId xmlns:p14="http://schemas.microsoft.com/office/powerpoint/2010/main" val="97180245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descr="C:\Users\Kris\Documents\Bolen\PCB size\Israel Museum-pcb\Iron Age\Abel Beth Maacah, faience statue head of ruler, king  9th c BC, adr1806199395.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96705" y="0"/>
            <a:ext cx="7350591"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Faience statue head of ruler with a crown, from Abel Beth </a:t>
            </a:r>
            <a:r>
              <a:rPr lang="en-US" dirty="0" err="1"/>
              <a:t>Maacah</a:t>
            </a:r>
            <a:r>
              <a:rPr lang="en-US" dirty="0"/>
              <a:t>, 9th century BC</a:t>
            </a:r>
          </a:p>
        </p:txBody>
      </p:sp>
      <p:sp>
        <p:nvSpPr>
          <p:cNvPr id="3" name="Text Placeholder 2"/>
          <p:cNvSpPr>
            <a:spLocks noGrp="1"/>
          </p:cNvSpPr>
          <p:nvPr>
            <p:ph type="body" sz="quarter" idx="12"/>
          </p:nvPr>
        </p:nvSpPr>
        <p:spPr/>
        <p:txBody>
          <a:bodyPr/>
          <a:lstStyle/>
          <a:p>
            <a:r>
              <a:rPr lang="en-US" dirty="0"/>
              <a:t>23:1</a:t>
            </a:r>
          </a:p>
        </p:txBody>
      </p:sp>
      <p:sp>
        <p:nvSpPr>
          <p:cNvPr id="4" name="Title 3"/>
          <p:cNvSpPr>
            <a:spLocks noGrp="1"/>
          </p:cNvSpPr>
          <p:nvPr>
            <p:ph type="title"/>
          </p:nvPr>
        </p:nvSpPr>
        <p:spPr/>
        <p:txBody>
          <a:bodyPr/>
          <a:lstStyle/>
          <a:p>
            <a:r>
              <a:rPr lang="en-US" dirty="0"/>
              <a:t>The man who was raised on high</a:t>
            </a:r>
          </a:p>
        </p:txBody>
      </p:sp>
    </p:spTree>
    <p:extLst>
      <p:ext uri="{BB962C8B-B14F-4D97-AF65-F5344CB8AC3E}">
        <p14:creationId xmlns:p14="http://schemas.microsoft.com/office/powerpoint/2010/main" val="942763217"/>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C:\PLBL\Drone\drone-pcb\4 Judah\Elah Valley\Khirbet Qeiyafa aerial from southeast, ws101514520.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1" cy="6858001"/>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sz="quarter" idx="10"/>
          </p:nvPr>
        </p:nvSpPr>
        <p:spPr/>
        <p:txBody>
          <a:bodyPr/>
          <a:lstStyle/>
          <a:p>
            <a:r>
              <a:rPr lang="en-US" dirty="0"/>
              <a:t>Khirbet Qeiyafa, a possible location of Ephes-dammim (aerial view from the southeast)</a:t>
            </a:r>
          </a:p>
        </p:txBody>
      </p:sp>
      <p:sp>
        <p:nvSpPr>
          <p:cNvPr id="4" name="Text Placeholder 3"/>
          <p:cNvSpPr>
            <a:spLocks noGrp="1"/>
          </p:cNvSpPr>
          <p:nvPr>
            <p:ph type="body" sz="quarter" idx="12"/>
          </p:nvPr>
        </p:nvSpPr>
        <p:spPr/>
        <p:txBody>
          <a:bodyPr/>
          <a:lstStyle/>
          <a:p>
            <a:r>
              <a:rPr lang="en-US" dirty="0"/>
              <a:t>23:9</a:t>
            </a:r>
          </a:p>
        </p:txBody>
      </p:sp>
      <p:sp>
        <p:nvSpPr>
          <p:cNvPr id="2" name="Title 1"/>
          <p:cNvSpPr>
            <a:spLocks noGrp="1"/>
          </p:cNvSpPr>
          <p:nvPr>
            <p:ph type="title"/>
          </p:nvPr>
        </p:nvSpPr>
        <p:spPr/>
        <p:txBody>
          <a:bodyPr/>
          <a:lstStyle/>
          <a:p>
            <a:r>
              <a:rPr lang="en-US" dirty="0"/>
              <a:t>He arose and struck the Philistines until his hand was weary, and his hand clung to the sword</a:t>
            </a:r>
          </a:p>
        </p:txBody>
      </p:sp>
      <p:sp>
        <p:nvSpPr>
          <p:cNvPr id="6" name="Text Box 16"/>
          <p:cNvSpPr txBox="1">
            <a:spLocks noChangeArrowheads="1"/>
          </p:cNvSpPr>
          <p:nvPr/>
        </p:nvSpPr>
        <p:spPr bwMode="auto">
          <a:xfrm>
            <a:off x="2120899" y="5252872"/>
            <a:ext cx="1295400" cy="400110"/>
          </a:xfrm>
          <a:prstGeom prst="rect">
            <a:avLst/>
          </a:prstGeom>
          <a:noFill/>
          <a:ln w="9525">
            <a:noFill/>
            <a:miter lim="800000"/>
            <a:headEnd/>
            <a:tailEnd/>
          </a:ln>
          <a:effectLst/>
        </p:spPr>
        <p:txBody>
          <a:bodyPr>
            <a:spAutoFit/>
          </a:bodyPr>
          <a:lstStyle/>
          <a:p>
            <a:pPr algn="ctr" fontAlgn="base">
              <a:spcBef>
                <a:spcPct val="0"/>
              </a:spcBef>
              <a:spcAft>
                <a:spcPct val="0"/>
              </a:spcAft>
              <a:defRPr/>
            </a:pPr>
            <a:r>
              <a:rPr lang="en-US" sz="2000" dirty="0">
                <a:solidFill>
                  <a:srgbClr val="FEFFFF"/>
                </a:solidFill>
                <a:effectLst>
                  <a:glow rad="76200">
                    <a:srgbClr val="010000">
                      <a:alpha val="60000"/>
                    </a:srgbClr>
                  </a:glow>
                </a:effectLst>
                <a:cs typeface="Calibri" pitchFamily="34" charset="0"/>
              </a:rPr>
              <a:t>south gate</a:t>
            </a:r>
          </a:p>
        </p:txBody>
      </p:sp>
      <p:sp>
        <p:nvSpPr>
          <p:cNvPr id="8" name="Oval 7"/>
          <p:cNvSpPr/>
          <p:nvPr/>
        </p:nvSpPr>
        <p:spPr>
          <a:xfrm>
            <a:off x="2478880" y="4470400"/>
            <a:ext cx="937419" cy="764202"/>
          </a:xfrm>
          <a:prstGeom prst="ellipse">
            <a:avLst/>
          </a:prstGeom>
          <a:noFill/>
          <a:ln w="22225" cap="flat" cmpd="sng" algn="ctr">
            <a:solidFill>
              <a:srgbClr val="FEFFFF"/>
            </a:solidFill>
            <a:prstDash val="solid"/>
            <a:round/>
            <a:headEnd type="none" w="med" len="med"/>
            <a:tailEnd type="triangle" w="med" len="med"/>
          </a:ln>
          <a:effectLst>
            <a:glow rad="50800">
              <a:srgbClr val="010000">
                <a:alpha val="60000"/>
              </a:srgbClr>
            </a:glow>
            <a:outerShdw blurRad="40000" dist="20000" dir="5400000" rotWithShape="0">
              <a:srgbClr val="000000">
                <a:alpha val="38000"/>
              </a:srgbClr>
            </a:outerShdw>
          </a:effec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2400" b="0" i="0" u="none" strike="noStrike" kern="0" cap="none" spc="0" normalizeH="0" baseline="0" noProof="0" dirty="0">
              <a:ln>
                <a:noFill/>
              </a:ln>
              <a:solidFill>
                <a:srgbClr val="000000"/>
              </a:solidFill>
              <a:effectLst/>
              <a:uLnTx/>
              <a:uFillTx/>
              <a:latin typeface="Arial"/>
              <a:ea typeface="+mn-ea"/>
              <a:cs typeface="+mn-cs"/>
            </a:endParaRPr>
          </a:p>
        </p:txBody>
      </p:sp>
      <p:sp>
        <p:nvSpPr>
          <p:cNvPr id="9" name="Text Box 16"/>
          <p:cNvSpPr txBox="1">
            <a:spLocks noChangeArrowheads="1"/>
          </p:cNvSpPr>
          <p:nvPr/>
        </p:nvSpPr>
        <p:spPr bwMode="auto">
          <a:xfrm>
            <a:off x="3276600" y="1362015"/>
            <a:ext cx="1295400" cy="400110"/>
          </a:xfrm>
          <a:prstGeom prst="rect">
            <a:avLst/>
          </a:prstGeom>
          <a:noFill/>
          <a:ln w="9525">
            <a:noFill/>
            <a:miter lim="800000"/>
            <a:headEnd/>
            <a:tailEnd/>
          </a:ln>
          <a:effectLst/>
        </p:spPr>
        <p:txBody>
          <a:bodyPr>
            <a:spAutoFit/>
          </a:bodyPr>
          <a:lstStyle/>
          <a:p>
            <a:pPr algn="ctr" fontAlgn="base">
              <a:spcBef>
                <a:spcPct val="0"/>
              </a:spcBef>
              <a:spcAft>
                <a:spcPct val="0"/>
              </a:spcAft>
              <a:defRPr/>
            </a:pPr>
            <a:r>
              <a:rPr lang="en-US" sz="2000" dirty="0">
                <a:solidFill>
                  <a:srgbClr val="FEFFFF"/>
                </a:solidFill>
                <a:effectLst>
                  <a:glow rad="76200">
                    <a:srgbClr val="010000">
                      <a:alpha val="60000"/>
                    </a:srgbClr>
                  </a:glow>
                </a:effectLst>
                <a:cs typeface="Calibri" pitchFamily="34" charset="0"/>
              </a:rPr>
              <a:t>west gate</a:t>
            </a:r>
          </a:p>
        </p:txBody>
      </p:sp>
      <p:sp>
        <p:nvSpPr>
          <p:cNvPr id="10" name="Oval 9"/>
          <p:cNvSpPr/>
          <p:nvPr/>
        </p:nvSpPr>
        <p:spPr>
          <a:xfrm>
            <a:off x="3717132" y="1762125"/>
            <a:ext cx="611982" cy="333375"/>
          </a:xfrm>
          <a:prstGeom prst="ellipse">
            <a:avLst/>
          </a:prstGeom>
          <a:noFill/>
          <a:ln w="22225" cap="flat" cmpd="sng" algn="ctr">
            <a:solidFill>
              <a:srgbClr val="FEFFFF"/>
            </a:solidFill>
            <a:prstDash val="solid"/>
            <a:round/>
            <a:headEnd type="none" w="med" len="med"/>
            <a:tailEnd type="triangle" w="med" len="med"/>
          </a:ln>
          <a:effectLst>
            <a:glow rad="50800">
              <a:srgbClr val="010000">
                <a:alpha val="60000"/>
              </a:srgbClr>
            </a:glow>
            <a:outerShdw blurRad="40000" dist="20000" dir="5400000" rotWithShape="0">
              <a:srgbClr val="000000">
                <a:alpha val="38000"/>
              </a:srgbClr>
            </a:outerShdw>
          </a:effec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2400" b="0" i="0" u="none" strike="noStrike" kern="0" cap="none" spc="0" normalizeH="0" baseline="0" noProof="0" dirty="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473504284"/>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285750"/>
            <a:ext cx="9144000" cy="6286500"/>
          </a:xfrm>
          <a:prstGeom prst="rect">
            <a:avLst/>
          </a:prstGeom>
        </p:spPr>
      </p:pic>
      <p:sp>
        <p:nvSpPr>
          <p:cNvPr id="3" name="Text Placeholder 2"/>
          <p:cNvSpPr>
            <a:spLocks noGrp="1"/>
          </p:cNvSpPr>
          <p:nvPr>
            <p:ph type="body" sz="quarter" idx="10"/>
          </p:nvPr>
        </p:nvSpPr>
        <p:spPr/>
        <p:txBody>
          <a:bodyPr/>
          <a:lstStyle/>
          <a:p>
            <a:r>
              <a:rPr lang="en-US" dirty="0"/>
              <a:t>Khirbet Qeiyafa, a possible location of Ephes-dammim (aerial view from the east)</a:t>
            </a:r>
          </a:p>
        </p:txBody>
      </p:sp>
      <p:sp>
        <p:nvSpPr>
          <p:cNvPr id="4" name="Text Placeholder 3"/>
          <p:cNvSpPr>
            <a:spLocks noGrp="1"/>
          </p:cNvSpPr>
          <p:nvPr>
            <p:ph type="body" sz="quarter" idx="12"/>
          </p:nvPr>
        </p:nvSpPr>
        <p:spPr/>
        <p:txBody>
          <a:bodyPr/>
          <a:lstStyle/>
          <a:p>
            <a:r>
              <a:rPr lang="en-US" dirty="0"/>
              <a:t>23:9</a:t>
            </a:r>
          </a:p>
        </p:txBody>
      </p:sp>
      <p:sp>
        <p:nvSpPr>
          <p:cNvPr id="2" name="Title 1"/>
          <p:cNvSpPr>
            <a:spLocks noGrp="1"/>
          </p:cNvSpPr>
          <p:nvPr>
            <p:ph type="title"/>
          </p:nvPr>
        </p:nvSpPr>
        <p:spPr/>
        <p:txBody>
          <a:bodyPr/>
          <a:lstStyle/>
          <a:p>
            <a:r>
              <a:rPr lang="en-US" dirty="0"/>
              <a:t>He arose and struck the Philistines until his hand was weary, and his hand clung to the sword</a:t>
            </a:r>
          </a:p>
        </p:txBody>
      </p:sp>
    </p:spTree>
    <p:extLst>
      <p:ext uri="{BB962C8B-B14F-4D97-AF65-F5344CB8AC3E}">
        <p14:creationId xmlns:p14="http://schemas.microsoft.com/office/powerpoint/2010/main" val="4209794427"/>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Kris\Documents\Bolen\03 Museums 2014\UK Museums\British Museum\Lachish Reliefs\Lachish reliefs, panel 8, chariot, tb112004305.jpg"/>
          <p:cNvPicPr>
            <a:picLocks noChangeAspect="1" noChangeArrowheads="1"/>
          </p:cNvPicPr>
          <p:nvPr/>
        </p:nvPicPr>
        <p:blipFill rotWithShape="1">
          <a:blip r:embed="rId3">
            <a:extLst>
              <a:ext uri="{28A0092B-C50C-407E-A947-70E740481C1C}">
                <a14:useLocalDpi xmlns:a14="http://schemas.microsoft.com/office/drawing/2010/main" val="0"/>
              </a:ext>
            </a:extLst>
          </a:blip>
          <a:srcRect l="1131"/>
          <a:stretch/>
        </p:blipFill>
        <p:spPr bwMode="auto">
          <a:xfrm>
            <a:off x="0" y="369331"/>
            <a:ext cx="9144000" cy="6150341"/>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Assyrian soldiers removing spoils of war after a successful battle, from Nineveh, circa 700 BC</a:t>
            </a:r>
          </a:p>
        </p:txBody>
      </p:sp>
      <p:sp>
        <p:nvSpPr>
          <p:cNvPr id="3" name="Text Placeholder 2"/>
          <p:cNvSpPr>
            <a:spLocks noGrp="1"/>
          </p:cNvSpPr>
          <p:nvPr>
            <p:ph type="body" sz="quarter" idx="12"/>
          </p:nvPr>
        </p:nvSpPr>
        <p:spPr/>
        <p:txBody>
          <a:bodyPr/>
          <a:lstStyle/>
          <a:p>
            <a:r>
              <a:rPr lang="en-US" dirty="0"/>
              <a:t>23:10</a:t>
            </a:r>
          </a:p>
        </p:txBody>
      </p:sp>
      <p:sp>
        <p:nvSpPr>
          <p:cNvPr id="4" name="Title 3"/>
          <p:cNvSpPr>
            <a:spLocks noGrp="1"/>
          </p:cNvSpPr>
          <p:nvPr>
            <p:ph type="title"/>
          </p:nvPr>
        </p:nvSpPr>
        <p:spPr/>
        <p:txBody>
          <a:bodyPr/>
          <a:lstStyle/>
          <a:p>
            <a:r>
              <a:rPr lang="en-US" dirty="0"/>
              <a:t>Yahweh won a great victory that day, and the people returned after him only to take spoil</a:t>
            </a:r>
          </a:p>
        </p:txBody>
      </p:sp>
    </p:spTree>
    <p:extLst>
      <p:ext uri="{BB962C8B-B14F-4D97-AF65-F5344CB8AC3E}">
        <p14:creationId xmlns:p14="http://schemas.microsoft.com/office/powerpoint/2010/main" val="1409337560"/>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476E4234-1B55-4E19-BED1-27B8BBB7738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50292"/>
            <a:ext cx="9144000" cy="6757416"/>
          </a:xfrm>
          <a:prstGeom prst="rect">
            <a:avLst/>
          </a:prstGeom>
        </p:spPr>
      </p:pic>
      <p:sp>
        <p:nvSpPr>
          <p:cNvPr id="2" name="Text Placeholder 1"/>
          <p:cNvSpPr>
            <a:spLocks noGrp="1"/>
          </p:cNvSpPr>
          <p:nvPr>
            <p:ph type="body" sz="quarter" idx="10"/>
          </p:nvPr>
        </p:nvSpPr>
        <p:spPr/>
        <p:txBody>
          <a:bodyPr/>
          <a:lstStyle/>
          <a:p>
            <a:r>
              <a:rPr lang="en-US" dirty="0"/>
              <a:t>Assyrian scribes recording items taken in war, from Nineveh, 7th century BC </a:t>
            </a:r>
          </a:p>
        </p:txBody>
      </p:sp>
      <p:sp>
        <p:nvSpPr>
          <p:cNvPr id="3" name="Text Placeholder 2"/>
          <p:cNvSpPr>
            <a:spLocks noGrp="1"/>
          </p:cNvSpPr>
          <p:nvPr>
            <p:ph type="body" sz="quarter" idx="12"/>
          </p:nvPr>
        </p:nvSpPr>
        <p:spPr/>
        <p:txBody>
          <a:bodyPr/>
          <a:lstStyle/>
          <a:p>
            <a:r>
              <a:rPr lang="en-US" dirty="0"/>
              <a:t>23:10</a:t>
            </a:r>
          </a:p>
        </p:txBody>
      </p:sp>
      <p:sp>
        <p:nvSpPr>
          <p:cNvPr id="4" name="Title 3"/>
          <p:cNvSpPr>
            <a:spLocks noGrp="1"/>
          </p:cNvSpPr>
          <p:nvPr>
            <p:ph type="title"/>
          </p:nvPr>
        </p:nvSpPr>
        <p:spPr/>
        <p:txBody>
          <a:bodyPr/>
          <a:lstStyle/>
          <a:p>
            <a:r>
              <a:rPr lang="en-US" dirty="0"/>
              <a:t>Yahweh won a great victory that day, and the people returned after him only to take spoil</a:t>
            </a:r>
          </a:p>
        </p:txBody>
      </p:sp>
    </p:spTree>
    <p:extLst>
      <p:ext uri="{BB962C8B-B14F-4D97-AF65-F5344CB8AC3E}">
        <p14:creationId xmlns:p14="http://schemas.microsoft.com/office/powerpoint/2010/main" val="519119795"/>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Kris\Documents\Bolen\PCB size\British Museum 2019-pcb\Assyria\Relief of deported prisoners, from Central Palace at Nimrud, ca 728 BC, tb0929196984.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23850"/>
            <a:ext cx="9144000" cy="6208713"/>
          </a:xfrm>
          <a:prstGeom prst="rect">
            <a:avLst/>
          </a:prstGeom>
          <a:noFill/>
          <a:extLst>
            <a:ext uri="{909E8E84-426E-40DD-AFC4-6F175D3DCCD1}">
              <a14:hiddenFill xmlns:a14="http://schemas.microsoft.com/office/drawing/2010/main">
                <a:solidFill>
                  <a:srgbClr val="FFFFFF"/>
                </a:solidFill>
              </a14:hiddenFill>
            </a:ext>
          </a:extLst>
        </p:spPr>
      </p:pic>
      <p:sp>
        <p:nvSpPr>
          <p:cNvPr id="4" name="Text Placeholder 3"/>
          <p:cNvSpPr>
            <a:spLocks noGrp="1"/>
          </p:cNvSpPr>
          <p:nvPr>
            <p:ph type="body" sz="quarter" idx="10"/>
          </p:nvPr>
        </p:nvSpPr>
        <p:spPr/>
        <p:txBody>
          <a:bodyPr/>
          <a:lstStyle/>
          <a:p>
            <a:r>
              <a:rPr lang="en-US" dirty="0"/>
              <a:t>Relief of prisoners and captured livestock, from Central Palace at Nimrud, circa 728 BC</a:t>
            </a:r>
          </a:p>
        </p:txBody>
      </p:sp>
      <p:sp>
        <p:nvSpPr>
          <p:cNvPr id="8" name="Text Placeholder 7"/>
          <p:cNvSpPr>
            <a:spLocks noGrp="1"/>
          </p:cNvSpPr>
          <p:nvPr>
            <p:ph type="body" sz="quarter" idx="12"/>
          </p:nvPr>
        </p:nvSpPr>
        <p:spPr/>
        <p:txBody>
          <a:bodyPr/>
          <a:lstStyle/>
          <a:p>
            <a:r>
              <a:rPr lang="en-US" dirty="0"/>
              <a:t>23:10</a:t>
            </a:r>
          </a:p>
        </p:txBody>
      </p:sp>
      <p:sp>
        <p:nvSpPr>
          <p:cNvPr id="3" name="Title 2"/>
          <p:cNvSpPr>
            <a:spLocks noGrp="1"/>
          </p:cNvSpPr>
          <p:nvPr>
            <p:ph type="title"/>
          </p:nvPr>
        </p:nvSpPr>
        <p:spPr/>
        <p:txBody>
          <a:bodyPr/>
          <a:lstStyle/>
          <a:p>
            <a:r>
              <a:rPr lang="en-US" dirty="0"/>
              <a:t>Yahweh won a great victory that day, and the people returned after him only to take spoil</a:t>
            </a:r>
          </a:p>
        </p:txBody>
      </p:sp>
    </p:spTree>
    <p:extLst>
      <p:ext uri="{BB962C8B-B14F-4D97-AF65-F5344CB8AC3E}">
        <p14:creationId xmlns:p14="http://schemas.microsoft.com/office/powerpoint/2010/main" val="1797128500"/>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a:extLst>
              <a:ext uri="{28A0092B-C50C-407E-A947-70E740481C1C}">
                <a14:useLocalDpi xmlns:a14="http://schemas.microsoft.com/office/drawing/2010/main" val="0"/>
              </a:ext>
            </a:extLst>
          </a:blip>
          <a:srcRect t="11130" b="17617"/>
          <a:stretch/>
        </p:blipFill>
        <p:spPr>
          <a:xfrm>
            <a:off x="-1" y="223935"/>
            <a:ext cx="9143999" cy="6456783"/>
          </a:xfrm>
          <a:prstGeom prst="rect">
            <a:avLst/>
          </a:prstGeom>
        </p:spPr>
      </p:pic>
      <p:sp>
        <p:nvSpPr>
          <p:cNvPr id="4" name="Text Placeholder 3"/>
          <p:cNvSpPr>
            <a:spLocks noGrp="1"/>
          </p:cNvSpPr>
          <p:nvPr>
            <p:ph type="body" sz="quarter" idx="10"/>
          </p:nvPr>
        </p:nvSpPr>
        <p:spPr/>
        <p:txBody>
          <a:bodyPr/>
          <a:lstStyle/>
          <a:p>
            <a:r>
              <a:rPr lang="en-US" dirty="0"/>
              <a:t>Bedouin market at Beersheba</a:t>
            </a:r>
          </a:p>
        </p:txBody>
      </p:sp>
      <p:sp>
        <p:nvSpPr>
          <p:cNvPr id="8" name="Text Placeholder 7"/>
          <p:cNvSpPr>
            <a:spLocks noGrp="1"/>
          </p:cNvSpPr>
          <p:nvPr>
            <p:ph type="body" sz="quarter" idx="12"/>
          </p:nvPr>
        </p:nvSpPr>
        <p:spPr/>
        <p:txBody>
          <a:bodyPr/>
          <a:lstStyle/>
          <a:p>
            <a:r>
              <a:rPr lang="en-US" dirty="0"/>
              <a:t>23:10</a:t>
            </a:r>
          </a:p>
        </p:txBody>
      </p:sp>
      <p:sp>
        <p:nvSpPr>
          <p:cNvPr id="3" name="Title 2"/>
          <p:cNvSpPr>
            <a:spLocks noGrp="1"/>
          </p:cNvSpPr>
          <p:nvPr>
            <p:ph type="title"/>
          </p:nvPr>
        </p:nvSpPr>
        <p:spPr/>
        <p:txBody>
          <a:bodyPr/>
          <a:lstStyle/>
          <a:p>
            <a:r>
              <a:rPr lang="en-US" dirty="0"/>
              <a:t>Yahweh won a great victory that day, and the people returned after him only to take spoil</a:t>
            </a:r>
          </a:p>
        </p:txBody>
      </p:sp>
    </p:spTree>
    <p:extLst>
      <p:ext uri="{BB962C8B-B14F-4D97-AF65-F5344CB8AC3E}">
        <p14:creationId xmlns:p14="http://schemas.microsoft.com/office/powerpoint/2010/main" val="3172056997"/>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5" name="Picture 3" descr="C:\Users\Kris\Documents\Bolen\Carchemish, King's Gate Royal Buttress, limestone relief of warrior, adr1006032069c.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85080" y="152401"/>
            <a:ext cx="5355166" cy="6705599"/>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Relief of a warrior, from the King’s Gate Royal Buttress at Carchemish, 9th century BC</a:t>
            </a:r>
          </a:p>
        </p:txBody>
      </p:sp>
      <p:sp>
        <p:nvSpPr>
          <p:cNvPr id="3" name="Text Placeholder 2"/>
          <p:cNvSpPr>
            <a:spLocks noGrp="1"/>
          </p:cNvSpPr>
          <p:nvPr>
            <p:ph type="body" sz="quarter" idx="12"/>
          </p:nvPr>
        </p:nvSpPr>
        <p:spPr/>
        <p:txBody>
          <a:bodyPr/>
          <a:lstStyle/>
          <a:p>
            <a:r>
              <a:rPr lang="en-US" dirty="0"/>
              <a:t>23:11</a:t>
            </a:r>
          </a:p>
        </p:txBody>
      </p:sp>
      <p:sp>
        <p:nvSpPr>
          <p:cNvPr id="4" name="Title 3"/>
          <p:cNvSpPr>
            <a:spLocks noGrp="1"/>
          </p:cNvSpPr>
          <p:nvPr>
            <p:ph type="title"/>
          </p:nvPr>
        </p:nvSpPr>
        <p:spPr/>
        <p:txBody>
          <a:bodyPr/>
          <a:lstStyle/>
          <a:p>
            <a:r>
              <a:rPr lang="en-US" dirty="0"/>
              <a:t>And after him was Shammah the son of Agee the </a:t>
            </a:r>
            <a:r>
              <a:rPr lang="en-US" dirty="0" err="1"/>
              <a:t>Hararite</a:t>
            </a:r>
            <a:endParaRPr lang="en-US" dirty="0"/>
          </a:p>
        </p:txBody>
      </p:sp>
    </p:spTree>
    <p:extLst>
      <p:ext uri="{BB962C8B-B14F-4D97-AF65-F5344CB8AC3E}">
        <p14:creationId xmlns:p14="http://schemas.microsoft.com/office/powerpoint/2010/main" val="2071422254"/>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Rephaim Valley west of Jerusalem (from the northwest)</a:t>
            </a:r>
          </a:p>
        </p:txBody>
      </p:sp>
      <p:sp>
        <p:nvSpPr>
          <p:cNvPr id="3" name="Text Placeholder 2"/>
          <p:cNvSpPr>
            <a:spLocks noGrp="1"/>
          </p:cNvSpPr>
          <p:nvPr>
            <p:ph type="body" sz="quarter" idx="12"/>
          </p:nvPr>
        </p:nvSpPr>
        <p:spPr/>
        <p:txBody>
          <a:bodyPr/>
          <a:lstStyle/>
          <a:p>
            <a:r>
              <a:rPr lang="en-US"/>
              <a:t>23:11</a:t>
            </a:r>
          </a:p>
        </p:txBody>
      </p:sp>
      <p:sp>
        <p:nvSpPr>
          <p:cNvPr id="4" name="Title 3"/>
          <p:cNvSpPr>
            <a:spLocks noGrp="1"/>
          </p:cNvSpPr>
          <p:nvPr>
            <p:ph type="title"/>
          </p:nvPr>
        </p:nvSpPr>
        <p:spPr/>
        <p:txBody>
          <a:bodyPr/>
          <a:lstStyle/>
          <a:p>
            <a:r>
              <a:rPr lang="en-US" dirty="0"/>
              <a:t>The Philistines gathered together at Lehi</a:t>
            </a:r>
          </a:p>
        </p:txBody>
      </p:sp>
    </p:spTree>
    <p:extLst>
      <p:ext uri="{BB962C8B-B14F-4D97-AF65-F5344CB8AC3E}">
        <p14:creationId xmlns:p14="http://schemas.microsoft.com/office/powerpoint/2010/main" val="1106723894"/>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Ein </a:t>
            </a:r>
            <a:r>
              <a:rPr lang="en-US" dirty="0" err="1"/>
              <a:t>Haniye</a:t>
            </a:r>
            <a:r>
              <a:rPr lang="en-US" dirty="0"/>
              <a:t> (also called the Spring of Philip) in the Rephaim Valley</a:t>
            </a:r>
          </a:p>
        </p:txBody>
      </p:sp>
      <p:sp>
        <p:nvSpPr>
          <p:cNvPr id="3" name="Text Placeholder 2"/>
          <p:cNvSpPr>
            <a:spLocks noGrp="1"/>
          </p:cNvSpPr>
          <p:nvPr>
            <p:ph type="body" sz="quarter" idx="12"/>
          </p:nvPr>
        </p:nvSpPr>
        <p:spPr/>
        <p:txBody>
          <a:bodyPr/>
          <a:lstStyle/>
          <a:p>
            <a:r>
              <a:rPr lang="en-US"/>
              <a:t>23:11</a:t>
            </a:r>
          </a:p>
        </p:txBody>
      </p:sp>
      <p:sp>
        <p:nvSpPr>
          <p:cNvPr id="4" name="Title 3"/>
          <p:cNvSpPr>
            <a:spLocks noGrp="1"/>
          </p:cNvSpPr>
          <p:nvPr>
            <p:ph type="title"/>
          </p:nvPr>
        </p:nvSpPr>
        <p:spPr/>
        <p:txBody>
          <a:bodyPr/>
          <a:lstStyle/>
          <a:p>
            <a:r>
              <a:rPr lang="en-US" dirty="0"/>
              <a:t>The Philistines gathered together at Lehi</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65760"/>
            <a:ext cx="9144000" cy="6126480"/>
          </a:xfrm>
          <a:prstGeom prst="rect">
            <a:avLst/>
          </a:prstGeom>
        </p:spPr>
      </p:pic>
    </p:spTree>
    <p:extLst>
      <p:ext uri="{BB962C8B-B14F-4D97-AF65-F5344CB8AC3E}">
        <p14:creationId xmlns:p14="http://schemas.microsoft.com/office/powerpoint/2010/main" val="477540471"/>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https://upload.wikimedia.org/wikipedia/commons/thumb/9/9a/Lentil_field%2C_Ventotene%2C_Italy.jpg/1024px-Lentil_field%2C_Ventotene%2C_Italy.jpg"/>
          <p:cNvPicPr>
            <a:picLocks noChangeAspect="1" noChangeArrowheads="1"/>
          </p:cNvPicPr>
          <p:nvPr/>
        </p:nvPicPr>
        <p:blipFill rotWithShape="1">
          <a:blip r:embed="rId3">
            <a:extLst>
              <a:ext uri="{28A0092B-C50C-407E-A947-70E740481C1C}">
                <a14:useLocalDpi xmlns:a14="http://schemas.microsoft.com/office/drawing/2010/main" val="0"/>
              </a:ext>
            </a:extLst>
          </a:blip>
          <a:srcRect r="6250"/>
          <a:stretch/>
        </p:blipFill>
        <p:spPr bwMode="auto">
          <a:xfrm>
            <a:off x="0" y="22225"/>
            <a:ext cx="9144000" cy="6505576"/>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Lentil field on the Island of </a:t>
            </a:r>
            <a:r>
              <a:rPr lang="en-US" dirty="0" err="1"/>
              <a:t>Ventotene</a:t>
            </a:r>
            <a:r>
              <a:rPr lang="en-US" dirty="0"/>
              <a:t>, Italy</a:t>
            </a:r>
          </a:p>
        </p:txBody>
      </p:sp>
      <p:sp>
        <p:nvSpPr>
          <p:cNvPr id="3" name="Text Placeholder 2"/>
          <p:cNvSpPr>
            <a:spLocks noGrp="1"/>
          </p:cNvSpPr>
          <p:nvPr>
            <p:ph type="body" sz="quarter" idx="12"/>
          </p:nvPr>
        </p:nvSpPr>
        <p:spPr/>
        <p:txBody>
          <a:bodyPr/>
          <a:lstStyle/>
          <a:p>
            <a:r>
              <a:rPr lang="en-US"/>
              <a:t>23:11</a:t>
            </a:r>
          </a:p>
        </p:txBody>
      </p:sp>
      <p:sp>
        <p:nvSpPr>
          <p:cNvPr id="4" name="Title 3"/>
          <p:cNvSpPr>
            <a:spLocks noGrp="1"/>
          </p:cNvSpPr>
          <p:nvPr>
            <p:ph type="title"/>
          </p:nvPr>
        </p:nvSpPr>
        <p:spPr/>
        <p:txBody>
          <a:bodyPr/>
          <a:lstStyle/>
          <a:p>
            <a:r>
              <a:rPr lang="en-US" dirty="0"/>
              <a:t>The Philistines gathered together at Lehi, where there was a plot of ground full of lentils</a:t>
            </a:r>
          </a:p>
        </p:txBody>
      </p:sp>
    </p:spTree>
    <p:extLst>
      <p:ext uri="{BB962C8B-B14F-4D97-AF65-F5344CB8AC3E}">
        <p14:creationId xmlns:p14="http://schemas.microsoft.com/office/powerpoint/2010/main" val="67815847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City of David (aerial view from the north)</a:t>
            </a:r>
          </a:p>
        </p:txBody>
      </p:sp>
      <p:sp>
        <p:nvSpPr>
          <p:cNvPr id="3" name="Text Placeholder 2"/>
          <p:cNvSpPr>
            <a:spLocks noGrp="1"/>
          </p:cNvSpPr>
          <p:nvPr>
            <p:ph type="body" sz="quarter" idx="12"/>
          </p:nvPr>
        </p:nvSpPr>
        <p:spPr/>
        <p:txBody>
          <a:bodyPr/>
          <a:lstStyle/>
          <a:p>
            <a:r>
              <a:rPr lang="en-US" dirty="0"/>
              <a:t>23:1</a:t>
            </a:r>
          </a:p>
        </p:txBody>
      </p:sp>
      <p:sp>
        <p:nvSpPr>
          <p:cNvPr id="4" name="Title 3"/>
          <p:cNvSpPr>
            <a:spLocks noGrp="1"/>
          </p:cNvSpPr>
          <p:nvPr>
            <p:ph type="title"/>
          </p:nvPr>
        </p:nvSpPr>
        <p:spPr/>
        <p:txBody>
          <a:bodyPr/>
          <a:lstStyle/>
          <a:p>
            <a:r>
              <a:rPr lang="en-US" dirty="0"/>
              <a:t>The man who was raised on high</a:t>
            </a:r>
          </a:p>
        </p:txBody>
      </p:sp>
    </p:spTree>
    <p:extLst>
      <p:ext uri="{BB962C8B-B14F-4D97-AF65-F5344CB8AC3E}">
        <p14:creationId xmlns:p14="http://schemas.microsoft.com/office/powerpoint/2010/main" val="3385478362"/>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Charred remains of wheat and lentils found in a kitchen at Tell es-</a:t>
            </a:r>
            <a:r>
              <a:rPr lang="en-US" dirty="0" err="1"/>
              <a:t>Saidiyeh</a:t>
            </a:r>
            <a:endParaRPr lang="en-US" dirty="0"/>
          </a:p>
        </p:txBody>
      </p:sp>
      <p:sp>
        <p:nvSpPr>
          <p:cNvPr id="3" name="Text Placeholder 2"/>
          <p:cNvSpPr>
            <a:spLocks noGrp="1"/>
          </p:cNvSpPr>
          <p:nvPr>
            <p:ph type="body" sz="quarter" idx="12"/>
          </p:nvPr>
        </p:nvSpPr>
        <p:spPr/>
        <p:txBody>
          <a:bodyPr/>
          <a:lstStyle/>
          <a:p>
            <a:r>
              <a:rPr lang="en-US"/>
              <a:t>23:11</a:t>
            </a:r>
          </a:p>
        </p:txBody>
      </p:sp>
      <p:sp>
        <p:nvSpPr>
          <p:cNvPr id="4" name="Title 3"/>
          <p:cNvSpPr>
            <a:spLocks noGrp="1"/>
          </p:cNvSpPr>
          <p:nvPr>
            <p:ph type="title"/>
          </p:nvPr>
        </p:nvSpPr>
        <p:spPr/>
        <p:txBody>
          <a:bodyPr/>
          <a:lstStyle/>
          <a:p>
            <a:r>
              <a:rPr lang="en-US" dirty="0"/>
              <a:t>The Philistines gathered together at Lehi, where there was a plot of ground full of lentils</a:t>
            </a:r>
          </a:p>
        </p:txBody>
      </p:sp>
      <p:pic>
        <p:nvPicPr>
          <p:cNvPr id="4099" name="Picture 3" descr="C:\Users\Kris\Documents\Bolen\PCB size\British Museum 2019-pcb\Levant\Charred remains of wheat and lentils found in scullery at Tell es-Saidiyeh with bone tooth picks, tb0930198303.jpg"/>
          <p:cNvPicPr>
            <a:picLocks noChangeAspect="1" noChangeArrowheads="1"/>
          </p:cNvPicPr>
          <p:nvPr/>
        </p:nvPicPr>
        <p:blipFill rotWithShape="1">
          <a:blip r:embed="rId3">
            <a:extLst>
              <a:ext uri="{28A0092B-C50C-407E-A947-70E740481C1C}">
                <a14:useLocalDpi xmlns:a14="http://schemas.microsoft.com/office/drawing/2010/main" val="0"/>
              </a:ext>
            </a:extLst>
          </a:blip>
          <a:srcRect l="832"/>
          <a:stretch/>
        </p:blipFill>
        <p:spPr bwMode="auto">
          <a:xfrm>
            <a:off x="0" y="369333"/>
            <a:ext cx="9144000" cy="61503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0745648"/>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91004" y="322397"/>
            <a:ext cx="3961992" cy="6260111"/>
          </a:xfrm>
          <a:prstGeom prst="rect">
            <a:avLst/>
          </a:prstGeom>
        </p:spPr>
      </p:pic>
      <p:sp>
        <p:nvSpPr>
          <p:cNvPr id="2" name="Text Placeholder 1"/>
          <p:cNvSpPr>
            <a:spLocks noGrp="1"/>
          </p:cNvSpPr>
          <p:nvPr>
            <p:ph type="body" sz="quarter" idx="10"/>
          </p:nvPr>
        </p:nvSpPr>
        <p:spPr/>
        <p:txBody>
          <a:bodyPr/>
          <a:lstStyle/>
          <a:p>
            <a:r>
              <a:rPr lang="en-US" dirty="0"/>
              <a:t>Illustration of a lentil plant</a:t>
            </a:r>
          </a:p>
        </p:txBody>
      </p:sp>
      <p:sp>
        <p:nvSpPr>
          <p:cNvPr id="3" name="Text Placeholder 2"/>
          <p:cNvSpPr>
            <a:spLocks noGrp="1"/>
          </p:cNvSpPr>
          <p:nvPr>
            <p:ph type="body" sz="quarter" idx="12"/>
          </p:nvPr>
        </p:nvSpPr>
        <p:spPr/>
        <p:txBody>
          <a:bodyPr/>
          <a:lstStyle/>
          <a:p>
            <a:r>
              <a:rPr lang="en-US"/>
              <a:t>23:11</a:t>
            </a:r>
          </a:p>
        </p:txBody>
      </p:sp>
      <p:sp>
        <p:nvSpPr>
          <p:cNvPr id="4" name="Title 3"/>
          <p:cNvSpPr>
            <a:spLocks noGrp="1"/>
          </p:cNvSpPr>
          <p:nvPr>
            <p:ph type="title"/>
          </p:nvPr>
        </p:nvSpPr>
        <p:spPr/>
        <p:txBody>
          <a:bodyPr/>
          <a:lstStyle/>
          <a:p>
            <a:r>
              <a:rPr lang="en-US" dirty="0"/>
              <a:t>The Philistines gathered together at Lehi, where there was a plot of ground full of lentils</a:t>
            </a:r>
          </a:p>
        </p:txBody>
      </p:sp>
    </p:spTree>
    <p:extLst>
      <p:ext uri="{BB962C8B-B14F-4D97-AF65-F5344CB8AC3E}">
        <p14:creationId xmlns:p14="http://schemas.microsoft.com/office/powerpoint/2010/main" val="117076703"/>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C:\Users\Kris\Documents\Bolen\01b PLBL, PCB size\09 Eastern and Central Turkey\_Pope\Winnowing Lentils, kp010190127.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57163"/>
            <a:ext cx="9144000" cy="6391275"/>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Farmer winnowing lentils</a:t>
            </a:r>
          </a:p>
        </p:txBody>
      </p:sp>
      <p:sp>
        <p:nvSpPr>
          <p:cNvPr id="3" name="Text Placeholder 2"/>
          <p:cNvSpPr>
            <a:spLocks noGrp="1"/>
          </p:cNvSpPr>
          <p:nvPr>
            <p:ph type="body" sz="quarter" idx="12"/>
          </p:nvPr>
        </p:nvSpPr>
        <p:spPr/>
        <p:txBody>
          <a:bodyPr/>
          <a:lstStyle/>
          <a:p>
            <a:r>
              <a:rPr lang="en-US"/>
              <a:t>23:11</a:t>
            </a:r>
          </a:p>
        </p:txBody>
      </p:sp>
      <p:sp>
        <p:nvSpPr>
          <p:cNvPr id="4" name="Title 3"/>
          <p:cNvSpPr>
            <a:spLocks noGrp="1"/>
          </p:cNvSpPr>
          <p:nvPr>
            <p:ph type="title"/>
          </p:nvPr>
        </p:nvSpPr>
        <p:spPr/>
        <p:txBody>
          <a:bodyPr/>
          <a:lstStyle/>
          <a:p>
            <a:r>
              <a:rPr lang="en-US" dirty="0"/>
              <a:t>The Philistines gathered together at Lehi, where there was a plot of ground full of lentils</a:t>
            </a:r>
          </a:p>
        </p:txBody>
      </p:sp>
    </p:spTree>
    <p:extLst>
      <p:ext uri="{BB962C8B-B14F-4D97-AF65-F5344CB8AC3E}">
        <p14:creationId xmlns:p14="http://schemas.microsoft.com/office/powerpoint/2010/main" val="4218338454"/>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https://upload.wikimedia.org/wikipedia/commons/thumb/d/da/3_types_of_lentil.jpg/1280px-3_types_of_lentil.jpg"/>
          <p:cNvPicPr>
            <a:picLocks noChangeAspect="1" noChangeArrowheads="1"/>
          </p:cNvPicPr>
          <p:nvPr/>
        </p:nvPicPr>
        <p:blipFill rotWithShape="1">
          <a:blip r:embed="rId3">
            <a:extLst>
              <a:ext uri="{28A0092B-C50C-407E-A947-70E740481C1C}">
                <a14:useLocalDpi xmlns:a14="http://schemas.microsoft.com/office/drawing/2010/main" val="0"/>
              </a:ext>
            </a:extLst>
          </a:blip>
          <a:srcRect l="9817" r="15183"/>
          <a:stretch/>
        </p:blipFill>
        <p:spPr bwMode="auto">
          <a:xfrm>
            <a:off x="-1" y="-1"/>
            <a:ext cx="9144001" cy="6858001"/>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Black, green, and red lentils</a:t>
            </a:r>
          </a:p>
        </p:txBody>
      </p:sp>
      <p:sp>
        <p:nvSpPr>
          <p:cNvPr id="3" name="Text Placeholder 2"/>
          <p:cNvSpPr>
            <a:spLocks noGrp="1"/>
          </p:cNvSpPr>
          <p:nvPr>
            <p:ph type="body" sz="quarter" idx="12"/>
          </p:nvPr>
        </p:nvSpPr>
        <p:spPr/>
        <p:txBody>
          <a:bodyPr/>
          <a:lstStyle/>
          <a:p>
            <a:r>
              <a:rPr lang="en-US"/>
              <a:t>23:11</a:t>
            </a:r>
          </a:p>
        </p:txBody>
      </p:sp>
      <p:sp>
        <p:nvSpPr>
          <p:cNvPr id="4" name="Title 3"/>
          <p:cNvSpPr>
            <a:spLocks noGrp="1"/>
          </p:cNvSpPr>
          <p:nvPr>
            <p:ph type="title"/>
          </p:nvPr>
        </p:nvSpPr>
        <p:spPr/>
        <p:txBody>
          <a:bodyPr/>
          <a:lstStyle/>
          <a:p>
            <a:r>
              <a:rPr lang="en-US" dirty="0"/>
              <a:t>The Philistines gathered together at Lehi, where there was a plot of ground full of lentils</a:t>
            </a:r>
          </a:p>
        </p:txBody>
      </p:sp>
    </p:spTree>
    <p:extLst>
      <p:ext uri="{BB962C8B-B14F-4D97-AF65-F5344CB8AC3E}">
        <p14:creationId xmlns:p14="http://schemas.microsoft.com/office/powerpoint/2010/main" val="226437455"/>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C:\Users\Kris\Documents\Bolen\04 0Adds 2012\19 Museum\Rome Museums\Vatican Museum\Gregoriano Egyptian\Assyrian officer killing a fallen enemy, from Nineveh palace of Ashurbanipal, 648-631 BC, tb0512176440.jpg"/>
          <p:cNvPicPr>
            <a:picLocks noChangeAspect="1" noChangeArrowheads="1"/>
          </p:cNvPicPr>
          <p:nvPr/>
        </p:nvPicPr>
        <p:blipFill rotWithShape="1">
          <a:blip r:embed="rId3">
            <a:extLst>
              <a:ext uri="{28A0092B-C50C-407E-A947-70E740481C1C}">
                <a14:useLocalDpi xmlns:a14="http://schemas.microsoft.com/office/drawing/2010/main" val="0"/>
              </a:ext>
            </a:extLst>
          </a:blip>
          <a:srcRect b="1666"/>
          <a:stretch/>
        </p:blipFill>
        <p:spPr bwMode="auto">
          <a:xfrm>
            <a:off x="2366962" y="114300"/>
            <a:ext cx="4410075" cy="674370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Assyrian officer killing a fallen enemy, from the palace of Ashurbanipal at Nineveh, 648–631 BC</a:t>
            </a:r>
          </a:p>
        </p:txBody>
      </p:sp>
      <p:sp>
        <p:nvSpPr>
          <p:cNvPr id="3" name="Text Placeholder 2"/>
          <p:cNvSpPr>
            <a:spLocks noGrp="1"/>
          </p:cNvSpPr>
          <p:nvPr>
            <p:ph type="body" sz="quarter" idx="12"/>
          </p:nvPr>
        </p:nvSpPr>
        <p:spPr/>
        <p:txBody>
          <a:bodyPr/>
          <a:lstStyle/>
          <a:p>
            <a:r>
              <a:rPr lang="en-US"/>
              <a:t>23:12</a:t>
            </a:r>
          </a:p>
        </p:txBody>
      </p:sp>
      <p:sp>
        <p:nvSpPr>
          <p:cNvPr id="4" name="Title 3"/>
          <p:cNvSpPr>
            <a:spLocks noGrp="1"/>
          </p:cNvSpPr>
          <p:nvPr>
            <p:ph type="title"/>
          </p:nvPr>
        </p:nvSpPr>
        <p:spPr/>
        <p:txBody>
          <a:bodyPr/>
          <a:lstStyle/>
          <a:p>
            <a:r>
              <a:rPr lang="en-US" dirty="0"/>
              <a:t>But he stood in the middle of the field and defended it and killed the Philistines</a:t>
            </a:r>
          </a:p>
        </p:txBody>
      </p:sp>
    </p:spTree>
    <p:extLst>
      <p:ext uri="{BB962C8B-B14F-4D97-AF65-F5344CB8AC3E}">
        <p14:creationId xmlns:p14="http://schemas.microsoft.com/office/powerpoint/2010/main" val="1963553280"/>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Relief of melee at the Battle of </a:t>
            </a:r>
            <a:r>
              <a:rPr lang="en-US" dirty="0" err="1"/>
              <a:t>Ulai</a:t>
            </a:r>
            <a:r>
              <a:rPr lang="en-US" dirty="0"/>
              <a:t>, reign of Ashurbanipal, 7th century BC (sketch)</a:t>
            </a:r>
          </a:p>
        </p:txBody>
      </p:sp>
      <p:sp>
        <p:nvSpPr>
          <p:cNvPr id="3" name="Text Placeholder 2"/>
          <p:cNvSpPr>
            <a:spLocks noGrp="1"/>
          </p:cNvSpPr>
          <p:nvPr>
            <p:ph type="body" sz="quarter" idx="12"/>
          </p:nvPr>
        </p:nvSpPr>
        <p:spPr/>
        <p:txBody>
          <a:bodyPr/>
          <a:lstStyle/>
          <a:p>
            <a:r>
              <a:rPr lang="en-US"/>
              <a:t>23:12</a:t>
            </a:r>
          </a:p>
        </p:txBody>
      </p:sp>
      <p:sp>
        <p:nvSpPr>
          <p:cNvPr id="4" name="Title 3"/>
          <p:cNvSpPr>
            <a:spLocks noGrp="1"/>
          </p:cNvSpPr>
          <p:nvPr>
            <p:ph type="title"/>
          </p:nvPr>
        </p:nvSpPr>
        <p:spPr/>
        <p:txBody>
          <a:bodyPr/>
          <a:lstStyle/>
          <a:p>
            <a:r>
              <a:rPr lang="en-US" dirty="0"/>
              <a:t>But he stood in the middle of the field and defended it and killed the Philistines</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34340"/>
            <a:ext cx="9144000" cy="5989320"/>
          </a:xfrm>
          <a:prstGeom prst="rect">
            <a:avLst/>
          </a:prstGeom>
        </p:spPr>
      </p:pic>
    </p:spTree>
    <p:extLst>
      <p:ext uri="{BB962C8B-B14F-4D97-AF65-F5344CB8AC3E}">
        <p14:creationId xmlns:p14="http://schemas.microsoft.com/office/powerpoint/2010/main" val="500346056"/>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l="2258" r="1766"/>
          <a:stretch/>
        </p:blipFill>
        <p:spPr>
          <a:xfrm>
            <a:off x="0" y="325705"/>
            <a:ext cx="9144000" cy="6211896"/>
          </a:xfrm>
          <a:prstGeom prst="rect">
            <a:avLst/>
          </a:prstGeom>
        </p:spPr>
      </p:pic>
      <p:sp>
        <p:nvSpPr>
          <p:cNvPr id="2" name="Text Placeholder 1"/>
          <p:cNvSpPr>
            <a:spLocks noGrp="1"/>
          </p:cNvSpPr>
          <p:nvPr>
            <p:ph type="body" sz="quarter" idx="10"/>
          </p:nvPr>
        </p:nvSpPr>
        <p:spPr/>
        <p:txBody>
          <a:bodyPr/>
          <a:lstStyle/>
          <a:p>
            <a:r>
              <a:rPr lang="en-US" dirty="0"/>
              <a:t>Women harvesting wheat near Bethlehem</a:t>
            </a:r>
          </a:p>
        </p:txBody>
      </p:sp>
      <p:sp>
        <p:nvSpPr>
          <p:cNvPr id="3" name="Text Placeholder 2"/>
          <p:cNvSpPr>
            <a:spLocks noGrp="1"/>
          </p:cNvSpPr>
          <p:nvPr>
            <p:ph type="body" sz="quarter" idx="12"/>
          </p:nvPr>
        </p:nvSpPr>
        <p:spPr/>
        <p:txBody>
          <a:bodyPr/>
          <a:lstStyle/>
          <a:p>
            <a:r>
              <a:rPr lang="en-US"/>
              <a:t>23:13</a:t>
            </a:r>
          </a:p>
        </p:txBody>
      </p:sp>
      <p:sp>
        <p:nvSpPr>
          <p:cNvPr id="4" name="Title 3"/>
          <p:cNvSpPr>
            <a:spLocks noGrp="1"/>
          </p:cNvSpPr>
          <p:nvPr>
            <p:ph type="title"/>
          </p:nvPr>
        </p:nvSpPr>
        <p:spPr/>
        <p:txBody>
          <a:bodyPr/>
          <a:lstStyle/>
          <a:p>
            <a:r>
              <a:rPr lang="en-US" dirty="0"/>
              <a:t>And three of the thirty chief men went down to David at harvest time</a:t>
            </a:r>
          </a:p>
        </p:txBody>
      </p:sp>
    </p:spTree>
    <p:extLst>
      <p:ext uri="{BB962C8B-B14F-4D97-AF65-F5344CB8AC3E}">
        <p14:creationId xmlns:p14="http://schemas.microsoft.com/office/powerpoint/2010/main" val="987579190"/>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Arab peasants reaping</a:t>
            </a:r>
          </a:p>
        </p:txBody>
      </p:sp>
      <p:sp>
        <p:nvSpPr>
          <p:cNvPr id="3" name="Text Placeholder 2"/>
          <p:cNvSpPr>
            <a:spLocks noGrp="1"/>
          </p:cNvSpPr>
          <p:nvPr>
            <p:ph type="body" sz="quarter" idx="12"/>
          </p:nvPr>
        </p:nvSpPr>
        <p:spPr/>
        <p:txBody>
          <a:bodyPr/>
          <a:lstStyle/>
          <a:p>
            <a:r>
              <a:rPr lang="en-US"/>
              <a:t>23:13</a:t>
            </a:r>
          </a:p>
        </p:txBody>
      </p:sp>
      <p:sp>
        <p:nvSpPr>
          <p:cNvPr id="4" name="Title 3"/>
          <p:cNvSpPr>
            <a:spLocks noGrp="1"/>
          </p:cNvSpPr>
          <p:nvPr>
            <p:ph type="title"/>
          </p:nvPr>
        </p:nvSpPr>
        <p:spPr/>
        <p:txBody>
          <a:bodyPr/>
          <a:lstStyle/>
          <a:p>
            <a:r>
              <a:rPr lang="en-US" dirty="0"/>
              <a:t>And three of the thirty chief men went down to David at harvest time</a:t>
            </a:r>
          </a:p>
        </p:txBody>
      </p:sp>
    </p:spTree>
    <p:extLst>
      <p:ext uri="{BB962C8B-B14F-4D97-AF65-F5344CB8AC3E}">
        <p14:creationId xmlns:p14="http://schemas.microsoft.com/office/powerpoint/2010/main" val="1935107680"/>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PLBL\04 Judah and the Dead Sea\Shephelah-Elah Valley\Adullam from north panorama, df05100220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1922121"/>
            <a:ext cx="9144000" cy="3013758"/>
          </a:xfrm>
          <a:prstGeom prst="rect">
            <a:avLst/>
          </a:prstGeom>
          <a:noFill/>
          <a:extLst>
            <a:ext uri="{909E8E84-426E-40DD-AFC4-6F175D3DCCD1}">
              <a14:hiddenFill xmlns:a14="http://schemas.microsoft.com/office/drawing/2010/main">
                <a:solidFill>
                  <a:srgbClr val="FFFFFF"/>
                </a:solidFill>
              </a14:hiddenFill>
            </a:ext>
          </a:extLst>
        </p:spPr>
      </p:pic>
      <p:sp>
        <p:nvSpPr>
          <p:cNvPr id="9" name="Text Placeholder 8">
            <a:extLst>
              <a:ext uri="{FF2B5EF4-FFF2-40B4-BE49-F238E27FC236}">
                <a16:creationId xmlns:a16="http://schemas.microsoft.com/office/drawing/2014/main" id="{6A147FDA-E2B8-45A0-BC76-1EA51907BFF0}"/>
              </a:ext>
            </a:extLst>
          </p:cNvPr>
          <p:cNvSpPr>
            <a:spLocks noGrp="1"/>
          </p:cNvSpPr>
          <p:nvPr>
            <p:ph type="body" sz="quarter" idx="10"/>
          </p:nvPr>
        </p:nvSpPr>
        <p:spPr/>
        <p:txBody>
          <a:bodyPr/>
          <a:lstStyle/>
          <a:p>
            <a:r>
              <a:rPr lang="en-US" dirty="0"/>
              <a:t>Adullam (from the north)</a:t>
            </a:r>
          </a:p>
        </p:txBody>
      </p:sp>
      <p:sp>
        <p:nvSpPr>
          <p:cNvPr id="10" name="Text Placeholder 9">
            <a:extLst>
              <a:ext uri="{FF2B5EF4-FFF2-40B4-BE49-F238E27FC236}">
                <a16:creationId xmlns:a16="http://schemas.microsoft.com/office/drawing/2014/main" id="{BC771AA3-ECEC-4A82-A4AF-EF499C654BCB}"/>
              </a:ext>
            </a:extLst>
          </p:cNvPr>
          <p:cNvSpPr>
            <a:spLocks noGrp="1"/>
          </p:cNvSpPr>
          <p:nvPr>
            <p:ph type="body" sz="quarter" idx="12"/>
          </p:nvPr>
        </p:nvSpPr>
        <p:spPr/>
        <p:txBody>
          <a:bodyPr/>
          <a:lstStyle/>
          <a:p>
            <a:r>
              <a:rPr lang="en-US" dirty="0"/>
              <a:t>23:13</a:t>
            </a:r>
          </a:p>
        </p:txBody>
      </p:sp>
      <p:sp>
        <p:nvSpPr>
          <p:cNvPr id="8" name="Title 7">
            <a:extLst>
              <a:ext uri="{FF2B5EF4-FFF2-40B4-BE49-F238E27FC236}">
                <a16:creationId xmlns:a16="http://schemas.microsoft.com/office/drawing/2014/main" id="{B0699FAF-470B-4F9F-9D1E-355393947D72}"/>
              </a:ext>
            </a:extLst>
          </p:cNvPr>
          <p:cNvSpPr>
            <a:spLocks noGrp="1"/>
          </p:cNvSpPr>
          <p:nvPr>
            <p:ph type="title"/>
          </p:nvPr>
        </p:nvSpPr>
        <p:spPr/>
        <p:txBody>
          <a:bodyPr/>
          <a:lstStyle/>
          <a:p>
            <a:r>
              <a:rPr lang="en-US" dirty="0"/>
              <a:t>And they came to him at the cave of Adullam</a:t>
            </a:r>
          </a:p>
        </p:txBody>
      </p:sp>
    </p:spTree>
    <p:extLst>
      <p:ext uri="{BB962C8B-B14F-4D97-AF65-F5344CB8AC3E}">
        <p14:creationId xmlns:p14="http://schemas.microsoft.com/office/powerpoint/2010/main" val="1916106957"/>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PLBL\04 Judah and the Dead Sea\Shephelah-Elah Valley\Adullam from north panorama, df05100220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1922121"/>
            <a:ext cx="9144000" cy="3013758"/>
          </a:xfrm>
          <a:prstGeom prst="rect">
            <a:avLst/>
          </a:prstGeom>
          <a:noFill/>
          <a:extLst>
            <a:ext uri="{909E8E84-426E-40DD-AFC4-6F175D3DCCD1}">
              <a14:hiddenFill xmlns:a14="http://schemas.microsoft.com/office/drawing/2010/main">
                <a:solidFill>
                  <a:srgbClr val="FFFFFF"/>
                </a:solidFill>
              </a14:hiddenFill>
            </a:ext>
          </a:extLst>
        </p:spPr>
      </p:pic>
      <p:sp>
        <p:nvSpPr>
          <p:cNvPr id="4" name="Text Placeholder 3"/>
          <p:cNvSpPr>
            <a:spLocks noGrp="1"/>
          </p:cNvSpPr>
          <p:nvPr>
            <p:ph type="body" sz="quarter" idx="10"/>
          </p:nvPr>
        </p:nvSpPr>
        <p:spPr/>
        <p:txBody>
          <a:bodyPr/>
          <a:lstStyle/>
          <a:p>
            <a:r>
              <a:rPr lang="en-US" dirty="0"/>
              <a:t>Adullam (from the north)</a:t>
            </a:r>
          </a:p>
        </p:txBody>
      </p:sp>
      <p:sp>
        <p:nvSpPr>
          <p:cNvPr id="8" name="Text Placeholder 7"/>
          <p:cNvSpPr>
            <a:spLocks noGrp="1"/>
          </p:cNvSpPr>
          <p:nvPr>
            <p:ph type="body" sz="quarter" idx="12"/>
          </p:nvPr>
        </p:nvSpPr>
        <p:spPr/>
        <p:txBody>
          <a:bodyPr/>
          <a:lstStyle/>
          <a:p>
            <a:r>
              <a:rPr lang="en-US" dirty="0"/>
              <a:t>23:13</a:t>
            </a:r>
          </a:p>
        </p:txBody>
      </p:sp>
      <p:sp>
        <p:nvSpPr>
          <p:cNvPr id="3" name="Title 2"/>
          <p:cNvSpPr>
            <a:spLocks noGrp="1"/>
          </p:cNvSpPr>
          <p:nvPr>
            <p:ph type="title"/>
          </p:nvPr>
        </p:nvSpPr>
        <p:spPr/>
        <p:txBody>
          <a:bodyPr/>
          <a:lstStyle/>
          <a:p>
            <a:r>
              <a:rPr lang="en-US" dirty="0"/>
              <a:t>And they came to him at the cave of Adullam</a:t>
            </a:r>
          </a:p>
        </p:txBody>
      </p:sp>
      <p:sp>
        <p:nvSpPr>
          <p:cNvPr id="11" name="Text Box 5"/>
          <p:cNvSpPr txBox="1">
            <a:spLocks noChangeArrowheads="1"/>
          </p:cNvSpPr>
          <p:nvPr/>
        </p:nvSpPr>
        <p:spPr bwMode="auto">
          <a:xfrm>
            <a:off x="4419600" y="2419290"/>
            <a:ext cx="1048033" cy="400110"/>
          </a:xfrm>
          <a:prstGeom prst="rect">
            <a:avLst/>
          </a:prstGeom>
          <a:noFill/>
          <a:ln w="9525">
            <a:noFill/>
            <a:miter lim="800000"/>
            <a:headEnd/>
            <a:tailEnd/>
          </a:ln>
          <a:effectLst/>
        </p:spPr>
        <p:txBody>
          <a:bodyPr wrap="none">
            <a:spAutoFit/>
          </a:bodyPr>
          <a:lstStyle/>
          <a:p>
            <a:pPr fontAlgn="base">
              <a:spcBef>
                <a:spcPct val="0"/>
              </a:spcBef>
              <a:spcAft>
                <a:spcPct val="0"/>
              </a:spcAft>
              <a:defRPr/>
            </a:pPr>
            <a:r>
              <a:rPr lang="en-US" sz="2000" dirty="0">
                <a:solidFill>
                  <a:srgbClr val="FFFFFF"/>
                </a:solidFill>
                <a:effectLst>
                  <a:glow rad="76200">
                    <a:srgbClr val="000000">
                      <a:alpha val="60000"/>
                    </a:srgbClr>
                  </a:glow>
                </a:effectLst>
                <a:cs typeface="Calibri" pitchFamily="34" charset="0"/>
              </a:rPr>
              <a:t>Adullam</a:t>
            </a:r>
          </a:p>
        </p:txBody>
      </p:sp>
      <p:sp>
        <p:nvSpPr>
          <p:cNvPr id="7" name="Text Box 5"/>
          <p:cNvSpPr txBox="1">
            <a:spLocks noChangeArrowheads="1"/>
          </p:cNvSpPr>
          <p:nvPr/>
        </p:nvSpPr>
        <p:spPr bwMode="auto">
          <a:xfrm>
            <a:off x="1477107" y="3446585"/>
            <a:ext cx="1300484" cy="400110"/>
          </a:xfrm>
          <a:prstGeom prst="rect">
            <a:avLst/>
          </a:prstGeom>
          <a:noFill/>
          <a:ln w="9525">
            <a:noFill/>
            <a:miter lim="800000"/>
            <a:headEnd/>
            <a:tailEnd/>
          </a:ln>
          <a:effectLst/>
        </p:spPr>
        <p:txBody>
          <a:bodyPr wrap="none">
            <a:spAutoFit/>
          </a:bodyPr>
          <a:lstStyle/>
          <a:p>
            <a:pPr fontAlgn="base">
              <a:spcBef>
                <a:spcPct val="0"/>
              </a:spcBef>
              <a:spcAft>
                <a:spcPct val="0"/>
              </a:spcAft>
              <a:defRPr/>
            </a:pPr>
            <a:r>
              <a:rPr lang="en-US" sz="2000" dirty="0">
                <a:solidFill>
                  <a:srgbClr val="FFFFFF"/>
                </a:solidFill>
                <a:effectLst>
                  <a:glow rad="76200">
                    <a:srgbClr val="000000">
                      <a:alpha val="60000"/>
                    </a:srgbClr>
                  </a:glow>
                </a:effectLst>
                <a:cs typeface="Calibri" pitchFamily="34" charset="0"/>
              </a:rPr>
              <a:t>Elah Valley</a:t>
            </a:r>
          </a:p>
        </p:txBody>
      </p:sp>
    </p:spTree>
    <p:extLst>
      <p:ext uri="{BB962C8B-B14F-4D97-AF65-F5344CB8AC3E}">
        <p14:creationId xmlns:p14="http://schemas.microsoft.com/office/powerpoint/2010/main" val="370332063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8" name="Freeform 7"/>
          <p:cNvSpPr/>
          <p:nvPr/>
        </p:nvSpPr>
        <p:spPr>
          <a:xfrm>
            <a:off x="3377793" y="1428247"/>
            <a:ext cx="3723485" cy="3065530"/>
          </a:xfrm>
          <a:custGeom>
            <a:avLst/>
            <a:gdLst>
              <a:gd name="connsiteX0" fmla="*/ 63500 w 3708400"/>
              <a:gd name="connsiteY0" fmla="*/ 114300 h 3035300"/>
              <a:gd name="connsiteX1" fmla="*/ 0 w 3708400"/>
              <a:gd name="connsiteY1" fmla="*/ 558800 h 3035300"/>
              <a:gd name="connsiteX2" fmla="*/ 965200 w 3708400"/>
              <a:gd name="connsiteY2" fmla="*/ 3035300 h 3035300"/>
              <a:gd name="connsiteX3" fmla="*/ 2374900 w 3708400"/>
              <a:gd name="connsiteY3" fmla="*/ 2324100 h 3035300"/>
              <a:gd name="connsiteX4" fmla="*/ 3708400 w 3708400"/>
              <a:gd name="connsiteY4" fmla="*/ 1968500 h 3035300"/>
              <a:gd name="connsiteX5" fmla="*/ 1955800 w 3708400"/>
              <a:gd name="connsiteY5" fmla="*/ 368300 h 3035300"/>
              <a:gd name="connsiteX6" fmla="*/ 952500 w 3708400"/>
              <a:gd name="connsiteY6" fmla="*/ 38100 h 3035300"/>
              <a:gd name="connsiteX7" fmla="*/ 114300 w 3708400"/>
              <a:gd name="connsiteY7" fmla="*/ 0 h 3035300"/>
              <a:gd name="connsiteX8" fmla="*/ 139700 w 3708400"/>
              <a:gd name="connsiteY8" fmla="*/ 38100 h 3035300"/>
              <a:gd name="connsiteX9" fmla="*/ 63500 w 3708400"/>
              <a:gd name="connsiteY9" fmla="*/ 114300 h 3035300"/>
              <a:gd name="connsiteX0" fmla="*/ 63500 w 3708400"/>
              <a:gd name="connsiteY0" fmla="*/ 114300 h 3035300"/>
              <a:gd name="connsiteX1" fmla="*/ 0 w 3708400"/>
              <a:gd name="connsiteY1" fmla="*/ 558800 h 3035300"/>
              <a:gd name="connsiteX2" fmla="*/ 965200 w 3708400"/>
              <a:gd name="connsiteY2" fmla="*/ 3035300 h 3035300"/>
              <a:gd name="connsiteX3" fmla="*/ 2374900 w 3708400"/>
              <a:gd name="connsiteY3" fmla="*/ 2324100 h 3035300"/>
              <a:gd name="connsiteX4" fmla="*/ 3708400 w 3708400"/>
              <a:gd name="connsiteY4" fmla="*/ 1968500 h 3035300"/>
              <a:gd name="connsiteX5" fmla="*/ 1955800 w 3708400"/>
              <a:gd name="connsiteY5" fmla="*/ 368300 h 3035300"/>
              <a:gd name="connsiteX6" fmla="*/ 952500 w 3708400"/>
              <a:gd name="connsiteY6" fmla="*/ 38100 h 3035300"/>
              <a:gd name="connsiteX7" fmla="*/ 114300 w 3708400"/>
              <a:gd name="connsiteY7" fmla="*/ 0 h 3035300"/>
              <a:gd name="connsiteX8" fmla="*/ 63500 w 3708400"/>
              <a:gd name="connsiteY8" fmla="*/ 114300 h 3035300"/>
              <a:gd name="connsiteX0" fmla="*/ 114300 w 3708400"/>
              <a:gd name="connsiteY0" fmla="*/ 0 h 3035300"/>
              <a:gd name="connsiteX1" fmla="*/ 0 w 3708400"/>
              <a:gd name="connsiteY1" fmla="*/ 558800 h 3035300"/>
              <a:gd name="connsiteX2" fmla="*/ 965200 w 3708400"/>
              <a:gd name="connsiteY2" fmla="*/ 3035300 h 3035300"/>
              <a:gd name="connsiteX3" fmla="*/ 2374900 w 3708400"/>
              <a:gd name="connsiteY3" fmla="*/ 2324100 h 3035300"/>
              <a:gd name="connsiteX4" fmla="*/ 3708400 w 3708400"/>
              <a:gd name="connsiteY4" fmla="*/ 1968500 h 3035300"/>
              <a:gd name="connsiteX5" fmla="*/ 1955800 w 3708400"/>
              <a:gd name="connsiteY5" fmla="*/ 368300 h 3035300"/>
              <a:gd name="connsiteX6" fmla="*/ 952500 w 3708400"/>
              <a:gd name="connsiteY6" fmla="*/ 38100 h 3035300"/>
              <a:gd name="connsiteX7" fmla="*/ 114300 w 3708400"/>
              <a:gd name="connsiteY7" fmla="*/ 0 h 3035300"/>
              <a:gd name="connsiteX0" fmla="*/ 114300 w 3708400"/>
              <a:gd name="connsiteY0" fmla="*/ 0 h 3035300"/>
              <a:gd name="connsiteX1" fmla="*/ 0 w 3708400"/>
              <a:gd name="connsiteY1" fmla="*/ 558800 h 3035300"/>
              <a:gd name="connsiteX2" fmla="*/ 965200 w 3708400"/>
              <a:gd name="connsiteY2" fmla="*/ 3035300 h 3035300"/>
              <a:gd name="connsiteX3" fmla="*/ 2374900 w 3708400"/>
              <a:gd name="connsiteY3" fmla="*/ 2324100 h 3035300"/>
              <a:gd name="connsiteX4" fmla="*/ 3708400 w 3708400"/>
              <a:gd name="connsiteY4" fmla="*/ 1968500 h 3035300"/>
              <a:gd name="connsiteX5" fmla="*/ 1955800 w 3708400"/>
              <a:gd name="connsiteY5" fmla="*/ 368300 h 3035300"/>
              <a:gd name="connsiteX6" fmla="*/ 952500 w 3708400"/>
              <a:gd name="connsiteY6" fmla="*/ 38100 h 3035300"/>
              <a:gd name="connsiteX7" fmla="*/ 114300 w 3708400"/>
              <a:gd name="connsiteY7" fmla="*/ 0 h 3035300"/>
              <a:gd name="connsiteX0" fmla="*/ 140494 w 3708400"/>
              <a:gd name="connsiteY0" fmla="*/ 11906 h 2997200"/>
              <a:gd name="connsiteX1" fmla="*/ 0 w 3708400"/>
              <a:gd name="connsiteY1" fmla="*/ 520700 h 2997200"/>
              <a:gd name="connsiteX2" fmla="*/ 965200 w 3708400"/>
              <a:gd name="connsiteY2" fmla="*/ 2997200 h 2997200"/>
              <a:gd name="connsiteX3" fmla="*/ 2374900 w 3708400"/>
              <a:gd name="connsiteY3" fmla="*/ 2286000 h 2997200"/>
              <a:gd name="connsiteX4" fmla="*/ 3708400 w 3708400"/>
              <a:gd name="connsiteY4" fmla="*/ 1930400 h 2997200"/>
              <a:gd name="connsiteX5" fmla="*/ 1955800 w 3708400"/>
              <a:gd name="connsiteY5" fmla="*/ 330200 h 2997200"/>
              <a:gd name="connsiteX6" fmla="*/ 952500 w 3708400"/>
              <a:gd name="connsiteY6" fmla="*/ 0 h 2997200"/>
              <a:gd name="connsiteX7" fmla="*/ 140494 w 3708400"/>
              <a:gd name="connsiteY7" fmla="*/ 11906 h 2997200"/>
              <a:gd name="connsiteX0" fmla="*/ 140494 w 3708400"/>
              <a:gd name="connsiteY0" fmla="*/ 20195 h 3005489"/>
              <a:gd name="connsiteX1" fmla="*/ 0 w 3708400"/>
              <a:gd name="connsiteY1" fmla="*/ 528989 h 3005489"/>
              <a:gd name="connsiteX2" fmla="*/ 965200 w 3708400"/>
              <a:gd name="connsiteY2" fmla="*/ 3005489 h 3005489"/>
              <a:gd name="connsiteX3" fmla="*/ 2374900 w 3708400"/>
              <a:gd name="connsiteY3" fmla="*/ 2294289 h 3005489"/>
              <a:gd name="connsiteX4" fmla="*/ 3708400 w 3708400"/>
              <a:gd name="connsiteY4" fmla="*/ 1938689 h 3005489"/>
              <a:gd name="connsiteX5" fmla="*/ 1955800 w 3708400"/>
              <a:gd name="connsiteY5" fmla="*/ 338489 h 3005489"/>
              <a:gd name="connsiteX6" fmla="*/ 952500 w 3708400"/>
              <a:gd name="connsiteY6" fmla="*/ 8289 h 3005489"/>
              <a:gd name="connsiteX7" fmla="*/ 140494 w 3708400"/>
              <a:gd name="connsiteY7" fmla="*/ 20195 h 3005489"/>
              <a:gd name="connsiteX0" fmla="*/ 140494 w 3708400"/>
              <a:gd name="connsiteY0" fmla="*/ 11949 h 2997243"/>
              <a:gd name="connsiteX1" fmla="*/ 0 w 3708400"/>
              <a:gd name="connsiteY1" fmla="*/ 520743 h 2997243"/>
              <a:gd name="connsiteX2" fmla="*/ 965200 w 3708400"/>
              <a:gd name="connsiteY2" fmla="*/ 2997243 h 2997243"/>
              <a:gd name="connsiteX3" fmla="*/ 2374900 w 3708400"/>
              <a:gd name="connsiteY3" fmla="*/ 2286043 h 2997243"/>
              <a:gd name="connsiteX4" fmla="*/ 3708400 w 3708400"/>
              <a:gd name="connsiteY4" fmla="*/ 1930443 h 2997243"/>
              <a:gd name="connsiteX5" fmla="*/ 1955800 w 3708400"/>
              <a:gd name="connsiteY5" fmla="*/ 330243 h 2997243"/>
              <a:gd name="connsiteX6" fmla="*/ 981075 w 3708400"/>
              <a:gd name="connsiteY6" fmla="*/ 40524 h 2997243"/>
              <a:gd name="connsiteX7" fmla="*/ 140494 w 3708400"/>
              <a:gd name="connsiteY7" fmla="*/ 11949 h 2997243"/>
              <a:gd name="connsiteX0" fmla="*/ 140494 w 3708400"/>
              <a:gd name="connsiteY0" fmla="*/ 40162 h 3025456"/>
              <a:gd name="connsiteX1" fmla="*/ 0 w 3708400"/>
              <a:gd name="connsiteY1" fmla="*/ 548956 h 3025456"/>
              <a:gd name="connsiteX2" fmla="*/ 965200 w 3708400"/>
              <a:gd name="connsiteY2" fmla="*/ 3025456 h 3025456"/>
              <a:gd name="connsiteX3" fmla="*/ 2374900 w 3708400"/>
              <a:gd name="connsiteY3" fmla="*/ 2314256 h 3025456"/>
              <a:gd name="connsiteX4" fmla="*/ 3708400 w 3708400"/>
              <a:gd name="connsiteY4" fmla="*/ 1958656 h 3025456"/>
              <a:gd name="connsiteX5" fmla="*/ 1955800 w 3708400"/>
              <a:gd name="connsiteY5" fmla="*/ 358456 h 3025456"/>
              <a:gd name="connsiteX6" fmla="*/ 981075 w 3708400"/>
              <a:gd name="connsiteY6" fmla="*/ 68737 h 3025456"/>
              <a:gd name="connsiteX7" fmla="*/ 140494 w 3708400"/>
              <a:gd name="connsiteY7" fmla="*/ 40162 h 3025456"/>
              <a:gd name="connsiteX0" fmla="*/ 140494 w 3708400"/>
              <a:gd name="connsiteY0" fmla="*/ 44159 h 3029453"/>
              <a:gd name="connsiteX1" fmla="*/ 0 w 3708400"/>
              <a:gd name="connsiteY1" fmla="*/ 552953 h 3029453"/>
              <a:gd name="connsiteX2" fmla="*/ 965200 w 3708400"/>
              <a:gd name="connsiteY2" fmla="*/ 3029453 h 3029453"/>
              <a:gd name="connsiteX3" fmla="*/ 2374900 w 3708400"/>
              <a:gd name="connsiteY3" fmla="*/ 2318253 h 3029453"/>
              <a:gd name="connsiteX4" fmla="*/ 3708400 w 3708400"/>
              <a:gd name="connsiteY4" fmla="*/ 1962653 h 3029453"/>
              <a:gd name="connsiteX5" fmla="*/ 1974850 w 3708400"/>
              <a:gd name="connsiteY5" fmla="*/ 452940 h 3029453"/>
              <a:gd name="connsiteX6" fmla="*/ 981075 w 3708400"/>
              <a:gd name="connsiteY6" fmla="*/ 72734 h 3029453"/>
              <a:gd name="connsiteX7" fmla="*/ 140494 w 3708400"/>
              <a:gd name="connsiteY7" fmla="*/ 44159 h 3029453"/>
              <a:gd name="connsiteX0" fmla="*/ 162680 w 3730586"/>
              <a:gd name="connsiteY0" fmla="*/ 44159 h 3029453"/>
              <a:gd name="connsiteX1" fmla="*/ 22186 w 3730586"/>
              <a:gd name="connsiteY1" fmla="*/ 552953 h 3029453"/>
              <a:gd name="connsiteX2" fmla="*/ 987386 w 3730586"/>
              <a:gd name="connsiteY2" fmla="*/ 3029453 h 3029453"/>
              <a:gd name="connsiteX3" fmla="*/ 2397086 w 3730586"/>
              <a:gd name="connsiteY3" fmla="*/ 2318253 h 3029453"/>
              <a:gd name="connsiteX4" fmla="*/ 3730586 w 3730586"/>
              <a:gd name="connsiteY4" fmla="*/ 1962653 h 3029453"/>
              <a:gd name="connsiteX5" fmla="*/ 1997036 w 3730586"/>
              <a:gd name="connsiteY5" fmla="*/ 452940 h 3029453"/>
              <a:gd name="connsiteX6" fmla="*/ 1003261 w 3730586"/>
              <a:gd name="connsiteY6" fmla="*/ 72734 h 3029453"/>
              <a:gd name="connsiteX7" fmla="*/ 162680 w 3730586"/>
              <a:gd name="connsiteY7" fmla="*/ 44159 h 3029453"/>
              <a:gd name="connsiteX0" fmla="*/ 148107 w 3716013"/>
              <a:gd name="connsiteY0" fmla="*/ 44159 h 3029453"/>
              <a:gd name="connsiteX1" fmla="*/ 7613 w 3716013"/>
              <a:gd name="connsiteY1" fmla="*/ 552953 h 3029453"/>
              <a:gd name="connsiteX2" fmla="*/ 972813 w 3716013"/>
              <a:gd name="connsiteY2" fmla="*/ 3029453 h 3029453"/>
              <a:gd name="connsiteX3" fmla="*/ 2382513 w 3716013"/>
              <a:gd name="connsiteY3" fmla="*/ 2318253 h 3029453"/>
              <a:gd name="connsiteX4" fmla="*/ 3716013 w 3716013"/>
              <a:gd name="connsiteY4" fmla="*/ 1962653 h 3029453"/>
              <a:gd name="connsiteX5" fmla="*/ 1982463 w 3716013"/>
              <a:gd name="connsiteY5" fmla="*/ 452940 h 3029453"/>
              <a:gd name="connsiteX6" fmla="*/ 988688 w 3716013"/>
              <a:gd name="connsiteY6" fmla="*/ 72734 h 3029453"/>
              <a:gd name="connsiteX7" fmla="*/ 148107 w 3716013"/>
              <a:gd name="connsiteY7" fmla="*/ 44159 h 3029453"/>
              <a:gd name="connsiteX0" fmla="*/ 122348 w 3690254"/>
              <a:gd name="connsiteY0" fmla="*/ 44159 h 3029453"/>
              <a:gd name="connsiteX1" fmla="*/ 10429 w 3690254"/>
              <a:gd name="connsiteY1" fmla="*/ 557716 h 3029453"/>
              <a:gd name="connsiteX2" fmla="*/ 947054 w 3690254"/>
              <a:gd name="connsiteY2" fmla="*/ 3029453 h 3029453"/>
              <a:gd name="connsiteX3" fmla="*/ 2356754 w 3690254"/>
              <a:gd name="connsiteY3" fmla="*/ 2318253 h 3029453"/>
              <a:gd name="connsiteX4" fmla="*/ 3690254 w 3690254"/>
              <a:gd name="connsiteY4" fmla="*/ 1962653 h 3029453"/>
              <a:gd name="connsiteX5" fmla="*/ 1956704 w 3690254"/>
              <a:gd name="connsiteY5" fmla="*/ 452940 h 3029453"/>
              <a:gd name="connsiteX6" fmla="*/ 962929 w 3690254"/>
              <a:gd name="connsiteY6" fmla="*/ 72734 h 3029453"/>
              <a:gd name="connsiteX7" fmla="*/ 122348 w 3690254"/>
              <a:gd name="connsiteY7" fmla="*/ 44159 h 3029453"/>
              <a:gd name="connsiteX0" fmla="*/ 128201 w 3696107"/>
              <a:gd name="connsiteY0" fmla="*/ 44159 h 3029453"/>
              <a:gd name="connsiteX1" fmla="*/ 16282 w 3696107"/>
              <a:gd name="connsiteY1" fmla="*/ 557716 h 3029453"/>
              <a:gd name="connsiteX2" fmla="*/ 398869 w 3696107"/>
              <a:gd name="connsiteY2" fmla="*/ 1324480 h 3029453"/>
              <a:gd name="connsiteX3" fmla="*/ 952907 w 3696107"/>
              <a:gd name="connsiteY3" fmla="*/ 3029453 h 3029453"/>
              <a:gd name="connsiteX4" fmla="*/ 2362607 w 3696107"/>
              <a:gd name="connsiteY4" fmla="*/ 2318253 h 3029453"/>
              <a:gd name="connsiteX5" fmla="*/ 3696107 w 3696107"/>
              <a:gd name="connsiteY5" fmla="*/ 1962653 h 3029453"/>
              <a:gd name="connsiteX6" fmla="*/ 1962557 w 3696107"/>
              <a:gd name="connsiteY6" fmla="*/ 452940 h 3029453"/>
              <a:gd name="connsiteX7" fmla="*/ 968782 w 3696107"/>
              <a:gd name="connsiteY7" fmla="*/ 72734 h 3029453"/>
              <a:gd name="connsiteX8" fmla="*/ 128201 w 3696107"/>
              <a:gd name="connsiteY8" fmla="*/ 44159 h 3029453"/>
              <a:gd name="connsiteX0" fmla="*/ 128201 w 3696107"/>
              <a:gd name="connsiteY0" fmla="*/ 44159 h 3032118"/>
              <a:gd name="connsiteX1" fmla="*/ 16282 w 3696107"/>
              <a:gd name="connsiteY1" fmla="*/ 557716 h 3032118"/>
              <a:gd name="connsiteX2" fmla="*/ 398869 w 3696107"/>
              <a:gd name="connsiteY2" fmla="*/ 1324480 h 3032118"/>
              <a:gd name="connsiteX3" fmla="*/ 952907 w 3696107"/>
              <a:gd name="connsiteY3" fmla="*/ 3029453 h 3032118"/>
              <a:gd name="connsiteX4" fmla="*/ 2362607 w 3696107"/>
              <a:gd name="connsiteY4" fmla="*/ 2318253 h 3032118"/>
              <a:gd name="connsiteX5" fmla="*/ 3696107 w 3696107"/>
              <a:gd name="connsiteY5" fmla="*/ 1962653 h 3032118"/>
              <a:gd name="connsiteX6" fmla="*/ 1962557 w 3696107"/>
              <a:gd name="connsiteY6" fmla="*/ 452940 h 3032118"/>
              <a:gd name="connsiteX7" fmla="*/ 968782 w 3696107"/>
              <a:gd name="connsiteY7" fmla="*/ 72734 h 3032118"/>
              <a:gd name="connsiteX8" fmla="*/ 128201 w 3696107"/>
              <a:gd name="connsiteY8" fmla="*/ 44159 h 3032118"/>
              <a:gd name="connsiteX0" fmla="*/ 128201 w 3696107"/>
              <a:gd name="connsiteY0" fmla="*/ 44159 h 3035257"/>
              <a:gd name="connsiteX1" fmla="*/ 16282 w 3696107"/>
              <a:gd name="connsiteY1" fmla="*/ 557716 h 3035257"/>
              <a:gd name="connsiteX2" fmla="*/ 398869 w 3696107"/>
              <a:gd name="connsiteY2" fmla="*/ 1324480 h 3035257"/>
              <a:gd name="connsiteX3" fmla="*/ 952907 w 3696107"/>
              <a:gd name="connsiteY3" fmla="*/ 3029453 h 3035257"/>
              <a:gd name="connsiteX4" fmla="*/ 2362607 w 3696107"/>
              <a:gd name="connsiteY4" fmla="*/ 2318253 h 3035257"/>
              <a:gd name="connsiteX5" fmla="*/ 3696107 w 3696107"/>
              <a:gd name="connsiteY5" fmla="*/ 1962653 h 3035257"/>
              <a:gd name="connsiteX6" fmla="*/ 1962557 w 3696107"/>
              <a:gd name="connsiteY6" fmla="*/ 452940 h 3035257"/>
              <a:gd name="connsiteX7" fmla="*/ 968782 w 3696107"/>
              <a:gd name="connsiteY7" fmla="*/ 72734 h 3035257"/>
              <a:gd name="connsiteX8" fmla="*/ 128201 w 3696107"/>
              <a:gd name="connsiteY8" fmla="*/ 44159 h 3035257"/>
              <a:gd name="connsiteX0" fmla="*/ 128201 w 3699402"/>
              <a:gd name="connsiteY0" fmla="*/ 44159 h 3035257"/>
              <a:gd name="connsiteX1" fmla="*/ 16282 w 3699402"/>
              <a:gd name="connsiteY1" fmla="*/ 557716 h 3035257"/>
              <a:gd name="connsiteX2" fmla="*/ 398869 w 3699402"/>
              <a:gd name="connsiteY2" fmla="*/ 1324480 h 3035257"/>
              <a:gd name="connsiteX3" fmla="*/ 952907 w 3699402"/>
              <a:gd name="connsiteY3" fmla="*/ 3029453 h 3035257"/>
              <a:gd name="connsiteX4" fmla="*/ 2362607 w 3699402"/>
              <a:gd name="connsiteY4" fmla="*/ 2318253 h 3035257"/>
              <a:gd name="connsiteX5" fmla="*/ 3696107 w 3699402"/>
              <a:gd name="connsiteY5" fmla="*/ 1962653 h 3035257"/>
              <a:gd name="connsiteX6" fmla="*/ 1962557 w 3699402"/>
              <a:gd name="connsiteY6" fmla="*/ 452940 h 3035257"/>
              <a:gd name="connsiteX7" fmla="*/ 968782 w 3699402"/>
              <a:gd name="connsiteY7" fmla="*/ 72734 h 3035257"/>
              <a:gd name="connsiteX8" fmla="*/ 128201 w 3699402"/>
              <a:gd name="connsiteY8" fmla="*/ 44159 h 3035257"/>
              <a:gd name="connsiteX0" fmla="*/ 128201 w 3698717"/>
              <a:gd name="connsiteY0" fmla="*/ 44159 h 3065530"/>
              <a:gd name="connsiteX1" fmla="*/ 16282 w 3698717"/>
              <a:gd name="connsiteY1" fmla="*/ 557716 h 3065530"/>
              <a:gd name="connsiteX2" fmla="*/ 398869 w 3698717"/>
              <a:gd name="connsiteY2" fmla="*/ 1324480 h 3065530"/>
              <a:gd name="connsiteX3" fmla="*/ 952907 w 3698717"/>
              <a:gd name="connsiteY3" fmla="*/ 3029453 h 3065530"/>
              <a:gd name="connsiteX4" fmla="*/ 2095907 w 3698717"/>
              <a:gd name="connsiteY4" fmla="*/ 2437315 h 3065530"/>
              <a:gd name="connsiteX5" fmla="*/ 3696107 w 3698717"/>
              <a:gd name="connsiteY5" fmla="*/ 1962653 h 3065530"/>
              <a:gd name="connsiteX6" fmla="*/ 1962557 w 3698717"/>
              <a:gd name="connsiteY6" fmla="*/ 452940 h 3065530"/>
              <a:gd name="connsiteX7" fmla="*/ 968782 w 3698717"/>
              <a:gd name="connsiteY7" fmla="*/ 72734 h 3065530"/>
              <a:gd name="connsiteX8" fmla="*/ 128201 w 3698717"/>
              <a:gd name="connsiteY8" fmla="*/ 44159 h 3065530"/>
              <a:gd name="connsiteX0" fmla="*/ 128201 w 3723485"/>
              <a:gd name="connsiteY0" fmla="*/ 44159 h 3065530"/>
              <a:gd name="connsiteX1" fmla="*/ 16282 w 3723485"/>
              <a:gd name="connsiteY1" fmla="*/ 557716 h 3065530"/>
              <a:gd name="connsiteX2" fmla="*/ 398869 w 3723485"/>
              <a:gd name="connsiteY2" fmla="*/ 1324480 h 3065530"/>
              <a:gd name="connsiteX3" fmla="*/ 952907 w 3723485"/>
              <a:gd name="connsiteY3" fmla="*/ 3029453 h 3065530"/>
              <a:gd name="connsiteX4" fmla="*/ 2095907 w 3723485"/>
              <a:gd name="connsiteY4" fmla="*/ 2437315 h 3065530"/>
              <a:gd name="connsiteX5" fmla="*/ 3696107 w 3723485"/>
              <a:gd name="connsiteY5" fmla="*/ 1962653 h 3065530"/>
              <a:gd name="connsiteX6" fmla="*/ 1962557 w 3723485"/>
              <a:gd name="connsiteY6" fmla="*/ 452940 h 3065530"/>
              <a:gd name="connsiteX7" fmla="*/ 968782 w 3723485"/>
              <a:gd name="connsiteY7" fmla="*/ 72734 h 3065530"/>
              <a:gd name="connsiteX8" fmla="*/ 128201 w 3723485"/>
              <a:gd name="connsiteY8" fmla="*/ 44159 h 30655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723485" h="3065530">
                <a:moveTo>
                  <a:pt x="128201" y="44159"/>
                </a:moveTo>
                <a:cubicBezTo>
                  <a:pt x="23426" y="85169"/>
                  <a:pt x="-28829" y="344329"/>
                  <a:pt x="16282" y="557716"/>
                </a:cubicBezTo>
                <a:cubicBezTo>
                  <a:pt x="61393" y="771103"/>
                  <a:pt x="242765" y="912524"/>
                  <a:pt x="398869" y="1324480"/>
                </a:cubicBezTo>
                <a:cubicBezTo>
                  <a:pt x="554973" y="1736436"/>
                  <a:pt x="670067" y="2843981"/>
                  <a:pt x="952907" y="3029453"/>
                </a:cubicBezTo>
                <a:cubicBezTo>
                  <a:pt x="1235747" y="3214925"/>
                  <a:pt x="1714907" y="2634694"/>
                  <a:pt x="2095907" y="2437315"/>
                </a:cubicBezTo>
                <a:cubicBezTo>
                  <a:pt x="2533881" y="2216355"/>
                  <a:pt x="3935881" y="2171467"/>
                  <a:pt x="3696107" y="1962653"/>
                </a:cubicBezTo>
                <a:lnTo>
                  <a:pt x="1962557" y="452940"/>
                </a:lnTo>
                <a:cubicBezTo>
                  <a:pt x="1508003" y="137954"/>
                  <a:pt x="1274508" y="140864"/>
                  <a:pt x="968782" y="72734"/>
                </a:cubicBezTo>
                <a:cubicBezTo>
                  <a:pt x="663056" y="4604"/>
                  <a:pt x="291713" y="-35877"/>
                  <a:pt x="128201" y="44159"/>
                </a:cubicBezTo>
                <a:close/>
              </a:path>
            </a:pathLst>
          </a:cu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fontAlgn="base">
              <a:spcBef>
                <a:spcPct val="0"/>
              </a:spcBef>
              <a:spcAft>
                <a:spcPct val="0"/>
              </a:spcAft>
            </a:pPr>
            <a:endParaRPr lang="en-US" sz="2400" kern="0">
              <a:solidFill>
                <a:srgbClr val="000000"/>
              </a:solidFill>
              <a:latin typeface="Arial"/>
            </a:endParaRPr>
          </a:p>
        </p:txBody>
      </p:sp>
      <p:sp>
        <p:nvSpPr>
          <p:cNvPr id="2" name="Text Placeholder 1"/>
          <p:cNvSpPr>
            <a:spLocks noGrp="1"/>
          </p:cNvSpPr>
          <p:nvPr>
            <p:ph type="body" sz="quarter" idx="10"/>
          </p:nvPr>
        </p:nvSpPr>
        <p:spPr/>
        <p:txBody>
          <a:bodyPr/>
          <a:lstStyle/>
          <a:p>
            <a:r>
              <a:rPr lang="en-US" dirty="0"/>
              <a:t>City of David (aerial view from the north)</a:t>
            </a:r>
          </a:p>
        </p:txBody>
      </p:sp>
      <p:sp>
        <p:nvSpPr>
          <p:cNvPr id="3" name="Text Placeholder 2"/>
          <p:cNvSpPr>
            <a:spLocks noGrp="1"/>
          </p:cNvSpPr>
          <p:nvPr>
            <p:ph type="body" sz="quarter" idx="12"/>
          </p:nvPr>
        </p:nvSpPr>
        <p:spPr/>
        <p:txBody>
          <a:bodyPr/>
          <a:lstStyle/>
          <a:p>
            <a:r>
              <a:rPr lang="en-US" dirty="0"/>
              <a:t>23:1</a:t>
            </a:r>
          </a:p>
        </p:txBody>
      </p:sp>
      <p:sp>
        <p:nvSpPr>
          <p:cNvPr id="4" name="Title 3"/>
          <p:cNvSpPr>
            <a:spLocks noGrp="1"/>
          </p:cNvSpPr>
          <p:nvPr>
            <p:ph type="title"/>
          </p:nvPr>
        </p:nvSpPr>
        <p:spPr/>
        <p:txBody>
          <a:bodyPr/>
          <a:lstStyle/>
          <a:p>
            <a:r>
              <a:rPr lang="en-US" dirty="0"/>
              <a:t>The man who was raised on high</a:t>
            </a:r>
          </a:p>
        </p:txBody>
      </p:sp>
      <p:sp>
        <p:nvSpPr>
          <p:cNvPr id="6" name="Oval 5"/>
          <p:cNvSpPr/>
          <p:nvPr/>
        </p:nvSpPr>
        <p:spPr>
          <a:xfrm>
            <a:off x="5410200" y="2765287"/>
            <a:ext cx="762000" cy="435114"/>
          </a:xfrm>
          <a:prstGeom prst="ellips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2400" b="0" i="0" u="none" strike="noStrike" kern="0" cap="none" spc="0" normalizeH="0" baseline="0" noProof="0" dirty="0">
              <a:ln>
                <a:noFill/>
              </a:ln>
              <a:solidFill>
                <a:srgbClr val="000000"/>
              </a:solidFill>
              <a:effectLst/>
              <a:uLnTx/>
              <a:uFillTx/>
              <a:latin typeface="Arial"/>
              <a:ea typeface="+mn-ea"/>
              <a:cs typeface="+mn-cs"/>
            </a:endParaRPr>
          </a:p>
        </p:txBody>
      </p:sp>
      <p:sp>
        <p:nvSpPr>
          <p:cNvPr id="7" name="Text Box 16"/>
          <p:cNvSpPr txBox="1">
            <a:spLocks noChangeArrowheads="1"/>
          </p:cNvSpPr>
          <p:nvPr/>
        </p:nvSpPr>
        <p:spPr bwMode="auto">
          <a:xfrm>
            <a:off x="5638800" y="2340114"/>
            <a:ext cx="1920240" cy="707886"/>
          </a:xfrm>
          <a:prstGeom prst="rect">
            <a:avLst/>
          </a:prstGeom>
          <a:noFill/>
          <a:ln w="9525">
            <a:noFill/>
            <a:miter lim="800000"/>
            <a:headEnd/>
            <a:tailEnd/>
          </a:ln>
          <a:effectLst/>
        </p:spPr>
        <p:txBody>
          <a:bodyPr>
            <a:spAutoFit/>
          </a:bodyPr>
          <a:lstStyle/>
          <a:p>
            <a:pPr algn="ctr" fontAlgn="base">
              <a:spcBef>
                <a:spcPct val="0"/>
              </a:spcBef>
              <a:spcAft>
                <a:spcPct val="0"/>
              </a:spcAft>
              <a:defRPr/>
            </a:pPr>
            <a:r>
              <a:rPr lang="en-US" sz="2000" dirty="0">
                <a:solidFill>
                  <a:srgbClr val="FFFFFF"/>
                </a:solidFill>
                <a:effectLst>
                  <a:glow rad="76200">
                    <a:srgbClr val="000000">
                      <a:alpha val="60000"/>
                    </a:srgbClr>
                  </a:glow>
                </a:effectLst>
                <a:cs typeface="Calibri" pitchFamily="34" charset="0"/>
              </a:rPr>
              <a:t>Area of David’s palace</a:t>
            </a:r>
          </a:p>
        </p:txBody>
      </p:sp>
      <p:sp>
        <p:nvSpPr>
          <p:cNvPr id="9" name="Text Box 16"/>
          <p:cNvSpPr txBox="1">
            <a:spLocks noChangeArrowheads="1"/>
          </p:cNvSpPr>
          <p:nvPr/>
        </p:nvSpPr>
        <p:spPr bwMode="auto">
          <a:xfrm>
            <a:off x="3667125" y="1850160"/>
            <a:ext cx="1920240" cy="400110"/>
          </a:xfrm>
          <a:prstGeom prst="rect">
            <a:avLst/>
          </a:prstGeom>
          <a:noFill/>
          <a:ln w="9525">
            <a:noFill/>
            <a:miter lim="800000"/>
            <a:headEnd/>
            <a:tailEnd/>
          </a:ln>
          <a:effectLst/>
        </p:spPr>
        <p:txBody>
          <a:bodyPr>
            <a:spAutoFit/>
          </a:bodyPr>
          <a:lstStyle/>
          <a:p>
            <a:pPr algn="ctr" fontAlgn="base">
              <a:spcBef>
                <a:spcPct val="0"/>
              </a:spcBef>
              <a:spcAft>
                <a:spcPct val="0"/>
              </a:spcAft>
              <a:defRPr/>
            </a:pPr>
            <a:r>
              <a:rPr lang="en-US" sz="2000" dirty="0">
                <a:solidFill>
                  <a:srgbClr val="FFFFFF"/>
                </a:solidFill>
                <a:effectLst>
                  <a:glow rad="76200">
                    <a:srgbClr val="000000">
                      <a:alpha val="60000"/>
                    </a:srgbClr>
                  </a:glow>
                </a:effectLst>
                <a:cs typeface="Calibri" pitchFamily="34" charset="0"/>
              </a:rPr>
              <a:t>Jerusalem</a:t>
            </a:r>
          </a:p>
        </p:txBody>
      </p:sp>
    </p:spTree>
    <p:extLst>
      <p:ext uri="{BB962C8B-B14F-4D97-AF65-F5344CB8AC3E}">
        <p14:creationId xmlns:p14="http://schemas.microsoft.com/office/powerpoint/2010/main" val="101899832"/>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F435558-9A10-4A99-94A9-DFD2C0948C5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8288"/>
            <a:ext cx="9144000" cy="6821424"/>
          </a:xfrm>
          <a:prstGeom prst="rect">
            <a:avLst/>
          </a:prstGeom>
        </p:spPr>
      </p:pic>
      <p:sp>
        <p:nvSpPr>
          <p:cNvPr id="4" name="Text Placeholder 3"/>
          <p:cNvSpPr>
            <a:spLocks noGrp="1"/>
          </p:cNvSpPr>
          <p:nvPr>
            <p:ph type="body" sz="quarter" idx="10"/>
          </p:nvPr>
        </p:nvSpPr>
        <p:spPr/>
        <p:txBody>
          <a:bodyPr/>
          <a:lstStyle/>
          <a:p>
            <a:r>
              <a:rPr lang="en-US" dirty="0"/>
              <a:t>Map of David’s travels in Judah and Philistia</a:t>
            </a:r>
          </a:p>
        </p:txBody>
      </p:sp>
      <p:sp>
        <p:nvSpPr>
          <p:cNvPr id="8" name="Text Placeholder 7"/>
          <p:cNvSpPr>
            <a:spLocks noGrp="1"/>
          </p:cNvSpPr>
          <p:nvPr>
            <p:ph type="body" sz="quarter" idx="12"/>
          </p:nvPr>
        </p:nvSpPr>
        <p:spPr/>
        <p:txBody>
          <a:bodyPr/>
          <a:lstStyle/>
          <a:p>
            <a:r>
              <a:rPr lang="en-US" dirty="0"/>
              <a:t>23:13</a:t>
            </a:r>
          </a:p>
        </p:txBody>
      </p:sp>
      <p:sp>
        <p:nvSpPr>
          <p:cNvPr id="3" name="Title 2"/>
          <p:cNvSpPr>
            <a:spLocks noGrp="1"/>
          </p:cNvSpPr>
          <p:nvPr>
            <p:ph type="title"/>
          </p:nvPr>
        </p:nvSpPr>
        <p:spPr/>
        <p:txBody>
          <a:bodyPr/>
          <a:lstStyle/>
          <a:p>
            <a:r>
              <a:rPr lang="en-US" dirty="0"/>
              <a:t>And they came to him at the cave of Adullam</a:t>
            </a:r>
          </a:p>
        </p:txBody>
      </p:sp>
      <p:sp>
        <p:nvSpPr>
          <p:cNvPr id="9" name="Oval 8"/>
          <p:cNvSpPr/>
          <p:nvPr/>
        </p:nvSpPr>
        <p:spPr>
          <a:xfrm>
            <a:off x="3044825" y="4094519"/>
            <a:ext cx="685800" cy="341604"/>
          </a:xfrm>
          <a:prstGeom prst="ellipse">
            <a:avLst/>
          </a:prstGeom>
          <a:noFill/>
          <a:ln w="22225" cap="flat" cmpd="sng" algn="ctr">
            <a:solidFill>
              <a:srgbClr val="FEFF00"/>
            </a:solidFill>
            <a:prstDash val="solid"/>
            <a:round/>
            <a:headEnd type="none" w="med" len="med"/>
            <a:tailEnd type="none" w="med" len="med"/>
          </a:ln>
          <a:effectLst>
            <a:glow rad="50800">
              <a:srgbClr val="000000">
                <a:alpha val="60000"/>
              </a:srgbClr>
            </a:glow>
            <a:outerShdw blurRad="40000" dist="23000" dir="5400000" rotWithShape="0">
              <a:srgbClr val="000000">
                <a:alpha val="35000"/>
              </a:srgb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latin typeface="Calibri" pitchFamily="34" charset="0"/>
              <a:ea typeface="+mn-ea"/>
              <a:cs typeface="+mn-cs"/>
            </a:endParaRPr>
          </a:p>
        </p:txBody>
      </p:sp>
      <p:sp>
        <p:nvSpPr>
          <p:cNvPr id="10" name="Oval 9"/>
          <p:cNvSpPr/>
          <p:nvPr/>
        </p:nvSpPr>
        <p:spPr>
          <a:xfrm>
            <a:off x="5149849" y="4980344"/>
            <a:ext cx="765175" cy="341604"/>
          </a:xfrm>
          <a:prstGeom prst="ellipse">
            <a:avLst/>
          </a:prstGeom>
          <a:noFill/>
          <a:ln w="22225" cap="flat" cmpd="sng" algn="ctr">
            <a:solidFill>
              <a:srgbClr val="FEFF00"/>
            </a:solidFill>
            <a:prstDash val="solid"/>
            <a:round/>
            <a:headEnd type="none" w="med" len="med"/>
            <a:tailEnd type="none" w="med" len="med"/>
          </a:ln>
          <a:effectLst>
            <a:glow rad="50800">
              <a:srgbClr val="000000">
                <a:alpha val="60000"/>
              </a:srgbClr>
            </a:glow>
            <a:outerShdw blurRad="40000" dist="23000" dir="5400000" rotWithShape="0">
              <a:srgbClr val="000000">
                <a:alpha val="35000"/>
              </a:srgb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latin typeface="Calibri" pitchFamily="34" charset="0"/>
              <a:ea typeface="+mn-ea"/>
              <a:cs typeface="+mn-cs"/>
            </a:endParaRPr>
          </a:p>
        </p:txBody>
      </p:sp>
      <p:sp>
        <p:nvSpPr>
          <p:cNvPr id="12" name="Oval 11"/>
          <p:cNvSpPr/>
          <p:nvPr/>
        </p:nvSpPr>
        <p:spPr>
          <a:xfrm>
            <a:off x="8610600" y="1703744"/>
            <a:ext cx="533400" cy="429856"/>
          </a:xfrm>
          <a:prstGeom prst="ellipse">
            <a:avLst/>
          </a:prstGeom>
          <a:noFill/>
          <a:ln w="22225" cap="flat" cmpd="sng" algn="ctr">
            <a:solidFill>
              <a:srgbClr val="FFFF00"/>
            </a:solidFill>
            <a:prstDash val="solid"/>
            <a:round/>
            <a:headEnd type="none" w="med" len="med"/>
            <a:tailEnd type="none" w="med" len="med"/>
          </a:ln>
          <a:effectLst>
            <a:glow rad="50800">
              <a:srgbClr val="000000">
                <a:alpha val="60000"/>
              </a:srgbClr>
            </a:glow>
            <a:outerShdw blurRad="40000" dist="23000" dir="5400000" rotWithShape="0">
              <a:srgbClr val="000000">
                <a:alpha val="35000"/>
              </a:srgb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latin typeface="Calibri" pitchFamily="34" charset="0"/>
              <a:ea typeface="+mn-ea"/>
              <a:cs typeface="+mn-cs"/>
            </a:endParaRPr>
          </a:p>
        </p:txBody>
      </p:sp>
    </p:spTree>
    <p:extLst>
      <p:ext uri="{BB962C8B-B14F-4D97-AF65-F5344CB8AC3E}">
        <p14:creationId xmlns:p14="http://schemas.microsoft.com/office/powerpoint/2010/main" val="4094311976"/>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PLBL\Drone\drone-pcb\4 Judah\Elah Valley\Adullam aerial from northwest, ws031715863.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4" name="Text Placeholder 3"/>
          <p:cNvSpPr>
            <a:spLocks noGrp="1"/>
          </p:cNvSpPr>
          <p:nvPr>
            <p:ph type="body" sz="quarter" idx="10"/>
          </p:nvPr>
        </p:nvSpPr>
        <p:spPr/>
        <p:txBody>
          <a:bodyPr/>
          <a:lstStyle/>
          <a:p>
            <a:r>
              <a:rPr lang="en-US" dirty="0"/>
              <a:t>Adullam (aerial view from the northwest)</a:t>
            </a:r>
          </a:p>
        </p:txBody>
      </p:sp>
      <p:sp>
        <p:nvSpPr>
          <p:cNvPr id="8" name="Text Placeholder 7"/>
          <p:cNvSpPr>
            <a:spLocks noGrp="1"/>
          </p:cNvSpPr>
          <p:nvPr>
            <p:ph type="body" sz="quarter" idx="12"/>
          </p:nvPr>
        </p:nvSpPr>
        <p:spPr/>
        <p:txBody>
          <a:bodyPr/>
          <a:lstStyle/>
          <a:p>
            <a:r>
              <a:rPr lang="en-US" dirty="0"/>
              <a:t>23:13</a:t>
            </a:r>
          </a:p>
        </p:txBody>
      </p:sp>
      <p:sp>
        <p:nvSpPr>
          <p:cNvPr id="3" name="Title 2"/>
          <p:cNvSpPr>
            <a:spLocks noGrp="1"/>
          </p:cNvSpPr>
          <p:nvPr>
            <p:ph type="title"/>
          </p:nvPr>
        </p:nvSpPr>
        <p:spPr/>
        <p:txBody>
          <a:bodyPr/>
          <a:lstStyle/>
          <a:p>
            <a:r>
              <a:rPr lang="en-US" dirty="0"/>
              <a:t>And they came to him at the cave of Adullam</a:t>
            </a:r>
          </a:p>
        </p:txBody>
      </p:sp>
    </p:spTree>
    <p:extLst>
      <p:ext uri="{BB962C8B-B14F-4D97-AF65-F5344CB8AC3E}">
        <p14:creationId xmlns:p14="http://schemas.microsoft.com/office/powerpoint/2010/main" val="77297321"/>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PLBL\Drone\drone-pcb\4 Judah\Elah Valley\Adullam aerial from northwest, ws031715863.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4" name="Text Placeholder 3"/>
          <p:cNvSpPr>
            <a:spLocks noGrp="1"/>
          </p:cNvSpPr>
          <p:nvPr>
            <p:ph type="body" sz="quarter" idx="10"/>
          </p:nvPr>
        </p:nvSpPr>
        <p:spPr/>
        <p:txBody>
          <a:bodyPr/>
          <a:lstStyle/>
          <a:p>
            <a:r>
              <a:rPr lang="en-US" dirty="0"/>
              <a:t>Adullam (aerial view from the northwest)</a:t>
            </a:r>
          </a:p>
        </p:txBody>
      </p:sp>
      <p:sp>
        <p:nvSpPr>
          <p:cNvPr id="8" name="Text Placeholder 7"/>
          <p:cNvSpPr>
            <a:spLocks noGrp="1"/>
          </p:cNvSpPr>
          <p:nvPr>
            <p:ph type="body" sz="quarter" idx="12"/>
          </p:nvPr>
        </p:nvSpPr>
        <p:spPr/>
        <p:txBody>
          <a:bodyPr/>
          <a:lstStyle/>
          <a:p>
            <a:r>
              <a:rPr lang="en-US" dirty="0"/>
              <a:t>23:13</a:t>
            </a:r>
          </a:p>
        </p:txBody>
      </p:sp>
      <p:sp>
        <p:nvSpPr>
          <p:cNvPr id="3" name="Title 2"/>
          <p:cNvSpPr>
            <a:spLocks noGrp="1"/>
          </p:cNvSpPr>
          <p:nvPr>
            <p:ph type="title"/>
          </p:nvPr>
        </p:nvSpPr>
        <p:spPr/>
        <p:txBody>
          <a:bodyPr/>
          <a:lstStyle/>
          <a:p>
            <a:r>
              <a:rPr lang="en-US" dirty="0"/>
              <a:t>And they came to him at the cave of Adullam</a:t>
            </a:r>
          </a:p>
        </p:txBody>
      </p:sp>
      <p:sp>
        <p:nvSpPr>
          <p:cNvPr id="6" name="Text Box 5">
            <a:extLst>
              <a:ext uri="{FF2B5EF4-FFF2-40B4-BE49-F238E27FC236}">
                <a16:creationId xmlns:a16="http://schemas.microsoft.com/office/drawing/2014/main" id="{00432B09-47FE-4E89-B1E0-10B1C22C0505}"/>
              </a:ext>
            </a:extLst>
          </p:cNvPr>
          <p:cNvSpPr txBox="1">
            <a:spLocks noChangeArrowheads="1"/>
          </p:cNvSpPr>
          <p:nvPr/>
        </p:nvSpPr>
        <p:spPr bwMode="auto">
          <a:xfrm>
            <a:off x="4524703" y="2377248"/>
            <a:ext cx="1048033" cy="400110"/>
          </a:xfrm>
          <a:prstGeom prst="rect">
            <a:avLst/>
          </a:prstGeom>
          <a:noFill/>
          <a:ln w="9525">
            <a:noFill/>
            <a:miter lim="800000"/>
            <a:headEnd/>
            <a:tailEnd/>
          </a:ln>
          <a:effectLst/>
        </p:spPr>
        <p:txBody>
          <a:bodyPr wrap="none">
            <a:spAutoFit/>
          </a:bodyPr>
          <a:lstStyle/>
          <a:p>
            <a:pPr fontAlgn="base">
              <a:spcBef>
                <a:spcPct val="0"/>
              </a:spcBef>
              <a:spcAft>
                <a:spcPct val="0"/>
              </a:spcAft>
              <a:defRPr/>
            </a:pPr>
            <a:r>
              <a:rPr lang="en-US" sz="2000" dirty="0">
                <a:solidFill>
                  <a:srgbClr val="FFFFFF"/>
                </a:solidFill>
                <a:effectLst>
                  <a:glow rad="76200">
                    <a:srgbClr val="000000">
                      <a:alpha val="60000"/>
                    </a:srgbClr>
                  </a:glow>
                </a:effectLst>
                <a:cs typeface="Calibri" pitchFamily="34" charset="0"/>
              </a:rPr>
              <a:t>Adullam</a:t>
            </a:r>
          </a:p>
        </p:txBody>
      </p:sp>
      <p:sp>
        <p:nvSpPr>
          <p:cNvPr id="7" name="Line 9">
            <a:extLst>
              <a:ext uri="{FF2B5EF4-FFF2-40B4-BE49-F238E27FC236}">
                <a16:creationId xmlns:a16="http://schemas.microsoft.com/office/drawing/2014/main" id="{95AD7A6C-A5A9-4088-A856-F376B8DE3556}"/>
              </a:ext>
            </a:extLst>
          </p:cNvPr>
          <p:cNvSpPr>
            <a:spLocks noChangeShapeType="1"/>
          </p:cNvSpPr>
          <p:nvPr/>
        </p:nvSpPr>
        <p:spPr bwMode="auto">
          <a:xfrm flipH="1">
            <a:off x="533400" y="3810000"/>
            <a:ext cx="152400" cy="427482"/>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2400" b="0" i="0" u="none" strike="noStrike" kern="0" cap="none" spc="0" normalizeH="0" baseline="0" noProof="0" dirty="0">
              <a:ln>
                <a:noFill/>
              </a:ln>
              <a:solidFill>
                <a:srgbClr val="000000"/>
              </a:solidFill>
              <a:effectLst/>
              <a:uLnTx/>
              <a:uFillTx/>
              <a:latin typeface="Arial"/>
              <a:ea typeface="+mn-ea"/>
              <a:cs typeface="+mn-cs"/>
            </a:endParaRPr>
          </a:p>
        </p:txBody>
      </p:sp>
      <p:sp>
        <p:nvSpPr>
          <p:cNvPr id="9" name="Line 9">
            <a:extLst>
              <a:ext uri="{FF2B5EF4-FFF2-40B4-BE49-F238E27FC236}">
                <a16:creationId xmlns:a16="http://schemas.microsoft.com/office/drawing/2014/main" id="{223DC6BC-A964-4E9A-B2C1-214940463482}"/>
              </a:ext>
            </a:extLst>
          </p:cNvPr>
          <p:cNvSpPr>
            <a:spLocks noChangeShapeType="1"/>
          </p:cNvSpPr>
          <p:nvPr/>
        </p:nvSpPr>
        <p:spPr bwMode="auto">
          <a:xfrm>
            <a:off x="5023945" y="2806262"/>
            <a:ext cx="13138" cy="427482"/>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2400" b="0" i="0" u="none" strike="noStrike" kern="0" cap="none" spc="0" normalizeH="0" baseline="0" noProof="0" dirty="0">
              <a:ln>
                <a:noFill/>
              </a:ln>
              <a:solidFill>
                <a:srgbClr val="000000"/>
              </a:solidFill>
              <a:effectLst/>
              <a:uLnTx/>
              <a:uFillTx/>
              <a:latin typeface="Arial"/>
              <a:ea typeface="+mn-ea"/>
              <a:cs typeface="+mn-cs"/>
            </a:endParaRPr>
          </a:p>
        </p:txBody>
      </p:sp>
      <p:sp>
        <p:nvSpPr>
          <p:cNvPr id="10" name="Text Box 5">
            <a:extLst>
              <a:ext uri="{FF2B5EF4-FFF2-40B4-BE49-F238E27FC236}">
                <a16:creationId xmlns:a16="http://schemas.microsoft.com/office/drawing/2014/main" id="{95C67F92-22EF-43B9-A54F-AF1E896B86E9}"/>
              </a:ext>
            </a:extLst>
          </p:cNvPr>
          <p:cNvSpPr txBox="1">
            <a:spLocks noChangeArrowheads="1"/>
          </p:cNvSpPr>
          <p:nvPr/>
        </p:nvSpPr>
        <p:spPr bwMode="auto">
          <a:xfrm>
            <a:off x="207580" y="3409697"/>
            <a:ext cx="1503938" cy="400110"/>
          </a:xfrm>
          <a:prstGeom prst="rect">
            <a:avLst/>
          </a:prstGeom>
          <a:noFill/>
          <a:ln w="9525">
            <a:noFill/>
            <a:miter lim="800000"/>
            <a:headEnd/>
            <a:tailEnd/>
          </a:ln>
          <a:effectLst/>
        </p:spPr>
        <p:txBody>
          <a:bodyPr wrap="none">
            <a:spAutoFit/>
          </a:bodyPr>
          <a:lstStyle/>
          <a:p>
            <a:pPr fontAlgn="base">
              <a:spcBef>
                <a:spcPct val="0"/>
              </a:spcBef>
              <a:spcAft>
                <a:spcPct val="0"/>
              </a:spcAft>
              <a:defRPr/>
            </a:pPr>
            <a:r>
              <a:rPr lang="en-US" sz="2000" dirty="0">
                <a:solidFill>
                  <a:srgbClr val="FFFFFF"/>
                </a:solidFill>
                <a:effectLst>
                  <a:glow rad="76200">
                    <a:srgbClr val="000000">
                      <a:alpha val="60000"/>
                    </a:srgbClr>
                  </a:glow>
                </a:effectLst>
                <a:cs typeface="Calibri" pitchFamily="34" charset="0"/>
              </a:rPr>
              <a:t>Kh. ’Id el-Ma</a:t>
            </a:r>
          </a:p>
        </p:txBody>
      </p:sp>
      <p:sp>
        <p:nvSpPr>
          <p:cNvPr id="11" name="Text Box 5">
            <a:extLst>
              <a:ext uri="{FF2B5EF4-FFF2-40B4-BE49-F238E27FC236}">
                <a16:creationId xmlns:a16="http://schemas.microsoft.com/office/drawing/2014/main" id="{DC784324-078B-4F21-A2CA-AF2E9EC5DD58}"/>
              </a:ext>
            </a:extLst>
          </p:cNvPr>
          <p:cNvSpPr txBox="1">
            <a:spLocks noChangeArrowheads="1"/>
          </p:cNvSpPr>
          <p:nvPr/>
        </p:nvSpPr>
        <p:spPr bwMode="auto">
          <a:xfrm>
            <a:off x="1600200" y="2084313"/>
            <a:ext cx="2151551" cy="400110"/>
          </a:xfrm>
          <a:prstGeom prst="rect">
            <a:avLst/>
          </a:prstGeom>
          <a:noFill/>
          <a:ln w="9525">
            <a:noFill/>
            <a:miter lim="800000"/>
            <a:headEnd/>
            <a:tailEnd/>
          </a:ln>
          <a:effectLst/>
        </p:spPr>
        <p:txBody>
          <a:bodyPr wrap="none">
            <a:spAutoFit/>
          </a:bodyPr>
          <a:lstStyle/>
          <a:p>
            <a:pPr fontAlgn="base">
              <a:spcBef>
                <a:spcPct val="0"/>
              </a:spcBef>
              <a:spcAft>
                <a:spcPct val="0"/>
              </a:spcAft>
              <a:defRPr/>
            </a:pPr>
            <a:r>
              <a:rPr lang="en-US" sz="2000" dirty="0">
                <a:solidFill>
                  <a:srgbClr val="FFFFFF"/>
                </a:solidFill>
                <a:effectLst>
                  <a:glow rad="76200">
                    <a:srgbClr val="000000">
                      <a:alpha val="60000"/>
                    </a:srgbClr>
                  </a:glow>
                </a:effectLst>
                <a:cs typeface="Calibri" pitchFamily="34" charset="0"/>
              </a:rPr>
              <a:t>Judean hill country</a:t>
            </a:r>
          </a:p>
        </p:txBody>
      </p:sp>
    </p:spTree>
    <p:extLst>
      <p:ext uri="{BB962C8B-B14F-4D97-AF65-F5344CB8AC3E}">
        <p14:creationId xmlns:p14="http://schemas.microsoft.com/office/powerpoint/2010/main" val="2259899173"/>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C6F2854F-5529-47DE-B90B-5750E715C703}"/>
              </a:ext>
            </a:extLst>
          </p:cNvPr>
          <p:cNvPicPr>
            <a:picLocks noChangeAspect="1"/>
          </p:cNvPicPr>
          <p:nvPr/>
        </p:nvPicPr>
        <p:blipFill rotWithShape="1">
          <a:blip r:embed="rId3">
            <a:extLst>
              <a:ext uri="{28A0092B-C50C-407E-A947-70E740481C1C}">
                <a14:useLocalDpi xmlns:a14="http://schemas.microsoft.com/office/drawing/2010/main" val="0"/>
              </a:ext>
            </a:extLst>
          </a:blip>
          <a:srcRect l="1503" r="2007"/>
          <a:stretch/>
        </p:blipFill>
        <p:spPr>
          <a:xfrm>
            <a:off x="0" y="369333"/>
            <a:ext cx="9144000" cy="6150337"/>
          </a:xfrm>
          <a:prstGeom prst="rect">
            <a:avLst/>
          </a:prstGeom>
        </p:spPr>
      </p:pic>
      <p:sp>
        <p:nvSpPr>
          <p:cNvPr id="11" name="Text Placeholder 10">
            <a:extLst>
              <a:ext uri="{FF2B5EF4-FFF2-40B4-BE49-F238E27FC236}">
                <a16:creationId xmlns:a16="http://schemas.microsoft.com/office/drawing/2014/main" id="{631F9BC1-AA9E-4093-A370-56512D3F88AD}"/>
              </a:ext>
            </a:extLst>
          </p:cNvPr>
          <p:cNvSpPr>
            <a:spLocks noGrp="1"/>
          </p:cNvSpPr>
          <p:nvPr>
            <p:ph type="body" sz="quarter" idx="10"/>
          </p:nvPr>
        </p:nvSpPr>
        <p:spPr/>
        <p:txBody>
          <a:bodyPr/>
          <a:lstStyle/>
          <a:p>
            <a:r>
              <a:rPr lang="en-US" dirty="0"/>
              <a:t>Adullam (aerial view from the north)</a:t>
            </a:r>
          </a:p>
        </p:txBody>
      </p:sp>
      <p:sp>
        <p:nvSpPr>
          <p:cNvPr id="12" name="Text Placeholder 11">
            <a:extLst>
              <a:ext uri="{FF2B5EF4-FFF2-40B4-BE49-F238E27FC236}">
                <a16:creationId xmlns:a16="http://schemas.microsoft.com/office/drawing/2014/main" id="{D9723A08-5D3F-41C3-8CFE-708013192FDC}"/>
              </a:ext>
            </a:extLst>
          </p:cNvPr>
          <p:cNvSpPr>
            <a:spLocks noGrp="1"/>
          </p:cNvSpPr>
          <p:nvPr>
            <p:ph type="body" sz="quarter" idx="12"/>
          </p:nvPr>
        </p:nvSpPr>
        <p:spPr/>
        <p:txBody>
          <a:bodyPr/>
          <a:lstStyle/>
          <a:p>
            <a:r>
              <a:rPr lang="en-US" dirty="0"/>
              <a:t>23:13</a:t>
            </a:r>
            <a:endParaRPr lang="en-US" kern="0" dirty="0"/>
          </a:p>
        </p:txBody>
      </p:sp>
      <p:sp>
        <p:nvSpPr>
          <p:cNvPr id="10" name="Title 9">
            <a:extLst>
              <a:ext uri="{FF2B5EF4-FFF2-40B4-BE49-F238E27FC236}">
                <a16:creationId xmlns:a16="http://schemas.microsoft.com/office/drawing/2014/main" id="{CF3C8A5D-B376-4DC9-8AD8-67187F8A88F8}"/>
              </a:ext>
            </a:extLst>
          </p:cNvPr>
          <p:cNvSpPr>
            <a:spLocks noGrp="1"/>
          </p:cNvSpPr>
          <p:nvPr>
            <p:ph type="title"/>
          </p:nvPr>
        </p:nvSpPr>
        <p:spPr>
          <a:xfrm>
            <a:off x="0" y="0"/>
            <a:ext cx="9144000" cy="369332"/>
          </a:xfrm>
        </p:spPr>
        <p:txBody>
          <a:bodyPr/>
          <a:lstStyle/>
          <a:p>
            <a:r>
              <a:rPr lang="en-US" dirty="0"/>
              <a:t>And they came to him at the cave of Adullam</a:t>
            </a:r>
          </a:p>
        </p:txBody>
      </p:sp>
    </p:spTree>
    <p:extLst>
      <p:ext uri="{BB962C8B-B14F-4D97-AF65-F5344CB8AC3E}">
        <p14:creationId xmlns:p14="http://schemas.microsoft.com/office/powerpoint/2010/main" val="3451119332"/>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C6F2854F-5529-47DE-B90B-5750E715C703}"/>
              </a:ext>
            </a:extLst>
          </p:cNvPr>
          <p:cNvPicPr>
            <a:picLocks noChangeAspect="1"/>
          </p:cNvPicPr>
          <p:nvPr/>
        </p:nvPicPr>
        <p:blipFill rotWithShape="1">
          <a:blip r:embed="rId3">
            <a:extLst>
              <a:ext uri="{28A0092B-C50C-407E-A947-70E740481C1C}">
                <a14:useLocalDpi xmlns:a14="http://schemas.microsoft.com/office/drawing/2010/main" val="0"/>
              </a:ext>
            </a:extLst>
          </a:blip>
          <a:srcRect l="1503" r="2007"/>
          <a:stretch/>
        </p:blipFill>
        <p:spPr>
          <a:xfrm>
            <a:off x="0" y="369333"/>
            <a:ext cx="9144000" cy="6150337"/>
          </a:xfrm>
          <a:prstGeom prst="rect">
            <a:avLst/>
          </a:prstGeom>
        </p:spPr>
      </p:pic>
      <p:sp>
        <p:nvSpPr>
          <p:cNvPr id="11" name="Text Placeholder 10">
            <a:extLst>
              <a:ext uri="{FF2B5EF4-FFF2-40B4-BE49-F238E27FC236}">
                <a16:creationId xmlns:a16="http://schemas.microsoft.com/office/drawing/2014/main" id="{631F9BC1-AA9E-4093-A370-56512D3F88AD}"/>
              </a:ext>
            </a:extLst>
          </p:cNvPr>
          <p:cNvSpPr>
            <a:spLocks noGrp="1"/>
          </p:cNvSpPr>
          <p:nvPr>
            <p:ph type="body" sz="quarter" idx="10"/>
          </p:nvPr>
        </p:nvSpPr>
        <p:spPr/>
        <p:txBody>
          <a:bodyPr/>
          <a:lstStyle/>
          <a:p>
            <a:r>
              <a:rPr lang="en-US" dirty="0"/>
              <a:t>Adullam (aerial view from the north)</a:t>
            </a:r>
          </a:p>
        </p:txBody>
      </p:sp>
      <p:sp>
        <p:nvSpPr>
          <p:cNvPr id="12" name="Text Placeholder 11">
            <a:extLst>
              <a:ext uri="{FF2B5EF4-FFF2-40B4-BE49-F238E27FC236}">
                <a16:creationId xmlns:a16="http://schemas.microsoft.com/office/drawing/2014/main" id="{D9723A08-5D3F-41C3-8CFE-708013192FDC}"/>
              </a:ext>
            </a:extLst>
          </p:cNvPr>
          <p:cNvSpPr>
            <a:spLocks noGrp="1"/>
          </p:cNvSpPr>
          <p:nvPr>
            <p:ph type="body" sz="quarter" idx="12"/>
          </p:nvPr>
        </p:nvSpPr>
        <p:spPr/>
        <p:txBody>
          <a:bodyPr/>
          <a:lstStyle/>
          <a:p>
            <a:r>
              <a:rPr lang="en-US" dirty="0"/>
              <a:t>23:13</a:t>
            </a:r>
            <a:endParaRPr lang="en-US" kern="0" dirty="0"/>
          </a:p>
        </p:txBody>
      </p:sp>
      <p:sp>
        <p:nvSpPr>
          <p:cNvPr id="10" name="Title 9">
            <a:extLst>
              <a:ext uri="{FF2B5EF4-FFF2-40B4-BE49-F238E27FC236}">
                <a16:creationId xmlns:a16="http://schemas.microsoft.com/office/drawing/2014/main" id="{CF3C8A5D-B376-4DC9-8AD8-67187F8A88F8}"/>
              </a:ext>
            </a:extLst>
          </p:cNvPr>
          <p:cNvSpPr>
            <a:spLocks noGrp="1"/>
          </p:cNvSpPr>
          <p:nvPr>
            <p:ph type="title"/>
          </p:nvPr>
        </p:nvSpPr>
        <p:spPr>
          <a:xfrm>
            <a:off x="0" y="0"/>
            <a:ext cx="9144000" cy="369332"/>
          </a:xfrm>
        </p:spPr>
        <p:txBody>
          <a:bodyPr/>
          <a:lstStyle/>
          <a:p>
            <a:r>
              <a:rPr lang="en-US" dirty="0"/>
              <a:t>And they came to him at the cave of Adullam</a:t>
            </a:r>
          </a:p>
        </p:txBody>
      </p:sp>
      <p:sp>
        <p:nvSpPr>
          <p:cNvPr id="6" name="Text Box 5">
            <a:extLst>
              <a:ext uri="{FF2B5EF4-FFF2-40B4-BE49-F238E27FC236}">
                <a16:creationId xmlns:a16="http://schemas.microsoft.com/office/drawing/2014/main" id="{00432B09-47FE-4E89-B1E0-10B1C22C0505}"/>
              </a:ext>
            </a:extLst>
          </p:cNvPr>
          <p:cNvSpPr txBox="1">
            <a:spLocks noChangeArrowheads="1"/>
          </p:cNvSpPr>
          <p:nvPr/>
        </p:nvSpPr>
        <p:spPr bwMode="auto">
          <a:xfrm>
            <a:off x="3320880" y="2552508"/>
            <a:ext cx="1975797" cy="400110"/>
          </a:xfrm>
          <a:prstGeom prst="rect">
            <a:avLst/>
          </a:prstGeom>
          <a:noFill/>
          <a:ln w="9525">
            <a:noFill/>
            <a:miter lim="800000"/>
            <a:headEnd/>
            <a:tailEnd/>
          </a:ln>
          <a:effectLst/>
        </p:spPr>
        <p:txBody>
          <a:bodyPr wrap="none">
            <a:spAutoFit/>
          </a:bodyPr>
          <a:lstStyle/>
          <a:p>
            <a:pPr fontAlgn="base">
              <a:spcBef>
                <a:spcPct val="0"/>
              </a:spcBef>
              <a:spcAft>
                <a:spcPct val="0"/>
              </a:spcAft>
              <a:defRPr/>
            </a:pPr>
            <a:r>
              <a:rPr lang="en-US" sz="2000" dirty="0">
                <a:solidFill>
                  <a:srgbClr val="FFFFFF"/>
                </a:solidFill>
                <a:effectLst>
                  <a:glow rad="76200">
                    <a:srgbClr val="000000">
                      <a:alpha val="60000"/>
                    </a:srgbClr>
                  </a:glow>
                </a:effectLst>
                <a:cs typeface="Calibri" pitchFamily="34" charset="0"/>
              </a:rPr>
              <a:t>Area of the caves</a:t>
            </a:r>
          </a:p>
        </p:txBody>
      </p:sp>
      <p:sp>
        <p:nvSpPr>
          <p:cNvPr id="7" name="Oval 6"/>
          <p:cNvSpPr/>
          <p:nvPr/>
        </p:nvSpPr>
        <p:spPr>
          <a:xfrm>
            <a:off x="3044824" y="2981998"/>
            <a:ext cx="2527911" cy="538441"/>
          </a:xfrm>
          <a:prstGeom prst="ellipse">
            <a:avLst/>
          </a:prstGeom>
          <a:noFill/>
          <a:ln w="22225" cap="flat" cmpd="sng" algn="ctr">
            <a:solidFill>
              <a:srgbClr val="FFFFFF"/>
            </a:solidFill>
            <a:prstDash val="solid"/>
            <a:round/>
            <a:headEnd type="none" w="med" len="med"/>
            <a:tailEnd type="none" w="med" len="med"/>
          </a:ln>
          <a:effectLst>
            <a:glow rad="50800">
              <a:srgbClr val="000000">
                <a:alpha val="60000"/>
              </a:srgbClr>
            </a:glow>
            <a:outerShdw blurRad="40000" dist="23000" dir="5400000" rotWithShape="0">
              <a:srgbClr val="000000">
                <a:alpha val="35000"/>
              </a:srgb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latin typeface="Calibri" pitchFamily="34" charset="0"/>
              <a:ea typeface="+mn-ea"/>
              <a:cs typeface="+mn-cs"/>
            </a:endParaRPr>
          </a:p>
        </p:txBody>
      </p:sp>
    </p:spTree>
    <p:extLst>
      <p:ext uri="{BB962C8B-B14F-4D97-AF65-F5344CB8AC3E}">
        <p14:creationId xmlns:p14="http://schemas.microsoft.com/office/powerpoint/2010/main" val="1760187230"/>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789F25D-D794-4084-8B79-7F791299287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29184"/>
            <a:ext cx="9144000" cy="6199632"/>
          </a:xfrm>
          <a:prstGeom prst="rect">
            <a:avLst/>
          </a:prstGeom>
        </p:spPr>
      </p:pic>
      <p:sp>
        <p:nvSpPr>
          <p:cNvPr id="11" name="Text Placeholder 10">
            <a:extLst>
              <a:ext uri="{FF2B5EF4-FFF2-40B4-BE49-F238E27FC236}">
                <a16:creationId xmlns:a16="http://schemas.microsoft.com/office/drawing/2014/main" id="{631F9BC1-AA9E-4093-A370-56512D3F88AD}"/>
              </a:ext>
            </a:extLst>
          </p:cNvPr>
          <p:cNvSpPr>
            <a:spLocks noGrp="1"/>
          </p:cNvSpPr>
          <p:nvPr>
            <p:ph type="body" sz="quarter" idx="10"/>
          </p:nvPr>
        </p:nvSpPr>
        <p:spPr/>
        <p:txBody>
          <a:bodyPr/>
          <a:lstStyle/>
          <a:p>
            <a:r>
              <a:rPr lang="en-US" dirty="0"/>
              <a:t>Adullam caves (aerial view from the north)</a:t>
            </a:r>
          </a:p>
        </p:txBody>
      </p:sp>
      <p:sp>
        <p:nvSpPr>
          <p:cNvPr id="12" name="Text Placeholder 11">
            <a:extLst>
              <a:ext uri="{FF2B5EF4-FFF2-40B4-BE49-F238E27FC236}">
                <a16:creationId xmlns:a16="http://schemas.microsoft.com/office/drawing/2014/main" id="{D9723A08-5D3F-41C3-8CFE-708013192FDC}"/>
              </a:ext>
            </a:extLst>
          </p:cNvPr>
          <p:cNvSpPr>
            <a:spLocks noGrp="1"/>
          </p:cNvSpPr>
          <p:nvPr>
            <p:ph type="body" sz="quarter" idx="12"/>
          </p:nvPr>
        </p:nvSpPr>
        <p:spPr/>
        <p:txBody>
          <a:bodyPr/>
          <a:lstStyle/>
          <a:p>
            <a:r>
              <a:rPr lang="en-US" dirty="0"/>
              <a:t>23:13</a:t>
            </a:r>
            <a:endParaRPr lang="en-US" kern="0" dirty="0"/>
          </a:p>
        </p:txBody>
      </p:sp>
      <p:sp>
        <p:nvSpPr>
          <p:cNvPr id="10" name="Title 9">
            <a:extLst>
              <a:ext uri="{FF2B5EF4-FFF2-40B4-BE49-F238E27FC236}">
                <a16:creationId xmlns:a16="http://schemas.microsoft.com/office/drawing/2014/main" id="{CF3C8A5D-B376-4DC9-8AD8-67187F8A88F8}"/>
              </a:ext>
            </a:extLst>
          </p:cNvPr>
          <p:cNvSpPr>
            <a:spLocks noGrp="1"/>
          </p:cNvSpPr>
          <p:nvPr>
            <p:ph type="title"/>
          </p:nvPr>
        </p:nvSpPr>
        <p:spPr>
          <a:xfrm>
            <a:off x="0" y="0"/>
            <a:ext cx="9144000" cy="369332"/>
          </a:xfrm>
        </p:spPr>
        <p:txBody>
          <a:bodyPr/>
          <a:lstStyle/>
          <a:p>
            <a:r>
              <a:rPr lang="en-US" dirty="0"/>
              <a:t>And they came to him at the cave of Adullam</a:t>
            </a:r>
          </a:p>
        </p:txBody>
      </p:sp>
    </p:spTree>
    <p:extLst>
      <p:ext uri="{BB962C8B-B14F-4D97-AF65-F5344CB8AC3E}">
        <p14:creationId xmlns:p14="http://schemas.microsoft.com/office/powerpoint/2010/main" val="2507542787"/>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PLBL\04 Judah and the Dead Sea\Shephelah-Elah Valley\Cave of Adullam, tb021900210.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0" y="-278"/>
            <a:ext cx="9144741" cy="6858556"/>
          </a:xfrm>
          <a:prstGeom prst="rect">
            <a:avLst/>
          </a:prstGeom>
          <a:noFill/>
          <a:extLst>
            <a:ext uri="{909E8E84-426E-40DD-AFC4-6F175D3DCCD1}">
              <a14:hiddenFill xmlns:a14="http://schemas.microsoft.com/office/drawing/2010/main">
                <a:solidFill>
                  <a:srgbClr val="FFFFFF"/>
                </a:solidFill>
              </a14:hiddenFill>
            </a:ext>
          </a:extLst>
        </p:spPr>
      </p:pic>
      <p:sp>
        <p:nvSpPr>
          <p:cNvPr id="9" name="Text Placeholder 8">
            <a:extLst>
              <a:ext uri="{FF2B5EF4-FFF2-40B4-BE49-F238E27FC236}">
                <a16:creationId xmlns:a16="http://schemas.microsoft.com/office/drawing/2014/main" id="{F9FE609B-CE6A-4744-B253-2F3D7B26700E}"/>
              </a:ext>
            </a:extLst>
          </p:cNvPr>
          <p:cNvSpPr>
            <a:spLocks noGrp="1"/>
          </p:cNvSpPr>
          <p:nvPr>
            <p:ph type="body" sz="quarter" idx="10"/>
          </p:nvPr>
        </p:nvSpPr>
        <p:spPr/>
        <p:txBody>
          <a:bodyPr/>
          <a:lstStyle/>
          <a:p>
            <a:r>
              <a:rPr lang="en-US" dirty="0"/>
              <a:t>Cave at Adullam</a:t>
            </a:r>
          </a:p>
        </p:txBody>
      </p:sp>
      <p:sp>
        <p:nvSpPr>
          <p:cNvPr id="10" name="Text Placeholder 9">
            <a:extLst>
              <a:ext uri="{FF2B5EF4-FFF2-40B4-BE49-F238E27FC236}">
                <a16:creationId xmlns:a16="http://schemas.microsoft.com/office/drawing/2014/main" id="{6DAD0BDA-6EA7-4D91-A579-F1E884FCF348}"/>
              </a:ext>
            </a:extLst>
          </p:cNvPr>
          <p:cNvSpPr>
            <a:spLocks noGrp="1"/>
          </p:cNvSpPr>
          <p:nvPr>
            <p:ph type="body" sz="quarter" idx="12"/>
          </p:nvPr>
        </p:nvSpPr>
        <p:spPr/>
        <p:txBody>
          <a:bodyPr/>
          <a:lstStyle/>
          <a:p>
            <a:r>
              <a:rPr lang="en-US" dirty="0"/>
              <a:t>23:13</a:t>
            </a:r>
          </a:p>
        </p:txBody>
      </p:sp>
      <p:sp>
        <p:nvSpPr>
          <p:cNvPr id="8" name="Title 7">
            <a:extLst>
              <a:ext uri="{FF2B5EF4-FFF2-40B4-BE49-F238E27FC236}">
                <a16:creationId xmlns:a16="http://schemas.microsoft.com/office/drawing/2014/main" id="{3F971E71-04D7-40C4-B439-391855A957F5}"/>
              </a:ext>
            </a:extLst>
          </p:cNvPr>
          <p:cNvSpPr>
            <a:spLocks noGrp="1"/>
          </p:cNvSpPr>
          <p:nvPr>
            <p:ph type="title"/>
          </p:nvPr>
        </p:nvSpPr>
        <p:spPr/>
        <p:txBody>
          <a:bodyPr/>
          <a:lstStyle/>
          <a:p>
            <a:r>
              <a:rPr lang="en-US" dirty="0"/>
              <a:t>And they came to him at the cave of Adullam</a:t>
            </a:r>
          </a:p>
        </p:txBody>
      </p:sp>
    </p:spTree>
    <p:extLst>
      <p:ext uri="{BB962C8B-B14F-4D97-AF65-F5344CB8AC3E}">
        <p14:creationId xmlns:p14="http://schemas.microsoft.com/office/powerpoint/2010/main" val="2082013203"/>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Relief of Philistine captives at the Sea Peoples sea battle, from Medinet Habu, circa 1175 BC</a:t>
            </a:r>
          </a:p>
        </p:txBody>
      </p:sp>
      <p:sp>
        <p:nvSpPr>
          <p:cNvPr id="3" name="Text Placeholder 2"/>
          <p:cNvSpPr>
            <a:spLocks noGrp="1"/>
          </p:cNvSpPr>
          <p:nvPr>
            <p:ph type="body" sz="quarter" idx="12"/>
          </p:nvPr>
        </p:nvSpPr>
        <p:spPr/>
        <p:txBody>
          <a:bodyPr/>
          <a:lstStyle/>
          <a:p>
            <a:r>
              <a:rPr lang="en-US" dirty="0"/>
              <a:t>23:13</a:t>
            </a:r>
          </a:p>
        </p:txBody>
      </p:sp>
      <p:sp>
        <p:nvSpPr>
          <p:cNvPr id="4" name="Title 3"/>
          <p:cNvSpPr>
            <a:spLocks noGrp="1"/>
          </p:cNvSpPr>
          <p:nvPr>
            <p:ph type="title"/>
          </p:nvPr>
        </p:nvSpPr>
        <p:spPr/>
        <p:txBody>
          <a:bodyPr/>
          <a:lstStyle/>
          <a:p>
            <a:r>
              <a:rPr lang="en-US" dirty="0"/>
              <a:t>At that time a band of Philistines was encamped in the Valley of Rephaim</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88620"/>
            <a:ext cx="9144000" cy="6080760"/>
          </a:xfrm>
          <a:prstGeom prst="rect">
            <a:avLst/>
          </a:prstGeom>
        </p:spPr>
      </p:pic>
    </p:spTree>
    <p:extLst>
      <p:ext uri="{BB962C8B-B14F-4D97-AF65-F5344CB8AC3E}">
        <p14:creationId xmlns:p14="http://schemas.microsoft.com/office/powerpoint/2010/main" val="1121309731"/>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54872"/>
            <a:ext cx="9144000" cy="67486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 Placeholder 1"/>
          <p:cNvSpPr>
            <a:spLocks noGrp="1"/>
          </p:cNvSpPr>
          <p:nvPr>
            <p:ph type="body" sz="quarter" idx="10"/>
          </p:nvPr>
        </p:nvSpPr>
        <p:spPr/>
        <p:txBody>
          <a:bodyPr/>
          <a:lstStyle/>
          <a:p>
            <a:r>
              <a:rPr lang="en-US" dirty="0"/>
              <a:t>Map of the Hill Country of Judah, and the valley of Rephaim</a:t>
            </a:r>
          </a:p>
        </p:txBody>
      </p:sp>
      <p:sp>
        <p:nvSpPr>
          <p:cNvPr id="3" name="Text Placeholder 2"/>
          <p:cNvSpPr>
            <a:spLocks noGrp="1"/>
          </p:cNvSpPr>
          <p:nvPr>
            <p:ph type="body" sz="quarter" idx="12"/>
          </p:nvPr>
        </p:nvSpPr>
        <p:spPr/>
        <p:txBody>
          <a:bodyPr/>
          <a:lstStyle/>
          <a:p>
            <a:r>
              <a:rPr lang="en-US" dirty="0"/>
              <a:t>23:13</a:t>
            </a:r>
          </a:p>
        </p:txBody>
      </p:sp>
      <p:sp>
        <p:nvSpPr>
          <p:cNvPr id="4" name="Title 3"/>
          <p:cNvSpPr>
            <a:spLocks noGrp="1"/>
          </p:cNvSpPr>
          <p:nvPr>
            <p:ph type="title"/>
          </p:nvPr>
        </p:nvSpPr>
        <p:spPr/>
        <p:txBody>
          <a:bodyPr/>
          <a:lstStyle/>
          <a:p>
            <a:r>
              <a:rPr lang="en-US" dirty="0"/>
              <a:t>At that time a band of Philistines was encamped in the Valley of Rephaim</a:t>
            </a:r>
          </a:p>
        </p:txBody>
      </p:sp>
      <p:sp>
        <p:nvSpPr>
          <p:cNvPr id="7" name="Oval 6"/>
          <p:cNvSpPr/>
          <p:nvPr/>
        </p:nvSpPr>
        <p:spPr>
          <a:xfrm>
            <a:off x="2238375" y="6135497"/>
            <a:ext cx="720725" cy="304800"/>
          </a:xfrm>
          <a:prstGeom prst="ellipse">
            <a:avLst/>
          </a:prstGeom>
          <a:noFill/>
          <a:ln w="22225" cap="flat" cmpd="sng" algn="ctr">
            <a:solidFill>
              <a:srgbClr val="FEFF00"/>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8" name="Oval 7"/>
          <p:cNvSpPr/>
          <p:nvPr/>
        </p:nvSpPr>
        <p:spPr>
          <a:xfrm rot="20414611">
            <a:off x="5597736" y="3455746"/>
            <a:ext cx="1364530" cy="454445"/>
          </a:xfrm>
          <a:prstGeom prst="ellipse">
            <a:avLst/>
          </a:prstGeom>
          <a:noFill/>
          <a:ln w="22225" cap="flat" cmpd="sng" algn="ctr">
            <a:solidFill>
              <a:srgbClr val="FEFF00"/>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9" name="Oval 8"/>
          <p:cNvSpPr/>
          <p:nvPr/>
        </p:nvSpPr>
        <p:spPr>
          <a:xfrm>
            <a:off x="6867525" y="2845594"/>
            <a:ext cx="852113" cy="392905"/>
          </a:xfrm>
          <a:prstGeom prst="ellipse">
            <a:avLst/>
          </a:prstGeom>
          <a:noFill/>
          <a:ln w="22225" cap="flat" cmpd="sng" algn="ctr">
            <a:solidFill>
              <a:srgbClr val="FEFF00"/>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10" name="Oval 9"/>
          <p:cNvSpPr/>
          <p:nvPr/>
        </p:nvSpPr>
        <p:spPr>
          <a:xfrm>
            <a:off x="6841330" y="4630547"/>
            <a:ext cx="1000125" cy="304800"/>
          </a:xfrm>
          <a:prstGeom prst="ellipse">
            <a:avLst/>
          </a:prstGeom>
          <a:noFill/>
          <a:ln w="22225" cap="flat" cmpd="sng" algn="ctr">
            <a:solidFill>
              <a:srgbClr val="FEFF00"/>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Tree>
    <p:extLst>
      <p:ext uri="{BB962C8B-B14F-4D97-AF65-F5344CB8AC3E}">
        <p14:creationId xmlns:p14="http://schemas.microsoft.com/office/powerpoint/2010/main" val="97314824"/>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Rephaim Valley (from the west)</a:t>
            </a:r>
          </a:p>
        </p:txBody>
      </p:sp>
      <p:sp>
        <p:nvSpPr>
          <p:cNvPr id="3" name="Text Placeholder 2"/>
          <p:cNvSpPr>
            <a:spLocks noGrp="1"/>
          </p:cNvSpPr>
          <p:nvPr>
            <p:ph type="body" sz="quarter" idx="12"/>
          </p:nvPr>
        </p:nvSpPr>
        <p:spPr/>
        <p:txBody>
          <a:bodyPr/>
          <a:lstStyle/>
          <a:p>
            <a:r>
              <a:rPr lang="en-US" dirty="0"/>
              <a:t>23:13</a:t>
            </a:r>
          </a:p>
        </p:txBody>
      </p:sp>
      <p:sp>
        <p:nvSpPr>
          <p:cNvPr id="4" name="Title 3"/>
          <p:cNvSpPr>
            <a:spLocks noGrp="1"/>
          </p:cNvSpPr>
          <p:nvPr>
            <p:ph type="title"/>
          </p:nvPr>
        </p:nvSpPr>
        <p:spPr/>
        <p:txBody>
          <a:bodyPr/>
          <a:lstStyle/>
          <a:p>
            <a:r>
              <a:rPr lang="en-US" dirty="0"/>
              <a:t>At that time a band of Philistines was encamped in the Valley of Rephaim</a:t>
            </a:r>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368247"/>
            <a:ext cx="9144000" cy="6121506"/>
          </a:xfrm>
          <a:prstGeom prst="rect">
            <a:avLst/>
          </a:prstGeom>
        </p:spPr>
      </p:pic>
    </p:spTree>
    <p:extLst>
      <p:ext uri="{BB962C8B-B14F-4D97-AF65-F5344CB8AC3E}">
        <p14:creationId xmlns:p14="http://schemas.microsoft.com/office/powerpoint/2010/main" val="94064896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t="19500" b="13617"/>
          <a:stretch/>
        </p:blipFill>
        <p:spPr>
          <a:xfrm>
            <a:off x="685800" y="0"/>
            <a:ext cx="7772400" cy="6858000"/>
          </a:xfrm>
          <a:prstGeom prst="rect">
            <a:avLst/>
          </a:prstGeom>
        </p:spPr>
      </p:pic>
      <p:sp>
        <p:nvSpPr>
          <p:cNvPr id="2" name="Text Placeholder 1"/>
          <p:cNvSpPr>
            <a:spLocks noGrp="1"/>
          </p:cNvSpPr>
          <p:nvPr>
            <p:ph type="body" sz="quarter" idx="10"/>
          </p:nvPr>
        </p:nvSpPr>
        <p:spPr/>
        <p:txBody>
          <a:bodyPr/>
          <a:lstStyle/>
          <a:p>
            <a:r>
              <a:rPr lang="en-US" dirty="0"/>
              <a:t>Shepherd anointing a sheep with oil</a:t>
            </a:r>
          </a:p>
        </p:txBody>
      </p:sp>
      <p:sp>
        <p:nvSpPr>
          <p:cNvPr id="3" name="Text Placeholder 2"/>
          <p:cNvSpPr>
            <a:spLocks noGrp="1"/>
          </p:cNvSpPr>
          <p:nvPr>
            <p:ph type="body" sz="quarter" idx="12"/>
          </p:nvPr>
        </p:nvSpPr>
        <p:spPr/>
        <p:txBody>
          <a:bodyPr/>
          <a:lstStyle/>
          <a:p>
            <a:r>
              <a:rPr lang="en-US" dirty="0"/>
              <a:t>23:1</a:t>
            </a:r>
          </a:p>
        </p:txBody>
      </p:sp>
      <p:sp>
        <p:nvSpPr>
          <p:cNvPr id="4" name="Title 3"/>
          <p:cNvSpPr>
            <a:spLocks noGrp="1"/>
          </p:cNvSpPr>
          <p:nvPr>
            <p:ph type="title"/>
          </p:nvPr>
        </p:nvSpPr>
        <p:spPr/>
        <p:txBody>
          <a:bodyPr/>
          <a:lstStyle/>
          <a:p>
            <a:r>
              <a:rPr lang="en-US" dirty="0"/>
              <a:t>The anointed of the God of Jacob</a:t>
            </a:r>
          </a:p>
        </p:txBody>
      </p:sp>
    </p:spTree>
    <p:extLst>
      <p:ext uri="{BB962C8B-B14F-4D97-AF65-F5344CB8AC3E}">
        <p14:creationId xmlns:p14="http://schemas.microsoft.com/office/powerpoint/2010/main" val="926792556"/>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Rephaim Valley near Ein </a:t>
            </a:r>
            <a:r>
              <a:rPr lang="en-US" dirty="0" err="1"/>
              <a:t>Haniye</a:t>
            </a:r>
            <a:r>
              <a:rPr lang="en-US" dirty="0"/>
              <a:t> (the Spring of Philip)</a:t>
            </a:r>
          </a:p>
        </p:txBody>
      </p:sp>
      <p:sp>
        <p:nvSpPr>
          <p:cNvPr id="3" name="Text Placeholder 2"/>
          <p:cNvSpPr>
            <a:spLocks noGrp="1"/>
          </p:cNvSpPr>
          <p:nvPr>
            <p:ph type="body" sz="quarter" idx="12"/>
          </p:nvPr>
        </p:nvSpPr>
        <p:spPr/>
        <p:txBody>
          <a:bodyPr/>
          <a:lstStyle/>
          <a:p>
            <a:r>
              <a:rPr lang="en-US" dirty="0"/>
              <a:t>23:13</a:t>
            </a:r>
          </a:p>
        </p:txBody>
      </p:sp>
      <p:sp>
        <p:nvSpPr>
          <p:cNvPr id="4" name="Title 3"/>
          <p:cNvSpPr>
            <a:spLocks noGrp="1"/>
          </p:cNvSpPr>
          <p:nvPr>
            <p:ph type="title"/>
          </p:nvPr>
        </p:nvSpPr>
        <p:spPr/>
        <p:txBody>
          <a:bodyPr/>
          <a:lstStyle/>
          <a:p>
            <a:r>
              <a:rPr lang="en-US" dirty="0"/>
              <a:t>At that time a band of Philistines was encamped in the Valley of Rephaim</a:t>
            </a:r>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368247"/>
            <a:ext cx="9144000" cy="6121506"/>
          </a:xfrm>
          <a:prstGeom prst="rect">
            <a:avLst/>
          </a:prstGeom>
        </p:spPr>
      </p:pic>
    </p:spTree>
    <p:extLst>
      <p:ext uri="{BB962C8B-B14F-4D97-AF65-F5344CB8AC3E}">
        <p14:creationId xmlns:p14="http://schemas.microsoft.com/office/powerpoint/2010/main" val="1557574185"/>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err="1"/>
              <a:t>Adullam</a:t>
            </a:r>
            <a:r>
              <a:rPr lang="en-US" dirty="0"/>
              <a:t> (from the northeast)</a:t>
            </a:r>
          </a:p>
        </p:txBody>
      </p:sp>
      <p:sp>
        <p:nvSpPr>
          <p:cNvPr id="3" name="Text Placeholder 2"/>
          <p:cNvSpPr>
            <a:spLocks noGrp="1"/>
          </p:cNvSpPr>
          <p:nvPr>
            <p:ph type="body" sz="quarter" idx="12"/>
          </p:nvPr>
        </p:nvSpPr>
        <p:spPr/>
        <p:txBody>
          <a:bodyPr/>
          <a:lstStyle/>
          <a:p>
            <a:r>
              <a:rPr lang="en-US" dirty="0"/>
              <a:t>23:14</a:t>
            </a:r>
          </a:p>
        </p:txBody>
      </p:sp>
      <p:sp>
        <p:nvSpPr>
          <p:cNvPr id="4" name="Title 3"/>
          <p:cNvSpPr>
            <a:spLocks noGrp="1"/>
          </p:cNvSpPr>
          <p:nvPr>
            <p:ph type="title"/>
          </p:nvPr>
        </p:nvSpPr>
        <p:spPr/>
        <p:txBody>
          <a:bodyPr/>
          <a:lstStyle/>
          <a:p>
            <a:r>
              <a:rPr lang="en-US" dirty="0"/>
              <a:t>David was then in the stronghold</a:t>
            </a:r>
          </a:p>
        </p:txBody>
      </p:sp>
    </p:spTree>
    <p:extLst>
      <p:ext uri="{BB962C8B-B14F-4D97-AF65-F5344CB8AC3E}">
        <p14:creationId xmlns:p14="http://schemas.microsoft.com/office/powerpoint/2010/main" val="1229823163"/>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9" name="Text Placeholder 8">
            <a:extLst>
              <a:ext uri="{FF2B5EF4-FFF2-40B4-BE49-F238E27FC236}">
                <a16:creationId xmlns:a16="http://schemas.microsoft.com/office/drawing/2014/main" id="{60FF1354-EEF6-4D85-9A85-9D871CDD715A}"/>
              </a:ext>
            </a:extLst>
          </p:cNvPr>
          <p:cNvSpPr>
            <a:spLocks noGrp="1"/>
          </p:cNvSpPr>
          <p:nvPr>
            <p:ph type="body" sz="quarter" idx="10"/>
          </p:nvPr>
        </p:nvSpPr>
        <p:spPr/>
        <p:txBody>
          <a:bodyPr/>
          <a:lstStyle/>
          <a:p>
            <a:r>
              <a:rPr lang="en-US" dirty="0"/>
              <a:t>Cave at Adullam</a:t>
            </a:r>
          </a:p>
        </p:txBody>
      </p:sp>
      <p:sp>
        <p:nvSpPr>
          <p:cNvPr id="10" name="Text Placeholder 9">
            <a:extLst>
              <a:ext uri="{FF2B5EF4-FFF2-40B4-BE49-F238E27FC236}">
                <a16:creationId xmlns:a16="http://schemas.microsoft.com/office/drawing/2014/main" id="{E214C484-4942-451B-A1CE-A01C20D1A3E6}"/>
              </a:ext>
            </a:extLst>
          </p:cNvPr>
          <p:cNvSpPr>
            <a:spLocks noGrp="1"/>
          </p:cNvSpPr>
          <p:nvPr>
            <p:ph type="body" sz="quarter" idx="12"/>
          </p:nvPr>
        </p:nvSpPr>
        <p:spPr/>
        <p:txBody>
          <a:bodyPr/>
          <a:lstStyle/>
          <a:p>
            <a:r>
              <a:rPr lang="en-US" dirty="0"/>
              <a:t>23:14</a:t>
            </a:r>
          </a:p>
        </p:txBody>
      </p:sp>
      <p:sp>
        <p:nvSpPr>
          <p:cNvPr id="8" name="Title 7">
            <a:extLst>
              <a:ext uri="{FF2B5EF4-FFF2-40B4-BE49-F238E27FC236}">
                <a16:creationId xmlns:a16="http://schemas.microsoft.com/office/drawing/2014/main" id="{8507567A-AEFA-4AFA-A346-99EEED4BEBF9}"/>
              </a:ext>
            </a:extLst>
          </p:cNvPr>
          <p:cNvSpPr>
            <a:spLocks noGrp="1"/>
          </p:cNvSpPr>
          <p:nvPr>
            <p:ph type="title"/>
          </p:nvPr>
        </p:nvSpPr>
        <p:spPr/>
        <p:txBody>
          <a:bodyPr/>
          <a:lstStyle/>
          <a:p>
            <a:r>
              <a:rPr lang="en-US" dirty="0"/>
              <a:t>David was then in the stronghold</a:t>
            </a:r>
          </a:p>
        </p:txBody>
      </p:sp>
    </p:spTree>
    <p:extLst>
      <p:ext uri="{BB962C8B-B14F-4D97-AF65-F5344CB8AC3E}">
        <p14:creationId xmlns:p14="http://schemas.microsoft.com/office/powerpoint/2010/main" val="3974528853"/>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large city landscape&#10;&#10;Description automatically generated">
            <a:extLst>
              <a:ext uri="{FF2B5EF4-FFF2-40B4-BE49-F238E27FC236}">
                <a16:creationId xmlns:a16="http://schemas.microsoft.com/office/drawing/2014/main" id="{6B6C4600-C2B8-4186-9F2D-BE884632394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70332"/>
            <a:ext cx="9144000" cy="6117336"/>
          </a:xfrm>
          <a:prstGeom prst="rect">
            <a:avLst/>
          </a:prstGeom>
        </p:spPr>
      </p:pic>
      <p:sp>
        <p:nvSpPr>
          <p:cNvPr id="2" name="Text Placeholder 1"/>
          <p:cNvSpPr>
            <a:spLocks noGrp="1"/>
          </p:cNvSpPr>
          <p:nvPr>
            <p:ph type="body" sz="quarter" idx="10"/>
          </p:nvPr>
        </p:nvSpPr>
        <p:spPr/>
        <p:txBody>
          <a:bodyPr/>
          <a:lstStyle/>
          <a:p>
            <a:r>
              <a:rPr lang="en-US" dirty="0"/>
              <a:t>Bethlehem (from the north)</a:t>
            </a:r>
          </a:p>
        </p:txBody>
      </p:sp>
      <p:sp>
        <p:nvSpPr>
          <p:cNvPr id="3" name="Text Placeholder 2"/>
          <p:cNvSpPr>
            <a:spLocks noGrp="1"/>
          </p:cNvSpPr>
          <p:nvPr>
            <p:ph type="body" sz="quarter" idx="12"/>
          </p:nvPr>
        </p:nvSpPr>
        <p:spPr/>
        <p:txBody>
          <a:bodyPr/>
          <a:lstStyle/>
          <a:p>
            <a:r>
              <a:rPr lang="en-US" dirty="0"/>
              <a:t>23:14</a:t>
            </a:r>
          </a:p>
        </p:txBody>
      </p:sp>
      <p:sp>
        <p:nvSpPr>
          <p:cNvPr id="4" name="Title 3"/>
          <p:cNvSpPr>
            <a:spLocks noGrp="1"/>
          </p:cNvSpPr>
          <p:nvPr>
            <p:ph type="title"/>
          </p:nvPr>
        </p:nvSpPr>
        <p:spPr/>
        <p:txBody>
          <a:bodyPr/>
          <a:lstStyle/>
          <a:p>
            <a:r>
              <a:rPr lang="en-US" dirty="0"/>
              <a:t>And a garrison of Philistines was in Bethlehem</a:t>
            </a:r>
          </a:p>
        </p:txBody>
      </p:sp>
    </p:spTree>
    <p:extLst>
      <p:ext uri="{BB962C8B-B14F-4D97-AF65-F5344CB8AC3E}">
        <p14:creationId xmlns:p14="http://schemas.microsoft.com/office/powerpoint/2010/main" val="1171897676"/>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331470"/>
            <a:ext cx="9144000" cy="6195060"/>
          </a:xfrm>
          <a:prstGeom prst="rect">
            <a:avLst/>
          </a:prstGeom>
        </p:spPr>
      </p:pic>
      <p:sp>
        <p:nvSpPr>
          <p:cNvPr id="3" name="Text Placeholder 2"/>
          <p:cNvSpPr>
            <a:spLocks noGrp="1"/>
          </p:cNvSpPr>
          <p:nvPr>
            <p:ph type="body" sz="quarter" idx="10"/>
          </p:nvPr>
        </p:nvSpPr>
        <p:spPr/>
        <p:txBody>
          <a:bodyPr/>
          <a:lstStyle/>
          <a:p>
            <a:r>
              <a:rPr lang="en-US" dirty="0"/>
              <a:t>Bethlehem (aerial view from the north)</a:t>
            </a:r>
          </a:p>
        </p:txBody>
      </p:sp>
      <p:sp>
        <p:nvSpPr>
          <p:cNvPr id="4" name="Text Placeholder 3"/>
          <p:cNvSpPr>
            <a:spLocks noGrp="1"/>
          </p:cNvSpPr>
          <p:nvPr>
            <p:ph type="body" sz="quarter" idx="12"/>
          </p:nvPr>
        </p:nvSpPr>
        <p:spPr/>
        <p:txBody>
          <a:bodyPr/>
          <a:lstStyle/>
          <a:p>
            <a:r>
              <a:rPr lang="en-US" dirty="0"/>
              <a:t>23:14</a:t>
            </a:r>
          </a:p>
        </p:txBody>
      </p:sp>
      <p:sp>
        <p:nvSpPr>
          <p:cNvPr id="2" name="Title 1"/>
          <p:cNvSpPr>
            <a:spLocks noGrp="1"/>
          </p:cNvSpPr>
          <p:nvPr>
            <p:ph type="title"/>
          </p:nvPr>
        </p:nvSpPr>
        <p:spPr/>
        <p:txBody>
          <a:bodyPr/>
          <a:lstStyle/>
          <a:p>
            <a:r>
              <a:rPr lang="en-US" dirty="0"/>
              <a:t>And a garrison of Philistines was in Bethlehem</a:t>
            </a:r>
          </a:p>
        </p:txBody>
      </p:sp>
    </p:spTree>
    <p:extLst>
      <p:ext uri="{BB962C8B-B14F-4D97-AF65-F5344CB8AC3E}">
        <p14:creationId xmlns:p14="http://schemas.microsoft.com/office/powerpoint/2010/main" val="3438194455"/>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331470"/>
            <a:ext cx="9144000" cy="6195060"/>
          </a:xfrm>
          <a:prstGeom prst="rect">
            <a:avLst/>
          </a:prstGeom>
        </p:spPr>
      </p:pic>
      <p:sp>
        <p:nvSpPr>
          <p:cNvPr id="3" name="Text Placeholder 2"/>
          <p:cNvSpPr>
            <a:spLocks noGrp="1"/>
          </p:cNvSpPr>
          <p:nvPr>
            <p:ph type="body" sz="quarter" idx="10"/>
          </p:nvPr>
        </p:nvSpPr>
        <p:spPr/>
        <p:txBody>
          <a:bodyPr/>
          <a:lstStyle/>
          <a:p>
            <a:r>
              <a:rPr lang="en-US" dirty="0"/>
              <a:t>Bethlehem (aerial view from the north)</a:t>
            </a:r>
          </a:p>
        </p:txBody>
      </p:sp>
      <p:sp>
        <p:nvSpPr>
          <p:cNvPr id="4" name="Text Placeholder 3"/>
          <p:cNvSpPr>
            <a:spLocks noGrp="1"/>
          </p:cNvSpPr>
          <p:nvPr>
            <p:ph type="body" sz="quarter" idx="12"/>
          </p:nvPr>
        </p:nvSpPr>
        <p:spPr/>
        <p:txBody>
          <a:bodyPr/>
          <a:lstStyle/>
          <a:p>
            <a:r>
              <a:rPr lang="en-US" dirty="0"/>
              <a:t>23:14</a:t>
            </a:r>
          </a:p>
        </p:txBody>
      </p:sp>
      <p:sp>
        <p:nvSpPr>
          <p:cNvPr id="2" name="Title 1"/>
          <p:cNvSpPr>
            <a:spLocks noGrp="1"/>
          </p:cNvSpPr>
          <p:nvPr>
            <p:ph type="title"/>
          </p:nvPr>
        </p:nvSpPr>
        <p:spPr/>
        <p:txBody>
          <a:bodyPr/>
          <a:lstStyle/>
          <a:p>
            <a:r>
              <a:rPr lang="en-US" dirty="0"/>
              <a:t>And a garrison of Philistines was in Bethlehem</a:t>
            </a:r>
          </a:p>
        </p:txBody>
      </p:sp>
      <p:sp>
        <p:nvSpPr>
          <p:cNvPr id="14" name="Text Box 1029">
            <a:extLst>
              <a:ext uri="{FF2B5EF4-FFF2-40B4-BE49-F238E27FC236}">
                <a16:creationId xmlns:a16="http://schemas.microsoft.com/office/drawing/2014/main" id="{FEA6566E-EC91-4C65-A991-E0DA1A139E78}"/>
              </a:ext>
            </a:extLst>
          </p:cNvPr>
          <p:cNvSpPr txBox="1">
            <a:spLocks noChangeArrowheads="1"/>
          </p:cNvSpPr>
          <p:nvPr/>
        </p:nvSpPr>
        <p:spPr bwMode="auto">
          <a:xfrm>
            <a:off x="5609759" y="3383280"/>
            <a:ext cx="2464393" cy="400110"/>
          </a:xfrm>
          <a:prstGeom prst="rect">
            <a:avLst/>
          </a:prstGeom>
          <a:noFill/>
          <a:ln w="9525">
            <a:noFill/>
            <a:miter lim="800000"/>
            <a:headEnd/>
            <a:tailEnd/>
          </a:ln>
          <a:effectLst/>
        </p:spPr>
        <p:txBody>
          <a:bodyPr wrap="none">
            <a:spAutoFit/>
          </a:bodyPr>
          <a:lstStyle/>
          <a:p>
            <a:pPr fontAlgn="base">
              <a:spcBef>
                <a:spcPct val="0"/>
              </a:spcBef>
              <a:spcAft>
                <a:spcPct val="0"/>
              </a:spcAft>
              <a:defRPr/>
            </a:pPr>
            <a:r>
              <a:rPr lang="en-US" sz="2000" dirty="0">
                <a:solidFill>
                  <a:srgbClr val="FEFFFF"/>
                </a:solidFill>
                <a:effectLst>
                  <a:glow rad="76200">
                    <a:srgbClr val="010000">
                      <a:alpha val="60000"/>
                    </a:srgbClr>
                  </a:glow>
                </a:effectLst>
                <a:cs typeface="Calibri" pitchFamily="34" charset="0"/>
              </a:rPr>
              <a:t>Church of the Nativity</a:t>
            </a:r>
          </a:p>
        </p:txBody>
      </p:sp>
      <p:sp>
        <p:nvSpPr>
          <p:cNvPr id="15" name="Text Box 1029">
            <a:extLst>
              <a:ext uri="{FF2B5EF4-FFF2-40B4-BE49-F238E27FC236}">
                <a16:creationId xmlns:a16="http://schemas.microsoft.com/office/drawing/2014/main" id="{A5FD8C5A-78A2-46B0-8852-23ADF3DA340B}"/>
              </a:ext>
            </a:extLst>
          </p:cNvPr>
          <p:cNvSpPr txBox="1">
            <a:spLocks noChangeArrowheads="1"/>
          </p:cNvSpPr>
          <p:nvPr/>
        </p:nvSpPr>
        <p:spPr bwMode="auto">
          <a:xfrm>
            <a:off x="2794269" y="2855117"/>
            <a:ext cx="1777731" cy="400110"/>
          </a:xfrm>
          <a:prstGeom prst="rect">
            <a:avLst/>
          </a:prstGeom>
          <a:noFill/>
          <a:ln w="9525">
            <a:noFill/>
            <a:miter lim="800000"/>
            <a:headEnd/>
            <a:tailEnd/>
          </a:ln>
          <a:effectLst/>
        </p:spPr>
        <p:txBody>
          <a:bodyPr wrap="none">
            <a:spAutoFit/>
          </a:bodyPr>
          <a:lstStyle/>
          <a:p>
            <a:pPr fontAlgn="base">
              <a:spcBef>
                <a:spcPct val="0"/>
              </a:spcBef>
              <a:spcAft>
                <a:spcPct val="0"/>
              </a:spcAft>
              <a:defRPr/>
            </a:pPr>
            <a:r>
              <a:rPr lang="en-US" sz="2000" dirty="0">
                <a:solidFill>
                  <a:srgbClr val="FEFFFF"/>
                </a:solidFill>
                <a:effectLst>
                  <a:glow rad="76200">
                    <a:srgbClr val="010000">
                      <a:alpha val="60000"/>
                    </a:srgbClr>
                  </a:glow>
                </a:effectLst>
                <a:cs typeface="Calibri" pitchFamily="34" charset="0"/>
              </a:rPr>
              <a:t>Iron Age village</a:t>
            </a:r>
          </a:p>
        </p:txBody>
      </p:sp>
      <p:sp>
        <p:nvSpPr>
          <p:cNvPr id="17" name="Oval 16">
            <a:extLst>
              <a:ext uri="{FF2B5EF4-FFF2-40B4-BE49-F238E27FC236}">
                <a16:creationId xmlns:a16="http://schemas.microsoft.com/office/drawing/2014/main" id="{9945EF58-7BD6-48DE-A1BF-F4F641AE49B2}"/>
              </a:ext>
            </a:extLst>
          </p:cNvPr>
          <p:cNvSpPr/>
          <p:nvPr/>
        </p:nvSpPr>
        <p:spPr>
          <a:xfrm>
            <a:off x="2087970" y="2160170"/>
            <a:ext cx="3276600" cy="1889064"/>
          </a:xfrm>
          <a:prstGeom prst="ellipse">
            <a:avLst/>
          </a:prstGeom>
          <a:noFill/>
          <a:ln w="22225" cap="flat" cmpd="sng" algn="ctr">
            <a:solidFill>
              <a:srgbClr val="FEFFFF"/>
            </a:solidFill>
            <a:prstDash val="sysDash"/>
            <a:round/>
            <a:headEnd type="none" w="med" len="med"/>
            <a:tailEnd type="none" w="med" len="med"/>
          </a:ln>
          <a:effectLst>
            <a:glow rad="50800">
              <a:srgbClr val="010000">
                <a:alpha val="60000"/>
              </a:srgbClr>
            </a:glow>
            <a:outerShdw blurRad="40000" dist="20000" dir="5400000" rotWithShape="0">
              <a:srgbClr val="000000">
                <a:alpha val="38000"/>
              </a:srgbClr>
            </a:outerShdw>
          </a:effectLst>
        </p:spPr>
        <p:txBody>
          <a:bodyPr/>
          <a:lstStyle/>
          <a:p>
            <a:pPr fontAlgn="base">
              <a:spcBef>
                <a:spcPct val="0"/>
              </a:spcBef>
              <a:spcAft>
                <a:spcPct val="0"/>
              </a:spcAft>
            </a:pPr>
            <a:endParaRPr lang="en-US" sz="2400" kern="0">
              <a:solidFill>
                <a:srgbClr val="000000"/>
              </a:solidFill>
              <a:latin typeface="Arial"/>
              <a:ea typeface=""/>
              <a:cs typeface=""/>
            </a:endParaRPr>
          </a:p>
        </p:txBody>
      </p:sp>
      <p:sp>
        <p:nvSpPr>
          <p:cNvPr id="18" name="Freeform: Shape 15">
            <a:extLst>
              <a:ext uri="{FF2B5EF4-FFF2-40B4-BE49-F238E27FC236}">
                <a16:creationId xmlns:a16="http://schemas.microsoft.com/office/drawing/2014/main" id="{86A7B5EB-84D9-4281-88BD-17A7C1BAD32F}"/>
              </a:ext>
            </a:extLst>
          </p:cNvPr>
          <p:cNvSpPr/>
          <p:nvPr/>
        </p:nvSpPr>
        <p:spPr>
          <a:xfrm>
            <a:off x="4813363" y="3104702"/>
            <a:ext cx="951156" cy="454062"/>
          </a:xfrm>
          <a:custGeom>
            <a:avLst/>
            <a:gdLst>
              <a:gd name="connsiteX0" fmla="*/ 258184 w 935916"/>
              <a:gd name="connsiteY0" fmla="*/ 0 h 537882"/>
              <a:gd name="connsiteX1" fmla="*/ 935916 w 935916"/>
              <a:gd name="connsiteY1" fmla="*/ 290456 h 537882"/>
              <a:gd name="connsiteX2" fmla="*/ 666975 w 935916"/>
              <a:gd name="connsiteY2" fmla="*/ 537882 h 537882"/>
              <a:gd name="connsiteX3" fmla="*/ 0 w 935916"/>
              <a:gd name="connsiteY3" fmla="*/ 322729 h 537882"/>
              <a:gd name="connsiteX4" fmla="*/ 258184 w 935916"/>
              <a:gd name="connsiteY4" fmla="*/ 0 h 537882"/>
              <a:gd name="connsiteX0" fmla="*/ 303904 w 935916"/>
              <a:gd name="connsiteY0" fmla="*/ 0 h 454062"/>
              <a:gd name="connsiteX1" fmla="*/ 935916 w 935916"/>
              <a:gd name="connsiteY1" fmla="*/ 206636 h 454062"/>
              <a:gd name="connsiteX2" fmla="*/ 666975 w 935916"/>
              <a:gd name="connsiteY2" fmla="*/ 454062 h 454062"/>
              <a:gd name="connsiteX3" fmla="*/ 0 w 935916"/>
              <a:gd name="connsiteY3" fmla="*/ 238909 h 454062"/>
              <a:gd name="connsiteX4" fmla="*/ 303904 w 935916"/>
              <a:gd name="connsiteY4" fmla="*/ 0 h 454062"/>
              <a:gd name="connsiteX0" fmla="*/ 303904 w 928296"/>
              <a:gd name="connsiteY0" fmla="*/ 0 h 454062"/>
              <a:gd name="connsiteX1" fmla="*/ 928296 w 928296"/>
              <a:gd name="connsiteY1" fmla="*/ 145676 h 454062"/>
              <a:gd name="connsiteX2" fmla="*/ 666975 w 928296"/>
              <a:gd name="connsiteY2" fmla="*/ 454062 h 454062"/>
              <a:gd name="connsiteX3" fmla="*/ 0 w 928296"/>
              <a:gd name="connsiteY3" fmla="*/ 238909 h 454062"/>
              <a:gd name="connsiteX4" fmla="*/ 303904 w 928296"/>
              <a:gd name="connsiteY4" fmla="*/ 0 h 454062"/>
              <a:gd name="connsiteX0" fmla="*/ 303904 w 951156"/>
              <a:gd name="connsiteY0" fmla="*/ 0 h 454062"/>
              <a:gd name="connsiteX1" fmla="*/ 951156 w 951156"/>
              <a:gd name="connsiteY1" fmla="*/ 199016 h 454062"/>
              <a:gd name="connsiteX2" fmla="*/ 666975 w 951156"/>
              <a:gd name="connsiteY2" fmla="*/ 454062 h 454062"/>
              <a:gd name="connsiteX3" fmla="*/ 0 w 951156"/>
              <a:gd name="connsiteY3" fmla="*/ 238909 h 454062"/>
              <a:gd name="connsiteX4" fmla="*/ 303904 w 951156"/>
              <a:gd name="connsiteY4" fmla="*/ 0 h 454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1156" h="454062">
                <a:moveTo>
                  <a:pt x="303904" y="0"/>
                </a:moveTo>
                <a:lnTo>
                  <a:pt x="951156" y="199016"/>
                </a:lnTo>
                <a:lnTo>
                  <a:pt x="666975" y="454062"/>
                </a:lnTo>
                <a:lnTo>
                  <a:pt x="0" y="238909"/>
                </a:lnTo>
                <a:lnTo>
                  <a:pt x="303904" y="0"/>
                </a:lnTo>
                <a:close/>
              </a:path>
            </a:pathLst>
          </a:custGeom>
          <a:noFill/>
          <a:ln w="22225" cap="flat" cmpd="sng" algn="ctr">
            <a:solidFill>
              <a:srgbClr val="FEFFFF"/>
            </a:solidFill>
            <a:prstDash val="solid"/>
            <a:round/>
            <a:headEnd type="none" w="med" len="med"/>
            <a:tailEnd type="none" w="med" len="med"/>
          </a:ln>
          <a:effectLst>
            <a:glow rad="50800">
              <a:srgbClr val="010000">
                <a:alpha val="60000"/>
              </a:srgbClr>
            </a:glow>
            <a:outerShdw blurRad="40000" dist="20000" dir="5400000" rotWithShape="0">
              <a:srgbClr val="000000">
                <a:alpha val="38000"/>
              </a:srgbClr>
            </a:outerShdw>
          </a:effectLst>
        </p:spPr>
        <p:txBody>
          <a:bodyPr/>
          <a:lstStyle/>
          <a:p>
            <a:pPr fontAlgn="base">
              <a:spcBef>
                <a:spcPct val="0"/>
              </a:spcBef>
              <a:spcAft>
                <a:spcPct val="0"/>
              </a:spcAft>
            </a:pPr>
            <a:endParaRPr lang="en-US" sz="2400" kern="0" dirty="0">
              <a:solidFill>
                <a:srgbClr val="000000"/>
              </a:solidFill>
              <a:latin typeface="Arial"/>
            </a:endParaRPr>
          </a:p>
        </p:txBody>
      </p:sp>
    </p:spTree>
    <p:extLst>
      <p:ext uri="{BB962C8B-B14F-4D97-AF65-F5344CB8AC3E}">
        <p14:creationId xmlns:p14="http://schemas.microsoft.com/office/powerpoint/2010/main" val="2762373704"/>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Well from the Iron Age at Beersheba</a:t>
            </a:r>
          </a:p>
        </p:txBody>
      </p:sp>
      <p:sp>
        <p:nvSpPr>
          <p:cNvPr id="3" name="Text Placeholder 2"/>
          <p:cNvSpPr>
            <a:spLocks noGrp="1"/>
          </p:cNvSpPr>
          <p:nvPr>
            <p:ph type="body" sz="quarter" idx="12"/>
          </p:nvPr>
        </p:nvSpPr>
        <p:spPr/>
        <p:txBody>
          <a:bodyPr/>
          <a:lstStyle/>
          <a:p>
            <a:r>
              <a:rPr lang="en-US"/>
              <a:t>23:15</a:t>
            </a:r>
          </a:p>
        </p:txBody>
      </p:sp>
      <p:sp>
        <p:nvSpPr>
          <p:cNvPr id="4" name="Title 3"/>
          <p:cNvSpPr>
            <a:spLocks noGrp="1"/>
          </p:cNvSpPr>
          <p:nvPr>
            <p:ph type="title"/>
          </p:nvPr>
        </p:nvSpPr>
        <p:spPr/>
        <p:txBody>
          <a:bodyPr/>
          <a:lstStyle/>
          <a:p>
            <a:r>
              <a:rPr lang="en-US" dirty="0"/>
              <a:t>Oh that someone would give me water to drink of the well of Bethlehem that is by the gate</a:t>
            </a:r>
          </a:p>
        </p:txBody>
      </p:sp>
    </p:spTree>
    <p:extLst>
      <p:ext uri="{BB962C8B-B14F-4D97-AF65-F5344CB8AC3E}">
        <p14:creationId xmlns:p14="http://schemas.microsoft.com/office/powerpoint/2010/main" val="1908457539"/>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Reconstructed well and feeding troughs at </a:t>
            </a:r>
            <a:r>
              <a:rPr lang="en-US" dirty="0" err="1"/>
              <a:t>Tantur</a:t>
            </a:r>
            <a:endParaRPr lang="en-US" dirty="0"/>
          </a:p>
        </p:txBody>
      </p:sp>
      <p:sp>
        <p:nvSpPr>
          <p:cNvPr id="3" name="Text Placeholder 2"/>
          <p:cNvSpPr>
            <a:spLocks noGrp="1"/>
          </p:cNvSpPr>
          <p:nvPr>
            <p:ph type="body" sz="quarter" idx="12"/>
          </p:nvPr>
        </p:nvSpPr>
        <p:spPr/>
        <p:txBody>
          <a:bodyPr/>
          <a:lstStyle/>
          <a:p>
            <a:r>
              <a:rPr lang="en-US"/>
              <a:t>23:15</a:t>
            </a:r>
          </a:p>
        </p:txBody>
      </p:sp>
      <p:sp>
        <p:nvSpPr>
          <p:cNvPr id="4" name="Title 3"/>
          <p:cNvSpPr>
            <a:spLocks noGrp="1"/>
          </p:cNvSpPr>
          <p:nvPr>
            <p:ph type="title"/>
          </p:nvPr>
        </p:nvSpPr>
        <p:spPr/>
        <p:txBody>
          <a:bodyPr/>
          <a:lstStyle/>
          <a:p>
            <a:r>
              <a:rPr lang="en-US" dirty="0"/>
              <a:t>Oh that someone would give me water to drink of the well of Bethlehem that is by the gate</a:t>
            </a:r>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l="1131"/>
          <a:stretch/>
        </p:blipFill>
        <p:spPr>
          <a:xfrm>
            <a:off x="0" y="369332"/>
            <a:ext cx="9144001" cy="6150340"/>
          </a:xfrm>
          <a:prstGeom prst="rect">
            <a:avLst/>
          </a:prstGeom>
        </p:spPr>
      </p:pic>
    </p:spTree>
    <p:extLst>
      <p:ext uri="{BB962C8B-B14F-4D97-AF65-F5344CB8AC3E}">
        <p14:creationId xmlns:p14="http://schemas.microsoft.com/office/powerpoint/2010/main" val="1895353834"/>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Relief of warriors, from the King’s Gate Royal Buttress at Carchemish, 9th century BC</a:t>
            </a:r>
          </a:p>
        </p:txBody>
      </p:sp>
      <p:sp>
        <p:nvSpPr>
          <p:cNvPr id="3" name="Text Placeholder 2"/>
          <p:cNvSpPr>
            <a:spLocks noGrp="1"/>
          </p:cNvSpPr>
          <p:nvPr>
            <p:ph type="body" sz="quarter" idx="12"/>
          </p:nvPr>
        </p:nvSpPr>
        <p:spPr/>
        <p:txBody>
          <a:bodyPr/>
          <a:lstStyle/>
          <a:p>
            <a:r>
              <a:rPr lang="en-US" dirty="0"/>
              <a:t>23:16</a:t>
            </a:r>
          </a:p>
        </p:txBody>
      </p:sp>
      <p:sp>
        <p:nvSpPr>
          <p:cNvPr id="4" name="Title 3"/>
          <p:cNvSpPr>
            <a:spLocks noGrp="1"/>
          </p:cNvSpPr>
          <p:nvPr>
            <p:ph type="title"/>
          </p:nvPr>
        </p:nvSpPr>
        <p:spPr/>
        <p:txBody>
          <a:bodyPr/>
          <a:lstStyle/>
          <a:p>
            <a:r>
              <a:rPr lang="en-US" dirty="0"/>
              <a:t>So the three mighty men broke through the Philistine camp</a:t>
            </a:r>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b="5350"/>
          <a:stretch/>
        </p:blipFill>
        <p:spPr>
          <a:xfrm>
            <a:off x="8467" y="630045"/>
            <a:ext cx="9127067" cy="5597911"/>
          </a:xfrm>
          <a:prstGeom prst="rect">
            <a:avLst/>
          </a:prstGeom>
        </p:spPr>
      </p:pic>
    </p:spTree>
    <p:extLst>
      <p:ext uri="{BB962C8B-B14F-4D97-AF65-F5344CB8AC3E}">
        <p14:creationId xmlns:p14="http://schemas.microsoft.com/office/powerpoint/2010/main" val="936202957"/>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Bether and the </a:t>
            </a:r>
            <a:r>
              <a:rPr lang="en-US" dirty="0" err="1"/>
              <a:t>Hushah</a:t>
            </a:r>
            <a:r>
              <a:rPr lang="en-US" dirty="0"/>
              <a:t> Ridge (from the north)</a:t>
            </a:r>
          </a:p>
        </p:txBody>
      </p:sp>
      <p:sp>
        <p:nvSpPr>
          <p:cNvPr id="3" name="Text Placeholder 2"/>
          <p:cNvSpPr>
            <a:spLocks noGrp="1"/>
          </p:cNvSpPr>
          <p:nvPr>
            <p:ph type="body" sz="quarter" idx="12"/>
          </p:nvPr>
        </p:nvSpPr>
        <p:spPr/>
        <p:txBody>
          <a:bodyPr/>
          <a:lstStyle/>
          <a:p>
            <a:r>
              <a:rPr lang="en-US"/>
              <a:t>23:16</a:t>
            </a:r>
          </a:p>
        </p:txBody>
      </p:sp>
      <p:sp>
        <p:nvSpPr>
          <p:cNvPr id="4" name="Title 3"/>
          <p:cNvSpPr>
            <a:spLocks noGrp="1"/>
          </p:cNvSpPr>
          <p:nvPr>
            <p:ph type="title"/>
          </p:nvPr>
        </p:nvSpPr>
        <p:spPr/>
        <p:txBody>
          <a:bodyPr/>
          <a:lstStyle/>
          <a:p>
            <a:r>
              <a:rPr lang="en-US" dirty="0"/>
              <a:t>So the three mighty men broke through the Philistine camp</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65760"/>
            <a:ext cx="9144000" cy="6126480"/>
          </a:xfrm>
          <a:prstGeom prst="rect">
            <a:avLst/>
          </a:prstGeom>
        </p:spPr>
      </p:pic>
    </p:spTree>
    <p:extLst>
      <p:ext uri="{BB962C8B-B14F-4D97-AF65-F5344CB8AC3E}">
        <p14:creationId xmlns:p14="http://schemas.microsoft.com/office/powerpoint/2010/main" val="1252801121"/>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PHOTO" val="TRUE"/>
  <p:tag name="FILENAME" val="E:\Todd Sites\0 Adds\2 Samaria\122201 Benjamin\sr\Gibeah of Saul from southeast2, tb n122201.jpg"/>
</p:tagLst>
</file>

<file path=ppt/theme/theme1.xml><?xml version="1.0" encoding="utf-8"?>
<a:theme xmlns:a="http://schemas.openxmlformats.org/drawingml/2006/main" name="PhotoCompanio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PhotoCompanion">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PhotoCompanion.potx" id="{156FBC7D-6AC8-4052-8D38-BB651D9D29B5}" vid="{07EA9D4B-09B1-4793-8212-CF3BEBDEEA4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PhotoCompanion</Template>
  <TotalTime>1803</TotalTime>
  <Words>30055</Words>
  <Application>Microsoft Office PowerPoint</Application>
  <PresentationFormat>On-screen Show (4:3)</PresentationFormat>
  <Paragraphs>1965</Paragraphs>
  <Slides>201</Slides>
  <Notes>201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201</vt:i4>
      </vt:variant>
    </vt:vector>
  </HeadingPairs>
  <TitlesOfParts>
    <vt:vector size="205" baseType="lpstr">
      <vt:lpstr>Arial</vt:lpstr>
      <vt:lpstr>Calibri</vt:lpstr>
      <vt:lpstr>Times New Roman</vt:lpstr>
      <vt:lpstr>PhotoCompanion</vt:lpstr>
      <vt:lpstr>2 Samuel 23</vt:lpstr>
      <vt:lpstr>These are the last words of David</vt:lpstr>
      <vt:lpstr>This is the declaration of David, the son of Jesse</vt:lpstr>
      <vt:lpstr>The man who was raised on high</vt:lpstr>
      <vt:lpstr>The man who was raised on high</vt:lpstr>
      <vt:lpstr>The man who was raised on high</vt:lpstr>
      <vt:lpstr>The man who was raised on high</vt:lpstr>
      <vt:lpstr>The man who was raised on high</vt:lpstr>
      <vt:lpstr>The anointed of the God of Jacob</vt:lpstr>
      <vt:lpstr>The anointed of the God of Jacob</vt:lpstr>
      <vt:lpstr>The anointed of the God of Jacob</vt:lpstr>
      <vt:lpstr>The anointed of the God of Jacob</vt:lpstr>
      <vt:lpstr>The anointed of the God of Jacob</vt:lpstr>
      <vt:lpstr>And the sweet psalmist of Israel</vt:lpstr>
      <vt:lpstr>And the sweet psalmist of Israel</vt:lpstr>
      <vt:lpstr>And the sweet psalmist of Israel</vt:lpstr>
      <vt:lpstr>The Spirit of Yahweh spoke by me, and His word was upon my tongue</vt:lpstr>
      <vt:lpstr>The Spirit of Yahweh spoke by me, and His word was upon my tongue</vt:lpstr>
      <vt:lpstr>The Spirit of Yahweh spoke by me, and His word was upon my tongue</vt:lpstr>
      <vt:lpstr>The God of Israel spoke, the Rock of Israel declared to me</vt:lpstr>
      <vt:lpstr>The one who rules justly over men, who rules in the fear of God</vt:lpstr>
      <vt:lpstr>He dawns on them like the light of the morning, when the sun rises on a cloudless morning</vt:lpstr>
      <vt:lpstr>He dawns on them like the light of the morning, when the sun rises on a cloudless morning</vt:lpstr>
      <vt:lpstr>He dawns on them like the light of the morning, when the sun rises on a cloudless morning</vt:lpstr>
      <vt:lpstr>Like the tender grass that springs from the earth, through sunshine after rain</vt:lpstr>
      <vt:lpstr>Like the tender grass that springs from the earth, through sunshine after rain</vt:lpstr>
      <vt:lpstr>Like the tender grass that springs from the earth, through sunshine after rain</vt:lpstr>
      <vt:lpstr>Like the tender grass that springs from the earth, through sunshine after rain</vt:lpstr>
      <vt:lpstr>For my house stands firm with God; He has made an everlasting covenant with me</vt:lpstr>
      <vt:lpstr>For my house stands firm with God; He has made an everlasting covenant with me</vt:lpstr>
      <vt:lpstr>For my house stands firm with God; He has made an everlasting covenant with me</vt:lpstr>
      <vt:lpstr>For my house stands firm with God; He has made an everlasting covenant with me</vt:lpstr>
      <vt:lpstr>For my house stands firm with God; He has made an everlasting covenant with me</vt:lpstr>
      <vt:lpstr>But the worthless men will be thrust away like thorns, for they cannot be grasped with the hand</vt:lpstr>
      <vt:lpstr>But the worthless men will be thrust away like thorns, for they cannot be grasped with the hand</vt:lpstr>
      <vt:lpstr>But the worthless men will be thrust away like thorns, for they cannot be grasped with the hand</vt:lpstr>
      <vt:lpstr>But the man that touches them must be armed with iron and the shaft of a spear</vt:lpstr>
      <vt:lpstr>But the man that touches them must be armed with iron and the shaft of a spear</vt:lpstr>
      <vt:lpstr>But the man that touches them must be armed with iron and the shaft of a spear</vt:lpstr>
      <vt:lpstr>But the man that touches them must be armed with iron and the shaft of a spear</vt:lpstr>
      <vt:lpstr>But the man that touches them must be armed with iron and the shaft of a spear</vt:lpstr>
      <vt:lpstr>And they will be completely burned with fire in their place</vt:lpstr>
      <vt:lpstr>And they will be completely burned with fire in their place</vt:lpstr>
      <vt:lpstr>These are the names of the mighty men whom David had</vt:lpstr>
      <vt:lpstr>These are the names of the mighty men whom David had</vt:lpstr>
      <vt:lpstr>These are the names of the mighty men whom David had</vt:lpstr>
      <vt:lpstr>Josheb-basshebeth a Tahchemonite, chief of the three</vt:lpstr>
      <vt:lpstr>He used his spear to kill eight hundred men in one battle</vt:lpstr>
      <vt:lpstr>He used his spear to kill eight hundred men in one battle</vt:lpstr>
      <vt:lpstr>He used his spear to kill eight hundred men in one battle</vt:lpstr>
      <vt:lpstr>He used his spear to kill eight hundred men in one battle</vt:lpstr>
      <vt:lpstr>After him was Eleazar the son of Dodo the son of an Ahohite, one of the three mighty men</vt:lpstr>
      <vt:lpstr>When they defied the Philistines that were there gathered together to battle, and . . . Israel fled</vt:lpstr>
      <vt:lpstr>He arose and struck the Philistines until his hand was weary, and his hand clung to the sword</vt:lpstr>
      <vt:lpstr>He arose and struck the Philistines until his hand was weary, and his hand clung to the sword</vt:lpstr>
      <vt:lpstr>He arose and struck the Philistines until his hand was weary, and his hand clung to the sword</vt:lpstr>
      <vt:lpstr>He arose and struck the Philistines until his hand was weary, and his hand clung to the sword</vt:lpstr>
      <vt:lpstr>He arose and struck the Philistines until his hand was weary, and his hand clung to the sword</vt:lpstr>
      <vt:lpstr>He arose and struck the Philistines until his hand was weary, and his hand clung to the sword</vt:lpstr>
      <vt:lpstr>He arose and struck the Philistines until his hand was weary, and his hand clung to the sword</vt:lpstr>
      <vt:lpstr>He arose and struck the Philistines until his hand was weary, and his hand clung to the sword</vt:lpstr>
      <vt:lpstr>Yahweh won a great victory that day, and the people returned after him only to take spoil</vt:lpstr>
      <vt:lpstr>Yahweh won a great victory that day, and the people returned after him only to take spoil</vt:lpstr>
      <vt:lpstr>Yahweh won a great victory that day, and the people returned after him only to take spoil</vt:lpstr>
      <vt:lpstr>Yahweh won a great victory that day, and the people returned after him only to take spoil</vt:lpstr>
      <vt:lpstr>And after him was Shammah the son of Agee the Hararite</vt:lpstr>
      <vt:lpstr>The Philistines gathered together at Lehi</vt:lpstr>
      <vt:lpstr>The Philistines gathered together at Lehi</vt:lpstr>
      <vt:lpstr>The Philistines gathered together at Lehi, where there was a plot of ground full of lentils</vt:lpstr>
      <vt:lpstr>The Philistines gathered together at Lehi, where there was a plot of ground full of lentils</vt:lpstr>
      <vt:lpstr>The Philistines gathered together at Lehi, where there was a plot of ground full of lentils</vt:lpstr>
      <vt:lpstr>The Philistines gathered together at Lehi, where there was a plot of ground full of lentils</vt:lpstr>
      <vt:lpstr>The Philistines gathered together at Lehi, where there was a plot of ground full of lentils</vt:lpstr>
      <vt:lpstr>But he stood in the middle of the field and defended it and killed the Philistines</vt:lpstr>
      <vt:lpstr>But he stood in the middle of the field and defended it and killed the Philistines</vt:lpstr>
      <vt:lpstr>And three of the thirty chief men went down to David at harvest time</vt:lpstr>
      <vt:lpstr>And three of the thirty chief men went down to David at harvest time</vt:lpstr>
      <vt:lpstr>And they came to him at the cave of Adullam</vt:lpstr>
      <vt:lpstr>And they came to him at the cave of Adullam</vt:lpstr>
      <vt:lpstr>And they came to him at the cave of Adullam</vt:lpstr>
      <vt:lpstr>And they came to him at the cave of Adullam</vt:lpstr>
      <vt:lpstr>And they came to him at the cave of Adullam</vt:lpstr>
      <vt:lpstr>And they came to him at the cave of Adullam</vt:lpstr>
      <vt:lpstr>And they came to him at the cave of Adullam</vt:lpstr>
      <vt:lpstr>And they came to him at the cave of Adullam</vt:lpstr>
      <vt:lpstr>And they came to him at the cave of Adullam</vt:lpstr>
      <vt:lpstr>At that time a band of Philistines was encamped in the Valley of Rephaim</vt:lpstr>
      <vt:lpstr>At that time a band of Philistines was encamped in the Valley of Rephaim</vt:lpstr>
      <vt:lpstr>At that time a band of Philistines was encamped in the Valley of Rephaim</vt:lpstr>
      <vt:lpstr>At that time a band of Philistines was encamped in the Valley of Rephaim</vt:lpstr>
      <vt:lpstr>David was then in the stronghold</vt:lpstr>
      <vt:lpstr>David was then in the stronghold</vt:lpstr>
      <vt:lpstr>And a garrison of Philistines was in Bethlehem</vt:lpstr>
      <vt:lpstr>And a garrison of Philistines was in Bethlehem</vt:lpstr>
      <vt:lpstr>And a garrison of Philistines was in Bethlehem</vt:lpstr>
      <vt:lpstr>Oh that someone would give me water to drink of the well of Bethlehem that is by the gate</vt:lpstr>
      <vt:lpstr>Oh that someone would give me water to drink of the well of Bethlehem that is by the gate</vt:lpstr>
      <vt:lpstr>So the three mighty men broke through the Philistine camp</vt:lpstr>
      <vt:lpstr>So the three mighty men broke through the Philistine camp</vt:lpstr>
      <vt:lpstr>So the three mighty men broke through the Philistine camp</vt:lpstr>
      <vt:lpstr>So the three mighty men broke through the Philistine camp</vt:lpstr>
      <vt:lpstr>They drew water out of the well of Bethlehem that was by the gate . . . and brought it to David</vt:lpstr>
      <vt:lpstr>They drew water out of the well of Bethlehem that was by the gate . . . and brought it to David</vt:lpstr>
      <vt:lpstr>He would not drink it, but he poured it out to Yahweh</vt:lpstr>
      <vt:lpstr>He would not drink it, but he poured it out to Yahweh</vt:lpstr>
      <vt:lpstr>Now Abishai, the brother of Joab, the son of Zeruiah, was chief of the thirty</vt:lpstr>
      <vt:lpstr>Now Abishai, the brother of Joab, the son of Zeruiah, was chief of the thirty</vt:lpstr>
      <vt:lpstr>Now Abishai, the brother of Joab, the son of Zeruiah, was chief of the thirty</vt:lpstr>
      <vt:lpstr>Now Abishai, the brother of Joab, the son of Zeruiah, was chief of the thirty</vt:lpstr>
      <vt:lpstr>Now Abishai, the brother of Joab, the son of Zeruiah, was chief of the thirty</vt:lpstr>
      <vt:lpstr>Now Abishai, the brother of Joab, the son of Zeruiah, was chief of the thirty</vt:lpstr>
      <vt:lpstr>Now Abishai, the brother of Joab, the son of Zeruiah, was chief of the thirty</vt:lpstr>
      <vt:lpstr>He lifted up his spear against 300 and killed them and became as famous as the three</vt:lpstr>
      <vt:lpstr>He lifted up his spear against 300 and killed them and became as famous as the three</vt:lpstr>
      <vt:lpstr>He lifted up his spear against 300 and killed them and became as famous as the three</vt:lpstr>
      <vt:lpstr>He was the most renowned of the thirty and became their commander</vt:lpstr>
      <vt:lpstr>He was the most renowned of the thirty and became their commander</vt:lpstr>
      <vt:lpstr>But he did not attain to the three</vt:lpstr>
      <vt:lpstr>And Benaiah the son of Jehoiada, the son of a valiant man of Kabzeel</vt:lpstr>
      <vt:lpstr>He killed the two heroes of Moab</vt:lpstr>
      <vt:lpstr>He went down also and killed a lion in a pit on a snowy day</vt:lpstr>
      <vt:lpstr>He went down also and killed a lion in a pit on a snowy day</vt:lpstr>
      <vt:lpstr>He went down also and killed a lion in a pit on a snowy day</vt:lpstr>
      <vt:lpstr>He went down also and killed a lion in a pit on a snowy day</vt:lpstr>
      <vt:lpstr>He went down also and killed a lion in a pit on a snowy day</vt:lpstr>
      <vt:lpstr>He went down also and killed a lion in a pit on a snowy day</vt:lpstr>
      <vt:lpstr>He went down also and killed a lion in a pit on a snowy day</vt:lpstr>
      <vt:lpstr>He went down also and killed a lion in a pit on a snowy day</vt:lpstr>
      <vt:lpstr>He went down also and killed a lion in a pit on a snowy day</vt:lpstr>
      <vt:lpstr>He went down also and killed a lion in a pit on a snowy day</vt:lpstr>
      <vt:lpstr>He went down also and killed a lion in a pit on a snowy day</vt:lpstr>
      <vt:lpstr>He also killed an Egyptian, an impressive man</vt:lpstr>
      <vt:lpstr>He also killed an Egyptian, an impressive man</vt:lpstr>
      <vt:lpstr>He also killed an Egyptian, an impressive man</vt:lpstr>
      <vt:lpstr>The Egyptian had a spear in his hand</vt:lpstr>
      <vt:lpstr>The Egyptian had a spear in his hand, but Benaiah approached him with only a club</vt:lpstr>
      <vt:lpstr>Then he snatched the spear out of the Egyptian’s hand and killed him with his own spear</vt:lpstr>
      <vt:lpstr>Then he snatched the spear out of the Egyptian’s hand and killed him with his own spear</vt:lpstr>
      <vt:lpstr>These are the acts of Benaiah the son of Jehoiada, and he had a name alongside the three</vt:lpstr>
      <vt:lpstr>He was more renowned than the thirty</vt:lpstr>
      <vt:lpstr>But he was not equal to the three</vt:lpstr>
      <vt:lpstr>David set him over his bodyguard</vt:lpstr>
      <vt:lpstr>David set him over his bodyguard</vt:lpstr>
      <vt:lpstr>Asahel the brother of Joab was one of the thirty</vt:lpstr>
      <vt:lpstr>Asahel the brother of Joab was one of the thirty</vt:lpstr>
      <vt:lpstr>Asahel the brother of Joab was one of the thirty</vt:lpstr>
      <vt:lpstr>Elhanan the son of Dodo of Bethlehem</vt:lpstr>
      <vt:lpstr>Elhanan the son of Dodo of Bethlehem</vt:lpstr>
      <vt:lpstr>Elhanan the son of Dodo of Bethlehem</vt:lpstr>
      <vt:lpstr>Elhanan the son of Dodo of Bethlehem</vt:lpstr>
      <vt:lpstr>Shammah the Harodite, and Elika the Harodite</vt:lpstr>
      <vt:lpstr>Helez the Paltite</vt:lpstr>
      <vt:lpstr>Ira the son of Ikkesh the Tekoite</vt:lpstr>
      <vt:lpstr>Ira the son of Ikkesh the Tekoite</vt:lpstr>
      <vt:lpstr>Abiezer the Anathothite</vt:lpstr>
      <vt:lpstr>Abiezer the Anathothite</vt:lpstr>
      <vt:lpstr>Abiezer the Anathothite</vt:lpstr>
      <vt:lpstr>Mebunnai the Hushathite</vt:lpstr>
      <vt:lpstr>Zalmon the Ahohite</vt:lpstr>
      <vt:lpstr>Maharai the Netophathite, Heleb the son of Baanah the Netophathite</vt:lpstr>
      <vt:lpstr>Maharai the Netophathite, Heleb the son of Baanah the Netophathite</vt:lpstr>
      <vt:lpstr>Ittai the son of Ribai of Gibeah, of the children of Benjamin</vt:lpstr>
      <vt:lpstr>Ittai the son of Ribai of Gibeah, of the children of Benjamin</vt:lpstr>
      <vt:lpstr>Ittai the son of Ribai of Gibeah, of the children of Benjamin</vt:lpstr>
      <vt:lpstr>Ittai the son of Ribai of Gibeah, of the children of Benjamin</vt:lpstr>
      <vt:lpstr>Ittai the son of Ribai of Gibeah, of the children of Benjamin</vt:lpstr>
      <vt:lpstr>Ittai the son of Ribai of Gibeah, of the children of Benjamin</vt:lpstr>
      <vt:lpstr>Ittai the son of Ribai of Gibeah, of the children of Benjamin</vt:lpstr>
      <vt:lpstr>Benaiah a Pirathonite, Hiddai of the brooks of Gaash, Abialbon the Arbathite</vt:lpstr>
      <vt:lpstr>Azmaveth the Barhumite</vt:lpstr>
      <vt:lpstr>Azmaveth the Barhumite</vt:lpstr>
      <vt:lpstr>Azmaveth the Barhumite</vt:lpstr>
      <vt:lpstr>Azmaveth the Barhumite</vt:lpstr>
      <vt:lpstr>Eliahba the Shaalbonite</vt:lpstr>
      <vt:lpstr>The sons of Jashen</vt:lpstr>
      <vt:lpstr>Jonathan, Shammah the Hararite, Ahiam the son of Sharar the Hararite</vt:lpstr>
      <vt:lpstr>Eliphelet the son of Ahasbai, the son of the Maacathite, Eliam the son of Ahithophel the Gilonite</vt:lpstr>
      <vt:lpstr>Hezro the Carmelite</vt:lpstr>
      <vt:lpstr>Hezro the Carmelite</vt:lpstr>
      <vt:lpstr>Hezro the Carmelite</vt:lpstr>
      <vt:lpstr>Paarai the Arbite</vt:lpstr>
      <vt:lpstr>Igal the son of Nathan of Zobah</vt:lpstr>
      <vt:lpstr>Igal the son of Nathan of Zobah</vt:lpstr>
      <vt:lpstr>Igal the son of Nathan of Zobah</vt:lpstr>
      <vt:lpstr>Bani the Gadite</vt:lpstr>
      <vt:lpstr>Zelek the Ammonite</vt:lpstr>
      <vt:lpstr>Zelek the Ammonite</vt:lpstr>
      <vt:lpstr>Zelek the Ammonite</vt:lpstr>
      <vt:lpstr>Zelek the Ammonite</vt:lpstr>
      <vt:lpstr>Naharai of Beeroth, the armor-bearer of Joab the son of Zeruiah</vt:lpstr>
      <vt:lpstr>Naharai of Beeroth, the armor-bearer of Joab the son of Zeruiah</vt:lpstr>
      <vt:lpstr>Naharai of Beeroth, the armor-bearer of Joab the son of Zeruiah</vt:lpstr>
      <vt:lpstr>Naharai of Beeroth, the armor-bearer of Joab the son of Zeruiah</vt:lpstr>
      <vt:lpstr>Naharai of Beeroth, the armor-bearer of Joab the son of Zeruiah</vt:lpstr>
      <vt:lpstr>Naharai of Beeroth, the armor-bearer of Joab the son of Zeruiah</vt:lpstr>
      <vt:lpstr>Naharai of Beeroth, the armor-bearer of Joab the son of Zeruiah</vt:lpstr>
      <vt:lpstr>Ira the Ithrite, Gareb the Ithrite</vt:lpstr>
      <vt:lpstr>Ira the Ithrite, Gareb the Ithrite</vt:lpstr>
      <vt:lpstr>Ira the Ithrite, Gareb the Ithrite</vt:lpstr>
      <vt:lpstr>Uriah the Hittite: thirty-seven in all</vt:lpstr>
      <vt:lpstr>Uriah the Hittite: thirty-seven in all</vt:lpstr>
    </vt:vector>
  </TitlesOfParts>
  <Company>BiblePlaces.com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2 Samuel 23, Photo Companion to the Bible</dc:title>
  <dc:subject>Photo Companion to the Bible</dc:subject>
  <dc:creator>BiblePlaces.com</dc:creator>
  <cp:lastModifiedBy>Todd Bolen</cp:lastModifiedBy>
  <cp:revision>173</cp:revision>
  <dcterms:created xsi:type="dcterms:W3CDTF">2020-04-09T21:11:39Z</dcterms:created>
  <dcterms:modified xsi:type="dcterms:W3CDTF">2021-12-23T16:56:44Z</dcterms:modified>
</cp:coreProperties>
</file>